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9"/>
  </p:notesMasterIdLst>
  <p:handoutMasterIdLst>
    <p:handoutMasterId r:id="rId50"/>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306" r:id="rId23"/>
    <p:sldId id="281" r:id="rId24"/>
    <p:sldId id="282" r:id="rId25"/>
    <p:sldId id="283" r:id="rId26"/>
    <p:sldId id="284" r:id="rId27"/>
    <p:sldId id="285" r:id="rId28"/>
    <p:sldId id="307"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374B94"/>
    <a:srgbClr val="000000"/>
    <a:srgbClr val="E5B73D"/>
    <a:srgbClr val="CD0044"/>
    <a:srgbClr val="4D92BC"/>
    <a:srgbClr val="6A733D"/>
    <a:srgbClr val="4E627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89877" autoAdjust="0"/>
  </p:normalViewPr>
  <p:slideViewPr>
    <p:cSldViewPr snapToGrid="0">
      <p:cViewPr>
        <p:scale>
          <a:sx n="75" d="100"/>
          <a:sy n="75" d="100"/>
        </p:scale>
        <p:origin x="-1002" y="-462"/>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7" d="100"/>
          <a:sy n="107" d="100"/>
        </p:scale>
        <p:origin x="-5000"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dirty="0">
                <a:ea typeface="ＭＳ Ｐゴシック"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smtClean="0">
                <a:ea typeface="ＭＳ Ｐゴシック" charset="0"/>
                <a:cs typeface="+mn-cs"/>
              </a:defRPr>
            </a:lvl1pPr>
          </a:lstStyle>
          <a:p>
            <a:pPr>
              <a:defRPr/>
            </a:pPr>
            <a:fld id="{A140ABC3-BD7E-4A21-94C5-EE85F79CC236}" type="datetimeFigureOut">
              <a:rPr lang="en-US"/>
              <a:pPr>
                <a:defRPr/>
              </a:pPr>
              <a:t>9/9/2014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dirty="0">
                <a:ea typeface="ＭＳ Ｐゴシック"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smtClean="0">
                <a:ea typeface="ＭＳ Ｐゴシック" charset="0"/>
                <a:cs typeface="+mn-cs"/>
              </a:defRPr>
            </a:lvl1pPr>
          </a:lstStyle>
          <a:p>
            <a:pPr>
              <a:defRPr/>
            </a:pPr>
            <a:fld id="{9598E9F8-6CE0-48DD-81B1-CA8D14AEDB00}"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200" dirty="0">
                <a:ea typeface="ＭＳ Ｐゴシック" charset="0"/>
                <a:cs typeface="+mn-cs"/>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200" dirty="0">
                <a:ea typeface="ＭＳ Ｐゴシック" charset="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0" hangingPunct="0">
              <a:defRPr sz="1200" dirty="0">
                <a:ea typeface="ＭＳ Ｐゴシック"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0" hangingPunct="0">
              <a:defRPr sz="1200">
                <a:ea typeface="ＭＳ Ｐゴシック" charset="0"/>
                <a:cs typeface="+mn-cs"/>
              </a:defRPr>
            </a:lvl1pPr>
          </a:lstStyle>
          <a:p>
            <a:pPr>
              <a:defRPr/>
            </a:pPr>
            <a:fld id="{6BFAEC31-B5C1-44DD-9010-BCC66C9029F6}"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miter lim="800000"/>
            <a:headEnd/>
            <a:tailEnd/>
          </a:ln>
        </p:spPr>
        <p:txBody>
          <a:bodyPr/>
          <a:lstStyle/>
          <a:p>
            <a:fld id="{6B3EBF68-446A-44FE-BF8E-405B53415E23}" type="slidenum">
              <a:rPr lang="en-US" smtClean="0">
                <a:ea typeface="ＭＳ Ｐゴシック" pitchFamily="34" charset="-128"/>
              </a:rPr>
              <a:pPr/>
              <a:t>1</a:t>
            </a:fld>
            <a:endParaRPr lang="en-US" smtClean="0">
              <a:ea typeface="ＭＳ Ｐゴシック" pitchFamily="34" charset="-128"/>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miter lim="800000"/>
            <a:headEnd/>
            <a:tailEnd/>
          </a:ln>
        </p:spPr>
        <p:txBody>
          <a:bodyPr/>
          <a:lstStyle/>
          <a:p>
            <a:fld id="{22E21BD5-4DD6-4976-95EE-469B0F14155C}" type="slidenum">
              <a:rPr lang="en-US" smtClean="0">
                <a:latin typeface="Times" pitchFamily="18" charset="0"/>
                <a:ea typeface="ＭＳ Ｐゴシック" pitchFamily="34" charset="-128"/>
              </a:rPr>
              <a:pPr/>
              <a:t>10</a:t>
            </a:fld>
            <a:endParaRPr lang="en-US" smtClean="0">
              <a:latin typeface="Times" pitchFamily="18" charset="0"/>
              <a:ea typeface="ＭＳ Ｐゴシック" pitchFamily="34" charset="-128"/>
            </a:endParaRPr>
          </a:p>
        </p:txBody>
      </p:sp>
      <p:sp>
        <p:nvSpPr>
          <p:cNvPr id="26626" name="Rectangle 2"/>
          <p:cNvSpPr>
            <a:spLocks noGrp="1" noRot="1" noChangeAspect="1" noChangeArrowheads="1" noTextEdit="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cs typeface="Arial" charset="0"/>
              </a:rPr>
              <a:t>Note: We do not include "nebula" in our list of basic definitions in Ch. 1, because it is a less important term at this point in the course. However, you may find yourself talking about nebulae (e.g., Orion Nebula) if you are doing any early-term observing with your students, in which case you may find this slide useful.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miter lim="800000"/>
            <a:headEnd/>
            <a:tailEnd/>
          </a:ln>
        </p:spPr>
        <p:txBody>
          <a:bodyPr/>
          <a:lstStyle/>
          <a:p>
            <a:fld id="{93896DB3-2DEF-4418-B5E2-91AB3380908F}" type="slidenum">
              <a:rPr lang="en-US" smtClean="0">
                <a:latin typeface="Times" pitchFamily="18" charset="0"/>
                <a:ea typeface="ＭＳ Ｐゴシック" pitchFamily="34" charset="-128"/>
              </a:rPr>
              <a:pPr/>
              <a:t>11</a:t>
            </a:fld>
            <a:endParaRPr lang="en-US" smtClean="0">
              <a:latin typeface="Times" pitchFamily="18" charset="0"/>
              <a:ea typeface="ＭＳ Ｐゴシック" pitchFamily="34" charset="-128"/>
            </a:endParaRPr>
          </a:p>
        </p:txBody>
      </p:sp>
      <p:sp>
        <p:nvSpPr>
          <p:cNvPr id="28674" name="Rectangle 2"/>
          <p:cNvSpPr>
            <a:spLocks noGrp="1" noRot="1" noChangeAspect="1" noChangeArrowheads="1" noTextEdit="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cs typeface="Arial" charset="0"/>
              </a:rPr>
              <a:t>Remember that one of the most common student problems is confusion between the terms "solar system" and "galaxy." You can use these slides of basic definitions to help combat this problem.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miter lim="800000"/>
            <a:headEnd/>
            <a:tailEnd/>
          </a:ln>
        </p:spPr>
        <p:txBody>
          <a:bodyPr/>
          <a:lstStyle/>
          <a:p>
            <a:fld id="{4EE0BBC3-FF73-4AF4-AEDE-CC9FDE95C81C}" type="slidenum">
              <a:rPr lang="en-US" smtClean="0">
                <a:latin typeface="Times" pitchFamily="18" charset="0"/>
                <a:ea typeface="ＭＳ Ｐゴシック" pitchFamily="34" charset="-128"/>
              </a:rPr>
              <a:pPr/>
              <a:t>12</a:t>
            </a:fld>
            <a:endParaRPr lang="en-US" smtClean="0">
              <a:latin typeface="Times" pitchFamily="18" charset="0"/>
              <a:ea typeface="ＭＳ Ｐゴシック" pitchFamily="34" charset="-128"/>
            </a:endParaRPr>
          </a:p>
        </p:txBody>
      </p:sp>
      <p:sp>
        <p:nvSpPr>
          <p:cNvPr id="30722" name="Rectangle 2"/>
          <p:cNvSpPr>
            <a:spLocks noGrp="1" noRot="1" noChangeAspect="1" noChangeArrowheads="1" noTextEdit="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ea typeface="ＭＳ Ｐゴシック" pitchFamily="34" charset="-128"/>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miter lim="800000"/>
            <a:headEnd/>
            <a:tailEnd/>
          </a:ln>
        </p:spPr>
        <p:txBody>
          <a:bodyPr/>
          <a:lstStyle/>
          <a:p>
            <a:fld id="{E0F6CF05-23DD-4C47-A7E3-3FA8768755B7}" type="slidenum">
              <a:rPr lang="en-US" smtClean="0">
                <a:latin typeface="Times" pitchFamily="18" charset="0"/>
                <a:ea typeface="ＭＳ Ｐゴシック" pitchFamily="34" charset="-128"/>
              </a:rPr>
              <a:pPr/>
              <a:t>13</a:t>
            </a:fld>
            <a:endParaRPr lang="en-US" smtClean="0">
              <a:latin typeface="Times" pitchFamily="18" charset="0"/>
              <a:ea typeface="ＭＳ Ｐゴシック" pitchFamily="34" charset="-128"/>
            </a:endParaRPr>
          </a:p>
        </p:txBody>
      </p:sp>
      <p:sp>
        <p:nvSpPr>
          <p:cNvPr id="32770" name="Rectangle 2"/>
          <p:cNvSpPr>
            <a:spLocks noGrp="1" noRot="1" noChangeAspect="1" noChangeArrowheads="1" noTextEdit="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cs typeface="Arial" charset="0"/>
              </a:rPr>
              <a:t>Point out how fast the speed of light is: could circle Earth 8 times in one second…. </a:t>
            </a:r>
          </a:p>
          <a:p>
            <a:pPr eaLnBrk="1" hangingPunct="1"/>
            <a:r>
              <a:rPr lang="en-US" smtClean="0">
                <a:ea typeface="ＭＳ Ｐゴシック" pitchFamily="34" charset="-128"/>
                <a:cs typeface="Arial" charset="0"/>
              </a:rPr>
              <a:t>Also note that the speed of light is always the same…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miter lim="800000"/>
            <a:headEnd/>
            <a:tailEnd/>
          </a:ln>
        </p:spPr>
        <p:txBody>
          <a:bodyPr/>
          <a:lstStyle/>
          <a:p>
            <a:fld id="{5B1F85C0-A2BE-46AC-AE91-1D74740FF050}" type="slidenum">
              <a:rPr lang="en-US" smtClean="0">
                <a:latin typeface="Times" pitchFamily="18" charset="0"/>
                <a:ea typeface="ＭＳ Ｐゴシック" pitchFamily="34" charset="-128"/>
              </a:rPr>
              <a:pPr/>
              <a:t>14</a:t>
            </a:fld>
            <a:endParaRPr lang="en-US" smtClean="0">
              <a:latin typeface="Times" pitchFamily="18" charset="0"/>
              <a:ea typeface="ＭＳ Ｐゴシック" pitchFamily="34" charset="-128"/>
            </a:endParaRPr>
          </a:p>
        </p:txBody>
      </p:sp>
      <p:sp>
        <p:nvSpPr>
          <p:cNvPr id="34818" name="Rectangle 2"/>
          <p:cNvSpPr>
            <a:spLocks noGrp="1" noRot="1" noChangeAspect="1" noChangeArrowheads="1" noTextEdit="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cs typeface="Arial" charset="0"/>
              </a:rPr>
              <a:t>Answer to question: in about 2.5 million years. But point out that for a galaxy, not much will change in that time.</a:t>
            </a:r>
          </a:p>
          <a:p>
            <a:pPr eaLnBrk="1" hangingPunct="1"/>
            <a:r>
              <a:rPr lang="en-US" smtClean="0">
                <a:ea typeface="ＭＳ Ｐゴシック" pitchFamily="34" charset="-128"/>
                <a:cs typeface="Arial" charset="0"/>
              </a:rPr>
              <a:t>Also worth noting: This photo shows 100,000 years of time, because the galaxy is about 100,000 light-years in diameter. Thus, we see the near side as it was 100,000 years later than the time at which we see the far side.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miter lim="800000"/>
            <a:headEnd/>
            <a:tailEnd/>
          </a:ln>
        </p:spPr>
        <p:txBody>
          <a:bodyPr/>
          <a:lstStyle/>
          <a:p>
            <a:fld id="{37C92710-FFC2-4521-A7C0-06A975E637FC}" type="slidenum">
              <a:rPr lang="en-US" smtClean="0">
                <a:latin typeface="Times" pitchFamily="18" charset="0"/>
                <a:ea typeface="ＭＳ Ｐゴシック" pitchFamily="34" charset="-128"/>
              </a:rPr>
              <a:pPr/>
              <a:t>15</a:t>
            </a:fld>
            <a:endParaRPr lang="en-US" smtClean="0">
              <a:latin typeface="Times" pitchFamily="18" charset="0"/>
              <a:ea typeface="ＭＳ Ｐゴシック" pitchFamily="34" charset="-128"/>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pPr eaLnBrk="1" hangingPunct="1"/>
            <a:r>
              <a:rPr lang="en-US" smtClean="0">
                <a:ea typeface="ＭＳ Ｐゴシック" pitchFamily="34" charset="-128"/>
                <a:cs typeface="Arial" charset="0"/>
              </a:rPr>
              <a:t>Emphasize that a light-year is a unit of distance, NOT a unit of time. Remind students of Common Misconception box in text (p. 8). Equation is optional: it is not given in the book, but should be easy for most students to follow.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miter lim="800000"/>
            <a:headEnd/>
            <a:tailEnd/>
          </a:ln>
        </p:spPr>
        <p:txBody>
          <a:bodyPr/>
          <a:lstStyle/>
          <a:p>
            <a:fld id="{85DAC08C-FEE4-4229-A6CB-27A6025BD44E}" type="slidenum">
              <a:rPr lang="en-US" smtClean="0">
                <a:latin typeface="Times" pitchFamily="18" charset="0"/>
                <a:ea typeface="ＭＳ Ｐゴシック" pitchFamily="34" charset="-128"/>
              </a:rPr>
              <a:pPr/>
              <a:t>16</a:t>
            </a:fld>
            <a:endParaRPr lang="en-US" smtClean="0">
              <a:latin typeface="Times" pitchFamily="18" charset="0"/>
              <a:ea typeface="ＭＳ Ｐゴシック" pitchFamily="34" charset="-128"/>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pPr eaLnBrk="1" hangingPunct="1"/>
            <a:r>
              <a:rPr lang="en-US" smtClean="0">
                <a:ea typeface="ＭＳ Ｐゴシック" pitchFamily="34" charset="-128"/>
                <a:cs typeface="Arial" charset="0"/>
              </a:rPr>
              <a:t>This slide shows part of Figure 1.3, which you can use to emphasize that we are seeing galaxies as they were in the distant past -- which means when they were YOUNG. (Note: Students often equate "past" with "old," so it</a:t>
            </a:r>
            <a:r>
              <a:rPr lang="fr-FR" smtClean="0">
                <a:ea typeface="ＭＳ Ｐゴシック" pitchFamily="34" charset="-128"/>
                <a:cs typeface="Arial" charset="0"/>
              </a:rPr>
              <a:t>'</a:t>
            </a:r>
            <a:r>
              <a:rPr lang="en-US" smtClean="0">
                <a:ea typeface="ＭＳ Ｐゴシック" pitchFamily="34" charset="-128"/>
                <a:cs typeface="Arial" charset="0"/>
              </a:rPr>
              <a:t>s important to emphasize that galaxies that we see in the past are in fact the ones we are seeing at young ages…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miter lim="800000"/>
            <a:headEnd/>
            <a:tailEnd/>
          </a:ln>
        </p:spPr>
        <p:txBody>
          <a:bodyPr/>
          <a:lstStyle/>
          <a:p>
            <a:fld id="{85F15990-E2A5-4EF1-AD86-371CD2F0685F}" type="slidenum">
              <a:rPr lang="en-US" smtClean="0">
                <a:latin typeface="Times" pitchFamily="18" charset="0"/>
                <a:ea typeface="ＭＳ Ｐゴシック" pitchFamily="34" charset="-128"/>
              </a:rPr>
              <a:pPr/>
              <a:t>17</a:t>
            </a:fld>
            <a:endParaRPr lang="en-US" smtClean="0">
              <a:latin typeface="Times" pitchFamily="18" charset="0"/>
              <a:ea typeface="ＭＳ Ｐゴシック" pitchFamily="34" charset="-128"/>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r>
              <a:rPr lang="en-US" smtClean="0">
                <a:ea typeface="ＭＳ Ｐゴシック" pitchFamily="34" charset="-128"/>
                <a:cs typeface="Arial" charset="0"/>
              </a:rPr>
              <a:t>This slide shows the rest of Figure 1.3, which you can use to show how the age of the universe limits the extent of our observable universe.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miter lim="800000"/>
            <a:headEnd/>
            <a:tailEnd/>
          </a:ln>
        </p:spPr>
        <p:txBody>
          <a:bodyPr/>
          <a:lstStyle/>
          <a:p>
            <a:fld id="{42EEAD80-2A45-45E6-A215-41DB251F1C1B}" type="slidenum">
              <a:rPr lang="en-US" smtClean="0">
                <a:latin typeface="Times" pitchFamily="18" charset="0"/>
                <a:ea typeface="ＭＳ Ｐゴシック" pitchFamily="34" charset="-128"/>
              </a:rPr>
              <a:pPr/>
              <a:t>18</a:t>
            </a:fld>
            <a:endParaRPr lang="en-US" smtClean="0">
              <a:latin typeface="Times" pitchFamily="18" charset="0"/>
              <a:ea typeface="ＭＳ Ｐゴシック" pitchFamily="34" charset="-128"/>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pPr eaLnBrk="1" hangingPunct="1"/>
            <a:r>
              <a:rPr lang="en-US" smtClean="0">
                <a:ea typeface="ＭＳ Ｐゴシック" pitchFamily="34" charset="-128"/>
                <a:cs typeface="Arial" charset="0"/>
              </a:rPr>
              <a:t>This is an optional question to ask your students, to see if they have grasped the idea of the observable universe.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miter lim="800000"/>
            <a:headEnd/>
            <a:tailEnd/>
          </a:ln>
        </p:spPr>
        <p:txBody>
          <a:bodyPr/>
          <a:lstStyle/>
          <a:p>
            <a:fld id="{D6BD7174-7CD7-4A0A-9472-4860437675C5}" type="slidenum">
              <a:rPr lang="en-US" smtClean="0">
                <a:latin typeface="Times" pitchFamily="18" charset="0"/>
                <a:ea typeface="ＭＳ Ｐゴシック" pitchFamily="34" charset="-128"/>
              </a:rPr>
              <a:pPr/>
              <a:t>19</a:t>
            </a:fld>
            <a:endParaRPr lang="en-US" smtClean="0">
              <a:latin typeface="Times" pitchFamily="18" charset="0"/>
              <a:ea typeface="ＭＳ Ｐゴシック" pitchFamily="34" charset="-128"/>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r>
              <a:rPr lang="en-US" smtClean="0">
                <a:ea typeface="ＭＳ Ｐゴシック" pitchFamily="34" charset="-128"/>
                <a:cs typeface="Arial" charset="0"/>
              </a:rPr>
              <a:t>This is an optional question to ask your students, to see if they have grasped the idea of the observable universe. Answer highlighted.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miter lim="800000"/>
            <a:headEnd/>
            <a:tailEnd/>
          </a:ln>
        </p:spPr>
        <p:txBody>
          <a:bodyPr/>
          <a:lstStyle/>
          <a:p>
            <a:fld id="{BE132595-8CD9-4151-8DCA-72B214345031}" type="slidenum">
              <a:rPr lang="en-US" smtClean="0">
                <a:latin typeface="Times" pitchFamily="18" charset="0"/>
                <a:ea typeface="ＭＳ Ｐゴシック" pitchFamily="34" charset="-128"/>
              </a:rPr>
              <a:pPr/>
              <a:t>2</a:t>
            </a:fld>
            <a:endParaRPr lang="en-US" smtClean="0">
              <a:latin typeface="Times" pitchFamily="18" charset="0"/>
              <a:ea typeface="ＭＳ Ｐゴシック" pitchFamily="34" charset="-128"/>
            </a:endParaRPr>
          </a:p>
        </p:txBody>
      </p:sp>
      <p:sp>
        <p:nvSpPr>
          <p:cNvPr id="10242" name="Rectangle 2"/>
          <p:cNvSpPr>
            <a:spLocks noGrp="1" noRot="1" noChangeAspect="1" noChangeArrowheads="1" noTextEdit="1"/>
          </p:cNvSpPr>
          <p:nvPr>
            <p:ph type="sldImg"/>
          </p:nvPr>
        </p:nvSpPr>
        <p:spPr>
          <a:solidFill>
            <a:srgbClr val="FFFFFF"/>
          </a:solidFill>
          <a:ln/>
        </p:spPr>
      </p:sp>
      <p:sp>
        <p:nvSpPr>
          <p:cNvPr id="1024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ea typeface="ＭＳ Ｐゴシック" pitchFamily="34" charset="-128"/>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p:spPr>
        <p:txBody>
          <a:bodyPr/>
          <a:lstStyle/>
          <a:p>
            <a:pPr eaLnBrk="1" hangingPunct="1"/>
            <a:endParaRPr lang="en-US" smtClean="0">
              <a:ea typeface="ＭＳ Ｐゴシック" pitchFamily="34" charset="-128"/>
            </a:endParaRPr>
          </a:p>
        </p:txBody>
      </p:sp>
      <p:sp>
        <p:nvSpPr>
          <p:cNvPr id="47107" name="Slide Number Placeholder 3"/>
          <p:cNvSpPr>
            <a:spLocks noGrp="1"/>
          </p:cNvSpPr>
          <p:nvPr>
            <p:ph type="sldNum" sz="quarter" idx="5"/>
          </p:nvPr>
        </p:nvSpPr>
        <p:spPr>
          <a:noFill/>
          <a:ln>
            <a:miter lim="800000"/>
            <a:headEnd/>
            <a:tailEnd/>
          </a:ln>
        </p:spPr>
        <p:txBody>
          <a:bodyPr/>
          <a:lstStyle/>
          <a:p>
            <a:fld id="{ED85A8C6-A2D1-42E1-8E31-D2F07452ACD5}" type="slidenum">
              <a:rPr lang="en-US" smtClean="0">
                <a:ea typeface="ＭＳ Ｐゴシック" pitchFamily="34" charset="-128"/>
              </a:rPr>
              <a:pPr/>
              <a:t>20</a:t>
            </a:fld>
            <a:endParaRPr lang="en-US"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miter lim="800000"/>
            <a:headEnd/>
            <a:tailEnd/>
          </a:ln>
        </p:spPr>
        <p:txBody>
          <a:bodyPr/>
          <a:lstStyle/>
          <a:p>
            <a:fld id="{06C5830D-2207-4734-922A-89870D24FA65}" type="slidenum">
              <a:rPr lang="en-US" smtClean="0">
                <a:latin typeface="Times" pitchFamily="18" charset="0"/>
                <a:ea typeface="ＭＳ Ｐゴシック" pitchFamily="34" charset="-128"/>
              </a:rPr>
              <a:pPr/>
              <a:t>21</a:t>
            </a:fld>
            <a:endParaRPr lang="en-US" smtClean="0">
              <a:latin typeface="Times" pitchFamily="18" charset="0"/>
              <a:ea typeface="ＭＳ Ｐゴシック" pitchFamily="34" charset="-128"/>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pPr eaLnBrk="1" hangingPunct="1"/>
            <a:r>
              <a:rPr lang="en-US" smtClean="0">
                <a:ea typeface="ＭＳ Ｐゴシック" pitchFamily="34" charset="-128"/>
                <a:cs typeface="Arial" charset="0"/>
              </a:rPr>
              <a:t>This slide begins our discussion of the scale of the solar system, introducing the 1-to-10 billion scale used in the book. As shown here, a good way to start is to show students the size of the Sun on this scale, then ask them to guess the size of Earth in comparison. </a:t>
            </a:r>
          </a:p>
          <a:p>
            <a:pPr eaLnBrk="1" hangingPunct="1"/>
            <a:r>
              <a:rPr lang="en-US" smtClean="0">
                <a:ea typeface="ＭＳ Ｐゴシック" pitchFamily="34" charset="-128"/>
                <a:cs typeface="Arial" charset="0"/>
              </a:rPr>
              <a:t>Suggestion: Bring a large grapefruit (or similar size ball) to class to represent the Sun; also have a 1-mm ball bearing to represent Earth for the correct answer to the multiple choice question.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miter lim="800000"/>
            <a:headEnd/>
            <a:tailEnd/>
          </a:ln>
        </p:spPr>
        <p:txBody>
          <a:bodyPr/>
          <a:lstStyle/>
          <a:p>
            <a:fld id="{AE863C40-A324-401F-8E27-7912FE63AE75}" type="slidenum">
              <a:rPr lang="en-US" smtClean="0">
                <a:latin typeface="Times" pitchFamily="18" charset="0"/>
                <a:ea typeface="ＭＳ Ｐゴシック" pitchFamily="34" charset="-128"/>
              </a:rPr>
              <a:pPr/>
              <a:t>22</a:t>
            </a:fld>
            <a:endParaRPr lang="en-US" smtClean="0">
              <a:latin typeface="Times" pitchFamily="18" charset="0"/>
              <a:ea typeface="ＭＳ Ｐゴシック" pitchFamily="34" charset="-128"/>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pPr eaLnBrk="1" hangingPunct="1"/>
            <a:r>
              <a:rPr lang="en-US" smtClean="0">
                <a:ea typeface="ＭＳ Ｐゴシック" pitchFamily="34" charset="-128"/>
                <a:cs typeface="Arial" charset="0"/>
              </a:rPr>
              <a:t>Here is the answer to the question. Emphasize the incredible difference in size; then ask students to think about how far from the Sun they think Earth would be on this scale…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miter lim="800000"/>
            <a:headEnd/>
            <a:tailEnd/>
          </a:ln>
        </p:spPr>
        <p:txBody>
          <a:bodyPr/>
          <a:lstStyle/>
          <a:p>
            <a:fld id="{CAFF0DAE-D358-4E1C-AB74-505B123775F2}" type="slidenum">
              <a:rPr lang="en-US" smtClean="0">
                <a:latin typeface="Times" pitchFamily="18" charset="0"/>
                <a:ea typeface="ＭＳ Ｐゴシック" pitchFamily="34" charset="-128"/>
              </a:rPr>
              <a:pPr/>
              <a:t>23</a:t>
            </a:fld>
            <a:endParaRPr lang="en-US" smtClean="0">
              <a:latin typeface="Times" pitchFamily="18" charset="0"/>
              <a:ea typeface="ＭＳ Ｐゴシック" pitchFamily="34" charset="-128"/>
            </a:endParaRPr>
          </a:p>
        </p:txBody>
      </p:sp>
      <p:sp>
        <p:nvSpPr>
          <p:cNvPr id="53250" name="Rectangle 2"/>
          <p:cNvSpPr>
            <a:spLocks noGrp="1" noRot="1" noChangeAspect="1" noChangeArrowheads="1" noTextEdit="1"/>
          </p:cNvSpPr>
          <p:nvPr>
            <p:ph type="sldImg"/>
          </p:nvPr>
        </p:nvSpPr>
        <p:spPr>
          <a:solidFill>
            <a:srgbClr val="FFFFFF"/>
          </a:solidFill>
          <a:ln/>
        </p:spPr>
      </p:sp>
      <p:sp>
        <p:nvSpPr>
          <p:cNvPr id="5325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cs typeface="Arial" charset="0"/>
              </a:rPr>
              <a:t>Use this slide/tool to introduce the Voyage scale (Voyage is the name of the model solar system using this scale on the National Mall in Washington, DC). At this point, we suggest that you stick to the solar system in using this tool; we</a:t>
            </a:r>
            <a:r>
              <a:rPr lang="fr-FR" smtClean="0">
                <a:ea typeface="ＭＳ Ｐゴシック" pitchFamily="34" charset="-128"/>
                <a:cs typeface="Arial" charset="0"/>
              </a:rPr>
              <a:t>'</a:t>
            </a:r>
            <a:r>
              <a:rPr lang="en-US" smtClean="0">
                <a:ea typeface="ＭＳ Ｐゴシック" pitchFamily="34" charset="-128"/>
                <a:cs typeface="Arial" charset="0"/>
              </a:rPr>
              <a:t>ll move out to the stars in the next couple of slides. Other points to emphasize:</a:t>
            </a:r>
          </a:p>
          <a:p>
            <a:pPr eaLnBrk="1" hangingPunct="1">
              <a:buFontTx/>
              <a:buChar char="•"/>
            </a:pPr>
            <a:r>
              <a:rPr lang="en-US" smtClean="0">
                <a:ea typeface="ＭＳ Ｐゴシック" pitchFamily="34" charset="-128"/>
                <a:cs typeface="Arial" charset="0"/>
              </a:rPr>
              <a:t> This tool was taken from the Scale of the Universe tutorial on the Web site; encourage students to try it for themselves. </a:t>
            </a:r>
          </a:p>
          <a:p>
            <a:pPr eaLnBrk="1" hangingPunct="1">
              <a:buFontTx/>
              <a:buChar char="•"/>
            </a:pPr>
            <a:r>
              <a:rPr lang="en-US" smtClean="0">
                <a:ea typeface="ＭＳ Ｐゴシック" pitchFamily="34" charset="-128"/>
                <a:cs typeface="Arial" charset="0"/>
              </a:rPr>
              <a:t> Voyage shows a straight line, but remember that planets orbit. In class, put the grapefruit for the Sun on a table, then walk 15 meters to Earth position, and ask students to imagine it going around Sun once a year.</a:t>
            </a:r>
          </a:p>
          <a:p>
            <a:pPr eaLnBrk="1" hangingPunct="1">
              <a:buFontTx/>
              <a:buChar char="•"/>
            </a:pPr>
            <a:r>
              <a:rPr lang="en-US" smtClean="0">
                <a:ea typeface="ＭＳ Ｐゴシック" pitchFamily="34" charset="-128"/>
                <a:cs typeface="Arial" charset="0"/>
              </a:rPr>
              <a:t> A major lesson from all this is that the solar system is almost entirely made of nearly empty space. (That</a:t>
            </a:r>
            <a:r>
              <a:rPr lang="fr-FR" smtClean="0">
                <a:ea typeface="ＭＳ Ｐゴシック" pitchFamily="34" charset="-128"/>
                <a:cs typeface="Arial" charset="0"/>
              </a:rPr>
              <a:t>'</a:t>
            </a:r>
            <a:r>
              <a:rPr lang="en-US" smtClean="0">
                <a:ea typeface="ＭＳ Ｐゴシック" pitchFamily="34" charset="-128"/>
                <a:cs typeface="Arial" charset="0"/>
              </a:rPr>
              <a:t>s why they call it "space"!)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miter lim="800000"/>
            <a:headEnd/>
            <a:tailEnd/>
          </a:ln>
        </p:spPr>
        <p:txBody>
          <a:bodyPr/>
          <a:lstStyle/>
          <a:p>
            <a:fld id="{BFEFA35C-8A38-4B0A-BFC4-D506830B7383}" type="slidenum">
              <a:rPr lang="en-US" smtClean="0">
                <a:latin typeface="Times" pitchFamily="18" charset="0"/>
                <a:ea typeface="ＭＳ Ｐゴシック" pitchFamily="34" charset="-128"/>
              </a:rPr>
              <a:pPr/>
              <a:t>24</a:t>
            </a:fld>
            <a:endParaRPr lang="en-US" smtClean="0">
              <a:latin typeface="Times" pitchFamily="18" charset="0"/>
              <a:ea typeface="ＭＳ Ｐゴシック" pitchFamily="34" charset="-128"/>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pPr eaLnBrk="1" hangingPunct="1"/>
            <a:r>
              <a:rPr lang="en-US" smtClean="0">
                <a:ea typeface="ＭＳ Ｐゴシック" pitchFamily="34" charset="-128"/>
                <a:cs typeface="Arial" charset="0"/>
              </a:rPr>
              <a:t>Now we continue outward to the stars. Try asking this question of your students; most are quite surprised at how far away the stars are…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miter lim="800000"/>
            <a:headEnd/>
            <a:tailEnd/>
          </a:ln>
        </p:spPr>
        <p:txBody>
          <a:bodyPr/>
          <a:lstStyle/>
          <a:p>
            <a:fld id="{08855E04-942A-4757-BBEB-552873C25817}" type="slidenum">
              <a:rPr lang="en-US" smtClean="0">
                <a:latin typeface="Times" pitchFamily="18" charset="0"/>
                <a:ea typeface="ＭＳ Ｐゴシック" pitchFamily="34" charset="-128"/>
              </a:rPr>
              <a:pPr/>
              <a:t>25</a:t>
            </a:fld>
            <a:endParaRPr lang="en-US" smtClean="0">
              <a:latin typeface="Times" pitchFamily="18" charset="0"/>
              <a:ea typeface="ＭＳ Ｐゴシック" pitchFamily="34" charset="-128"/>
            </a:endParaRPr>
          </a:p>
        </p:txBody>
      </p:sp>
      <p:sp>
        <p:nvSpPr>
          <p:cNvPr id="57346" name="Rectangle 2"/>
          <p:cNvSpPr>
            <a:spLocks noGrp="1" noRot="1" noChangeAspect="1" noChangeArrowheads="1" noTextEdit="1"/>
          </p:cNvSpPr>
          <p:nvPr>
            <p:ph type="sldImg"/>
          </p:nvPr>
        </p:nvSpPr>
        <p:spPr>
          <a:solidFill>
            <a:srgbClr val="FFFFFF"/>
          </a:solidFill>
          <a:ln/>
        </p:spPr>
      </p:sp>
      <p:sp>
        <p:nvSpPr>
          <p:cNvPr id="573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cs typeface="Arial" charset="0"/>
              </a:rPr>
              <a:t>Again use this slide/tool, this time zooming out to see the correct answer to the question. Then review the idea: If we visualize the Sun as a grapefruit, we</a:t>
            </a:r>
            <a:r>
              <a:rPr lang="fr-FR" smtClean="0">
                <a:ea typeface="ＭＳ Ｐゴシック" pitchFamily="34" charset="-128"/>
                <a:cs typeface="Arial" charset="0"/>
              </a:rPr>
              <a:t>'</a:t>
            </a:r>
            <a:r>
              <a:rPr lang="en-US" smtClean="0">
                <a:ea typeface="ＭＳ Ｐゴシック" pitchFamily="34" charset="-128"/>
                <a:cs typeface="Arial" charset="0"/>
              </a:rPr>
              <a:t>d have to go 2500 miles to find the next grapefruit… Other points worth noting:</a:t>
            </a:r>
          </a:p>
          <a:p>
            <a:pPr eaLnBrk="1" hangingPunct="1">
              <a:buFontTx/>
              <a:buChar char="•"/>
            </a:pPr>
            <a:r>
              <a:rPr lang="en-US" smtClean="0">
                <a:ea typeface="ＭＳ Ｐゴシック" pitchFamily="34" charset="-128"/>
                <a:cs typeface="Arial" charset="0"/>
              </a:rPr>
              <a:t> Imagine trying to look across the United States to see the pinhead size Earth orbiting the grapefruit size Sun—this gives students an idea of the challenge of detecting extrasolar planets.</a:t>
            </a:r>
          </a:p>
          <a:p>
            <a:pPr eaLnBrk="1" hangingPunct="1">
              <a:buFontTx/>
              <a:buChar char="•"/>
            </a:pPr>
            <a:r>
              <a:rPr lang="en-US" smtClean="0">
                <a:ea typeface="ＭＳ Ｐゴシック" pitchFamily="34" charset="-128"/>
                <a:cs typeface="Arial" charset="0"/>
              </a:rPr>
              <a:t> Point out that the orbit of the Moon around Earth would fit in the palm of your hand, then note the incredible challenge of traveling to other stars in comparison. A useful point about "UFOs": If aliens truly are able to travel easily among the stars, imagine how much more advanced their technology must be than ours…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miter lim="800000"/>
            <a:headEnd/>
            <a:tailEnd/>
          </a:ln>
        </p:spPr>
        <p:txBody>
          <a:bodyPr/>
          <a:lstStyle/>
          <a:p>
            <a:fld id="{8230A373-1C02-4317-A0E9-1FC9ACAE0227}" type="slidenum">
              <a:rPr lang="en-US" smtClean="0">
                <a:latin typeface="Times" pitchFamily="18" charset="0"/>
                <a:ea typeface="ＭＳ Ｐゴシック" pitchFamily="34" charset="-128"/>
              </a:rPr>
              <a:pPr/>
              <a:t>26</a:t>
            </a:fld>
            <a:endParaRPr lang="en-US" smtClean="0">
              <a:latin typeface="Times" pitchFamily="18" charset="0"/>
              <a:ea typeface="ＭＳ Ｐゴシック" pitchFamily="34" charset="-128"/>
            </a:endParaRPr>
          </a:p>
        </p:txBody>
      </p:sp>
      <p:sp>
        <p:nvSpPr>
          <p:cNvPr id="59394" name="Rectangle 2"/>
          <p:cNvSpPr>
            <a:spLocks noGrp="1" noRot="1" noChangeAspect="1" noChangeArrowheads="1" noTextEdit="1"/>
          </p:cNvSpPr>
          <p:nvPr>
            <p:ph type="sldImg"/>
          </p:nvPr>
        </p:nvSpPr>
        <p:spPr>
          <a:solidFill>
            <a:srgbClr val="FFFFFF"/>
          </a:solidFill>
          <a:ln/>
        </p:spPr>
      </p:sp>
      <p:sp>
        <p:nvSpPr>
          <p:cNvPr id="593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cs typeface="Arial" charset="0"/>
              </a:rPr>
              <a:t>Use this tool to show that the scale essentially breaks down for the galaxy as a whole, because the scale model itself becomes astronomical in size. So we need alternative ways to think about the scale of the galaxy:</a:t>
            </a:r>
          </a:p>
          <a:p>
            <a:pPr eaLnBrk="1" hangingPunct="1">
              <a:buFontTx/>
              <a:buChar char="•"/>
            </a:pPr>
            <a:r>
              <a:rPr lang="en-US" smtClean="0">
                <a:ea typeface="ＭＳ Ｐゴシック" pitchFamily="34" charset="-128"/>
                <a:cs typeface="Arial" charset="0"/>
              </a:rPr>
              <a:t> Can discuss compressing the scale by another factor of 1 billion, so the galaxy fits on a football field… distance to Alpha Centaur is now just 4 mm, and our solar system sits around the 20-yard line if galactic center is at midfield. </a:t>
            </a:r>
          </a:p>
          <a:p>
            <a:pPr eaLnBrk="1" hangingPunct="1">
              <a:buFontTx/>
              <a:buChar char="•"/>
            </a:pPr>
            <a:r>
              <a:rPr lang="en-US" smtClean="0">
                <a:ea typeface="ＭＳ Ｐゴシック" pitchFamily="34" charset="-128"/>
                <a:cs typeface="Arial" charset="0"/>
              </a:rPr>
              <a:t>And think about the NUMBER of stars, as on next slide…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miter lim="800000"/>
            <a:headEnd/>
            <a:tailEnd/>
          </a:ln>
        </p:spPr>
        <p:txBody>
          <a:bodyPr/>
          <a:lstStyle/>
          <a:p>
            <a:fld id="{1A083E2F-F258-489F-8C35-71C5C665CE77}" type="slidenum">
              <a:rPr lang="en-US" smtClean="0">
                <a:latin typeface="Times" pitchFamily="18" charset="0"/>
                <a:ea typeface="ＭＳ Ｐゴシック" pitchFamily="34" charset="-128"/>
              </a:rPr>
              <a:pPr/>
              <a:t>27</a:t>
            </a:fld>
            <a:endParaRPr lang="en-US" smtClean="0">
              <a:latin typeface="Times" pitchFamily="18" charset="0"/>
              <a:ea typeface="ＭＳ Ｐゴシック" pitchFamily="34" charset="-128"/>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pPr eaLnBrk="1" hangingPunct="1"/>
            <a:r>
              <a:rPr lang="en-US" smtClean="0">
                <a:ea typeface="ＭＳ Ｐゴシック" pitchFamily="34" charset="-128"/>
                <a:cs typeface="Arial" charset="0"/>
              </a:rPr>
              <a:t>Ask this question to get students thinking about the vast number of stars in our galaxy…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miter lim="800000"/>
            <a:headEnd/>
            <a:tailEnd/>
          </a:ln>
        </p:spPr>
        <p:txBody>
          <a:bodyPr/>
          <a:lstStyle/>
          <a:p>
            <a:fld id="{0F2C248E-BA0E-429C-92E1-5C49B04F1DCE}" type="slidenum">
              <a:rPr lang="en-US" smtClean="0">
                <a:latin typeface="Times" pitchFamily="18" charset="0"/>
                <a:ea typeface="ＭＳ Ｐゴシック" pitchFamily="34" charset="-128"/>
              </a:rPr>
              <a:pPr/>
              <a:t>28</a:t>
            </a:fld>
            <a:endParaRPr lang="en-US" smtClean="0">
              <a:latin typeface="Times" pitchFamily="18" charset="0"/>
              <a:ea typeface="ＭＳ Ｐゴシック" pitchFamily="34" charset="-128"/>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pPr eaLnBrk="1" hangingPunct="1"/>
            <a:r>
              <a:rPr lang="en-US" smtClean="0">
                <a:ea typeface="ＭＳ Ｐゴシック" pitchFamily="34" charset="-128"/>
                <a:cs typeface="Arial" charset="0"/>
              </a:rPr>
              <a:t>Ask this question to get students thinking about the vast number of stars in our galaxy…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miter lim="800000"/>
            <a:headEnd/>
            <a:tailEnd/>
          </a:ln>
        </p:spPr>
        <p:txBody>
          <a:bodyPr/>
          <a:lstStyle/>
          <a:p>
            <a:fld id="{2C35AB69-2169-4919-A66E-BCDAEF41AA03}" type="slidenum">
              <a:rPr lang="en-US" smtClean="0">
                <a:latin typeface="Times" pitchFamily="18" charset="0"/>
                <a:ea typeface="ＭＳ Ｐゴシック" pitchFamily="34" charset="-128"/>
              </a:rPr>
              <a:pPr/>
              <a:t>29</a:t>
            </a:fld>
            <a:endParaRPr lang="en-US" smtClean="0">
              <a:latin typeface="Times" pitchFamily="18" charset="0"/>
              <a:ea typeface="ＭＳ Ｐゴシック" pitchFamily="34" charset="-128"/>
            </a:endParaRPr>
          </a:p>
        </p:txBody>
      </p:sp>
      <p:sp>
        <p:nvSpPr>
          <p:cNvPr id="65538" name="Rectangle 2"/>
          <p:cNvSpPr>
            <a:spLocks noGrp="1" noRot="1" noChangeAspect="1" noChangeArrowheads="1" noTextEdit="1"/>
          </p:cNvSpPr>
          <p:nvPr>
            <p:ph type="sldImg"/>
          </p:nvPr>
        </p:nvSpPr>
        <p:spPr>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cs typeface="Arial" charset="0"/>
              </a:rPr>
              <a:t>This slide gives our favorite way of giving students a sense of the size of the observable universe; be sure to note we are talking about the OBSERVABLE universe, since we do not know the extent of the ENTIRE universe.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a:miter lim="800000"/>
            <a:headEnd/>
            <a:tailEnd/>
          </a:ln>
        </p:spPr>
        <p:txBody>
          <a:bodyPr/>
          <a:lstStyle/>
          <a:p>
            <a:fld id="{980C904A-1A6C-48B9-A00F-885C9A54360F}" type="slidenum">
              <a:rPr lang="en-US" smtClean="0">
                <a:latin typeface="Times" pitchFamily="18" charset="0"/>
                <a:ea typeface="ＭＳ Ｐゴシック" pitchFamily="34" charset="-128"/>
              </a:rPr>
              <a:pPr/>
              <a:t>3</a:t>
            </a:fld>
            <a:endParaRPr lang="en-US" smtClean="0">
              <a:latin typeface="Times" pitchFamily="18" charset="0"/>
              <a:ea typeface="ＭＳ Ｐゴシック" pitchFamily="34" charset="-128"/>
            </a:endParaRPr>
          </a:p>
        </p:txBody>
      </p:sp>
      <p:sp>
        <p:nvSpPr>
          <p:cNvPr id="12290" name="Rectangle 2"/>
          <p:cNvSpPr>
            <a:spLocks noGrp="1" noRot="1" noChangeAspect="1" noChangeArrowheads="1" noTextEdit="1"/>
          </p:cNvSpPr>
          <p:nvPr>
            <p:ph type="sldImg"/>
          </p:nvPr>
        </p:nvSpPr>
        <p:spPr>
          <a:solidFill>
            <a:srgbClr val="FFFFFF"/>
          </a:solidFill>
          <a:ln/>
        </p:spPr>
      </p:sp>
      <p:sp>
        <p:nvSpPr>
          <p:cNvPr id="122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cs typeface="Arial" charset="0"/>
              </a:rPr>
              <a:t>Here at the beginning of the semester, our main goal is simply to make sure that students understand the basic hierarchy of structure from planet to solar system to galaxy to universe (clustering is less important at this stage). You might also wish to note that this slide shows a lot about human history. E.g., we first learned that Earth is a sphere some 2500 years ago; we learned that Earth is a planet going around the Sun only about 400 years ago; and we learned that the Milky Way is only one of many galaxies with the work of Hubble some 80 years ago…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miter lim="800000"/>
            <a:headEnd/>
            <a:tailEnd/>
          </a:ln>
        </p:spPr>
        <p:txBody>
          <a:bodyPr/>
          <a:lstStyle/>
          <a:p>
            <a:fld id="{EC9D969D-1D47-4ABE-98B4-AB83A51BF482}" type="slidenum">
              <a:rPr lang="en-US" smtClean="0">
                <a:latin typeface="Times" pitchFamily="18" charset="0"/>
                <a:ea typeface="ＭＳ Ｐゴシック" pitchFamily="34" charset="-128"/>
              </a:rPr>
              <a:pPr/>
              <a:t>30</a:t>
            </a:fld>
            <a:endParaRPr lang="en-US" smtClean="0">
              <a:latin typeface="Times" pitchFamily="18" charset="0"/>
              <a:ea typeface="ＭＳ Ｐゴシック" pitchFamily="34" charset="-128"/>
            </a:endParaRPr>
          </a:p>
        </p:txBody>
      </p:sp>
      <p:sp>
        <p:nvSpPr>
          <p:cNvPr id="67586" name="Rectangle 2"/>
          <p:cNvSpPr>
            <a:spLocks noGrp="1" noRot="1" noChangeAspect="1" noChangeArrowheads="1" noTextEdit="1"/>
          </p:cNvSpPr>
          <p:nvPr>
            <p:ph type="sldImg"/>
          </p:nvPr>
        </p:nvSpPr>
        <p:spPr>
          <a:solidFill>
            <a:srgbClr val="FFFFFF"/>
          </a:solidFill>
          <a:ln/>
        </p:spPr>
      </p:sp>
      <p:sp>
        <p:nvSpPr>
          <p:cNvPr id="675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cs typeface="Arial" charset="0"/>
              </a:rPr>
              <a:t>Here</a:t>
            </a:r>
            <a:r>
              <a:rPr lang="fr-FR" smtClean="0">
                <a:ea typeface="ＭＳ Ｐゴシック" pitchFamily="34" charset="-128"/>
                <a:cs typeface="Arial" charset="0"/>
              </a:rPr>
              <a:t>'</a:t>
            </a:r>
            <a:r>
              <a:rPr lang="en-US" smtClean="0">
                <a:ea typeface="ＭＳ Ｐゴシック" pitchFamily="34" charset="-128"/>
                <a:cs typeface="Arial" charset="0"/>
              </a:rPr>
              <a:t>s another way to review the scales of the universe, using the famous power of 10 motif. Again, this tool comes from the "Scale of the Universe" tutorial on the book Web site. Also a good way to review power-of-10 notation…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miter lim="800000"/>
            <a:headEnd/>
            <a:tailEnd/>
          </a:ln>
        </p:spPr>
        <p:txBody>
          <a:bodyPr/>
          <a:lstStyle/>
          <a:p>
            <a:fld id="{696BC12E-BDF1-4C62-966E-D4C4771005B8}" type="slidenum">
              <a:rPr lang="en-US" smtClean="0">
                <a:latin typeface="Times" pitchFamily="18" charset="0"/>
                <a:ea typeface="ＭＳ Ｐゴシック" pitchFamily="34" charset="-128"/>
              </a:rPr>
              <a:pPr/>
              <a:t>31</a:t>
            </a:fld>
            <a:endParaRPr lang="en-US" smtClean="0">
              <a:latin typeface="Times" pitchFamily="18" charset="0"/>
              <a:ea typeface="ＭＳ Ｐゴシック" pitchFamily="34" charset="-128"/>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pPr eaLnBrk="1" hangingPunct="1"/>
            <a:endParaRPr lang="en-US" smtClean="0">
              <a:ea typeface="ＭＳ Ｐゴシック" pitchFamily="34" charset="-128"/>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miter lim="800000"/>
            <a:headEnd/>
            <a:tailEnd/>
          </a:ln>
        </p:spPr>
        <p:txBody>
          <a:bodyPr/>
          <a:lstStyle/>
          <a:p>
            <a:fld id="{D00B9D47-C238-4ADE-9FE1-324184A51C1E}" type="slidenum">
              <a:rPr lang="en-US" smtClean="0">
                <a:latin typeface="Times" pitchFamily="18" charset="0"/>
                <a:ea typeface="ＭＳ Ｐゴシック" pitchFamily="34" charset="-128"/>
              </a:rPr>
              <a:pPr/>
              <a:t>32</a:t>
            </a:fld>
            <a:endParaRPr lang="en-US" smtClean="0">
              <a:latin typeface="Times" pitchFamily="18" charset="0"/>
              <a:ea typeface="ＭＳ Ｐゴシック" pitchFamily="34"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ea typeface="ＭＳ Ｐゴシック" pitchFamily="34" charset="-128"/>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miter lim="800000"/>
            <a:headEnd/>
            <a:tailEnd/>
          </a:ln>
        </p:spPr>
        <p:txBody>
          <a:bodyPr/>
          <a:lstStyle/>
          <a:p>
            <a:fld id="{A47055A8-1C8E-42E2-B41F-495FABB23D5E}" type="slidenum">
              <a:rPr lang="en-US" smtClean="0">
                <a:latin typeface="Times" pitchFamily="18" charset="0"/>
                <a:ea typeface="ＭＳ Ｐゴシック" pitchFamily="34" charset="-128"/>
              </a:rPr>
              <a:pPr/>
              <a:t>33</a:t>
            </a:fld>
            <a:endParaRPr lang="en-US" smtClean="0">
              <a:latin typeface="Times" pitchFamily="18" charset="0"/>
              <a:ea typeface="ＭＳ Ｐゴシック" pitchFamily="34" charset="-128"/>
            </a:endParaRPr>
          </a:p>
        </p:txBody>
      </p:sp>
      <p:sp>
        <p:nvSpPr>
          <p:cNvPr id="73730"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extLst>
            <a:ext uri="{AF507438-7753-43e0-B8FC-AC1667EBCBE1}"/>
          </a:extLst>
        </p:spPr>
        <p:txBody>
          <a:bodyPr/>
          <a:lstStyle/>
          <a:p>
            <a:pPr eaLnBrk="1" hangingPunct="1">
              <a:defRPr/>
            </a:pPr>
            <a:r>
              <a:rPr lang="en-US" dirty="0">
                <a:latin typeface="Arial"/>
                <a:cs typeface="Arial"/>
              </a:rPr>
              <a:t>This slide (Figure </a:t>
            </a:r>
            <a:r>
              <a:rPr lang="en-US" dirty="0" smtClean="0">
                <a:latin typeface="Arial"/>
                <a:cs typeface="Arial"/>
              </a:rPr>
              <a:t>1.9) </a:t>
            </a:r>
            <a:r>
              <a:rPr lang="en-US" dirty="0">
                <a:latin typeface="Arial"/>
                <a:cs typeface="Arial"/>
              </a:rPr>
              <a:t>packs in a lot of basic information. You might go through the frames slowly as follows:</a:t>
            </a:r>
          </a:p>
          <a:p>
            <a:pPr marL="171450" indent="-171450" eaLnBrk="1" hangingPunct="1">
              <a:buFont typeface="Arial"/>
              <a:buChar char="•"/>
              <a:defRPr/>
            </a:pPr>
            <a:r>
              <a:rPr lang="en-US" dirty="0" smtClean="0">
                <a:latin typeface="Arial"/>
                <a:cs typeface="Arial"/>
              </a:rPr>
              <a:t>The </a:t>
            </a:r>
            <a:r>
              <a:rPr lang="en-US" dirty="0">
                <a:latin typeface="Arial"/>
                <a:cs typeface="Arial"/>
              </a:rPr>
              <a:t>universe is expanding, from which we infer a beginning in what we call the Big Bang. Note that, based on the observed rate of expansion, we conclude that the universe is about 14 billion years old. (WMAP results from 2003 were 13.7 ± .2 billion years.)</a:t>
            </a:r>
          </a:p>
          <a:p>
            <a:pPr marL="171450" indent="-171450" eaLnBrk="1" hangingPunct="1">
              <a:buFont typeface="Arial"/>
              <a:buChar char="•"/>
              <a:defRPr/>
            </a:pPr>
            <a:r>
              <a:rPr lang="en-US" dirty="0" smtClean="0">
                <a:latin typeface="Arial"/>
                <a:cs typeface="Arial"/>
              </a:rPr>
              <a:t>The </a:t>
            </a:r>
            <a:r>
              <a:rPr lang="en-US" dirty="0">
                <a:latin typeface="Arial"/>
                <a:cs typeface="Arial"/>
              </a:rPr>
              <a:t>expansion continues to this day except where gravity </a:t>
            </a:r>
            <a:r>
              <a:rPr lang="en-US" dirty="0" smtClean="0">
                <a:latin typeface="Arial"/>
                <a:cs typeface="Arial"/>
              </a:rPr>
              <a:t>has "won": </a:t>
            </a:r>
            <a:r>
              <a:rPr lang="en-US" dirty="0">
                <a:latin typeface="Arial"/>
                <a:cs typeface="Arial"/>
              </a:rPr>
              <a:t>stars, galaxies, clusters.</a:t>
            </a:r>
          </a:p>
          <a:p>
            <a:pPr marL="171450" indent="-171450" eaLnBrk="1" hangingPunct="1">
              <a:buFont typeface="Arial"/>
              <a:buChar char="•"/>
              <a:defRPr/>
            </a:pPr>
            <a:r>
              <a:rPr lang="en-US" dirty="0" smtClean="0">
                <a:latin typeface="Arial"/>
                <a:cs typeface="Arial"/>
              </a:rPr>
              <a:t>Galaxies </a:t>
            </a:r>
            <a:r>
              <a:rPr lang="en-US" dirty="0">
                <a:latin typeface="Arial"/>
                <a:cs typeface="Arial"/>
              </a:rPr>
              <a:t>make possible the formation of stars, and recycle material through generations of stars.</a:t>
            </a:r>
          </a:p>
          <a:p>
            <a:pPr marL="171450" indent="-171450" eaLnBrk="1" hangingPunct="1">
              <a:buFont typeface="Arial"/>
              <a:buChar char="•"/>
              <a:defRPr/>
            </a:pPr>
            <a:r>
              <a:rPr lang="en-US" dirty="0" smtClean="0">
                <a:latin typeface="Arial"/>
                <a:cs typeface="Arial"/>
              </a:rPr>
              <a:t>Although </a:t>
            </a:r>
            <a:r>
              <a:rPr lang="en-US" dirty="0">
                <a:latin typeface="Arial"/>
                <a:cs typeface="Arial"/>
              </a:rPr>
              <a:t>the universe began with only the chemical elements H and He, stars have created the elements from which rocky planets are made.</a:t>
            </a:r>
          </a:p>
          <a:p>
            <a:pPr marL="171450" indent="-171450" eaLnBrk="1" hangingPunct="1">
              <a:buFont typeface="Arial"/>
              <a:buChar char="•"/>
              <a:defRPr/>
            </a:pPr>
            <a:r>
              <a:rPr lang="en-US" dirty="0" smtClean="0">
                <a:latin typeface="Arial"/>
                <a:cs typeface="Arial"/>
              </a:rPr>
              <a:t>Life </a:t>
            </a:r>
            <a:r>
              <a:rPr lang="en-US" dirty="0">
                <a:latin typeface="Arial"/>
                <a:cs typeface="Arial"/>
              </a:rPr>
              <a:t>begins from this </a:t>
            </a:r>
            <a:r>
              <a:rPr lang="en-US" dirty="0" smtClean="0">
                <a:latin typeface="Arial"/>
                <a:cs typeface="Arial"/>
              </a:rPr>
              <a:t>"star stuff" </a:t>
            </a:r>
            <a:r>
              <a:rPr lang="en-US" dirty="0">
                <a:latin typeface="Arial"/>
                <a:cs typeface="Arial"/>
              </a:rPr>
              <a:t>on at least one particularly friendly planet</a:t>
            </a:r>
            <a:r>
              <a:rPr lang="en-US" dirty="0" smtClean="0">
                <a:latin typeface="Arial"/>
                <a:cs typeface="Arial"/>
              </a:rPr>
              <a:t>.</a:t>
            </a:r>
            <a:endParaRPr lang="en-US" dirty="0">
              <a:latin typeface="Arial"/>
              <a:cs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miter lim="800000"/>
            <a:headEnd/>
            <a:tailEnd/>
          </a:ln>
        </p:spPr>
        <p:txBody>
          <a:bodyPr/>
          <a:lstStyle/>
          <a:p>
            <a:fld id="{4E0F93D4-5202-406C-A2D8-1A875C2863A4}" type="slidenum">
              <a:rPr lang="en-US" smtClean="0">
                <a:latin typeface="Times" pitchFamily="18" charset="0"/>
                <a:ea typeface="ＭＳ Ｐゴシック" pitchFamily="34" charset="-128"/>
              </a:rPr>
              <a:pPr/>
              <a:t>34</a:t>
            </a:fld>
            <a:endParaRPr lang="en-US" smtClean="0">
              <a:latin typeface="Times" pitchFamily="18" charset="0"/>
              <a:ea typeface="ＭＳ Ｐゴシック" pitchFamily="34" charset="-128"/>
            </a:endParaRPr>
          </a:p>
        </p:txBody>
      </p:sp>
      <p:sp>
        <p:nvSpPr>
          <p:cNvPr id="75778"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extLst>
            <a:ext uri="{AF507438-7753-43e0-B8FC-AC1667EBCBE1}"/>
          </a:extLst>
        </p:spPr>
        <p:txBody>
          <a:bodyPr/>
          <a:lstStyle/>
          <a:p>
            <a:pPr eaLnBrk="1" hangingPunct="1">
              <a:defRPr/>
            </a:pPr>
            <a:r>
              <a:rPr lang="en-US" dirty="0">
                <a:latin typeface="Arial"/>
                <a:cs typeface="Arial"/>
              </a:rPr>
              <a:t>This slide (Figure </a:t>
            </a:r>
            <a:r>
              <a:rPr lang="en-US" dirty="0" smtClean="0">
                <a:latin typeface="Arial"/>
                <a:cs typeface="Arial"/>
              </a:rPr>
              <a:t>1.9) </a:t>
            </a:r>
            <a:r>
              <a:rPr lang="en-US" dirty="0">
                <a:latin typeface="Arial"/>
                <a:cs typeface="Arial"/>
              </a:rPr>
              <a:t>packs in a lot of basic information. You might go through the frames slowly as follows:</a:t>
            </a:r>
          </a:p>
          <a:p>
            <a:pPr marL="171450" indent="-171450" eaLnBrk="1" hangingPunct="1">
              <a:buFont typeface="Arial"/>
              <a:buChar char="•"/>
              <a:defRPr/>
            </a:pPr>
            <a:r>
              <a:rPr lang="en-US" dirty="0" smtClean="0">
                <a:latin typeface="Arial"/>
                <a:cs typeface="Arial"/>
              </a:rPr>
              <a:t>The </a:t>
            </a:r>
            <a:r>
              <a:rPr lang="en-US" dirty="0">
                <a:latin typeface="Arial"/>
                <a:cs typeface="Arial"/>
              </a:rPr>
              <a:t>universe is expanding, from which we infer a beginning in what we call the Big Bang. Note that, based on the observed rate of expansion, we conclude that the universe is about 14 billion years old. (WMAP results from 2003 were 13.7 ± .2 billion years.)</a:t>
            </a:r>
          </a:p>
          <a:p>
            <a:pPr marL="171450" indent="-171450" eaLnBrk="1" hangingPunct="1">
              <a:buFont typeface="Arial"/>
              <a:buChar char="•"/>
              <a:defRPr/>
            </a:pPr>
            <a:r>
              <a:rPr lang="en-US" dirty="0" smtClean="0">
                <a:latin typeface="Arial"/>
                <a:cs typeface="Arial"/>
              </a:rPr>
              <a:t>The </a:t>
            </a:r>
            <a:r>
              <a:rPr lang="en-US" dirty="0">
                <a:latin typeface="Arial"/>
                <a:cs typeface="Arial"/>
              </a:rPr>
              <a:t>expansion continues to this day except where gravity </a:t>
            </a:r>
            <a:r>
              <a:rPr lang="en-US" dirty="0" smtClean="0">
                <a:latin typeface="Arial"/>
                <a:cs typeface="Arial"/>
              </a:rPr>
              <a:t>has "won": </a:t>
            </a:r>
            <a:r>
              <a:rPr lang="en-US" dirty="0">
                <a:latin typeface="Arial"/>
                <a:cs typeface="Arial"/>
              </a:rPr>
              <a:t>stars, galaxies, clusters.</a:t>
            </a:r>
          </a:p>
          <a:p>
            <a:pPr marL="171450" indent="-171450" eaLnBrk="1" hangingPunct="1">
              <a:buFont typeface="Arial"/>
              <a:buChar char="•"/>
              <a:defRPr/>
            </a:pPr>
            <a:r>
              <a:rPr lang="en-US" dirty="0" smtClean="0">
                <a:latin typeface="Arial"/>
                <a:cs typeface="Arial"/>
              </a:rPr>
              <a:t>Galaxies </a:t>
            </a:r>
            <a:r>
              <a:rPr lang="en-US" dirty="0">
                <a:latin typeface="Arial"/>
                <a:cs typeface="Arial"/>
              </a:rPr>
              <a:t>make possible the formation of stars, and recycle material through generations of stars.</a:t>
            </a:r>
          </a:p>
          <a:p>
            <a:pPr marL="171450" indent="-171450" eaLnBrk="1" hangingPunct="1">
              <a:buFont typeface="Arial"/>
              <a:buChar char="•"/>
              <a:defRPr/>
            </a:pPr>
            <a:r>
              <a:rPr lang="en-US" dirty="0" smtClean="0">
                <a:latin typeface="Arial"/>
                <a:cs typeface="Arial"/>
              </a:rPr>
              <a:t>Although </a:t>
            </a:r>
            <a:r>
              <a:rPr lang="en-US" dirty="0">
                <a:latin typeface="Arial"/>
                <a:cs typeface="Arial"/>
              </a:rPr>
              <a:t>the universe began with only the chemical elements H and He, stars have created the elements from which rocky planets are made.</a:t>
            </a:r>
          </a:p>
          <a:p>
            <a:pPr marL="171450" indent="-171450" eaLnBrk="1" hangingPunct="1">
              <a:buFont typeface="Arial"/>
              <a:buChar char="•"/>
              <a:defRPr/>
            </a:pPr>
            <a:r>
              <a:rPr lang="en-US" dirty="0" smtClean="0">
                <a:latin typeface="Arial"/>
                <a:cs typeface="Arial"/>
              </a:rPr>
              <a:t>Life </a:t>
            </a:r>
            <a:r>
              <a:rPr lang="en-US" dirty="0">
                <a:latin typeface="Arial"/>
                <a:cs typeface="Arial"/>
              </a:rPr>
              <a:t>begins from this </a:t>
            </a:r>
            <a:r>
              <a:rPr lang="en-US" dirty="0" smtClean="0">
                <a:latin typeface="Arial"/>
                <a:cs typeface="Arial"/>
              </a:rPr>
              <a:t>"star stuff" </a:t>
            </a:r>
            <a:r>
              <a:rPr lang="en-US" dirty="0">
                <a:latin typeface="Arial"/>
                <a:cs typeface="Arial"/>
              </a:rPr>
              <a:t>on at least one particularly friendly planet</a:t>
            </a:r>
            <a:r>
              <a:rPr lang="en-US" dirty="0" smtClean="0">
                <a:latin typeface="Arial"/>
                <a:cs typeface="Arial"/>
              </a:rPr>
              <a:t>.</a:t>
            </a:r>
            <a:endParaRPr lang="en-US" dirty="0">
              <a:latin typeface="Arial"/>
              <a:cs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miter lim="800000"/>
            <a:headEnd/>
            <a:tailEnd/>
          </a:ln>
        </p:spPr>
        <p:txBody>
          <a:bodyPr/>
          <a:lstStyle/>
          <a:p>
            <a:fld id="{38070E5B-B385-4DB9-BC41-668BE5C15E45}" type="slidenum">
              <a:rPr lang="en-US" smtClean="0">
                <a:latin typeface="Times" pitchFamily="18" charset="0"/>
                <a:ea typeface="ＭＳ Ｐゴシック" pitchFamily="34" charset="-128"/>
              </a:rPr>
              <a:pPr/>
              <a:t>35</a:t>
            </a:fld>
            <a:endParaRPr lang="en-US" smtClean="0">
              <a:latin typeface="Times" pitchFamily="18" charset="0"/>
              <a:ea typeface="ＭＳ Ｐゴシック" pitchFamily="34" charset="-128"/>
            </a:endParaRPr>
          </a:p>
        </p:txBody>
      </p:sp>
      <p:sp>
        <p:nvSpPr>
          <p:cNvPr id="77826"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extLst>
            <a:ext uri="{AF507438-7753-43e0-B8FC-AC1667EBCBE1}"/>
          </a:extLst>
        </p:spPr>
        <p:txBody>
          <a:bodyPr/>
          <a:lstStyle/>
          <a:p>
            <a:pPr eaLnBrk="1" hangingPunct="1">
              <a:defRPr/>
            </a:pPr>
            <a:r>
              <a:rPr lang="en-US" dirty="0">
                <a:latin typeface="Arial"/>
                <a:cs typeface="Arial"/>
              </a:rPr>
              <a:t>This slide (Figure </a:t>
            </a:r>
            <a:r>
              <a:rPr lang="en-US" dirty="0" smtClean="0">
                <a:latin typeface="Arial"/>
                <a:cs typeface="Arial"/>
              </a:rPr>
              <a:t>1.9) </a:t>
            </a:r>
            <a:r>
              <a:rPr lang="en-US" dirty="0">
                <a:latin typeface="Arial"/>
                <a:cs typeface="Arial"/>
              </a:rPr>
              <a:t>packs in a lot of basic information. You might go through the frames slowly as follows:</a:t>
            </a:r>
          </a:p>
          <a:p>
            <a:pPr marL="171450" indent="-171450" eaLnBrk="1" hangingPunct="1">
              <a:buFont typeface="Arial"/>
              <a:buChar char="•"/>
              <a:defRPr/>
            </a:pPr>
            <a:r>
              <a:rPr lang="en-US" dirty="0" smtClean="0">
                <a:latin typeface="Arial"/>
                <a:cs typeface="Arial"/>
              </a:rPr>
              <a:t>The </a:t>
            </a:r>
            <a:r>
              <a:rPr lang="en-US" dirty="0">
                <a:latin typeface="Arial"/>
                <a:cs typeface="Arial"/>
              </a:rPr>
              <a:t>universe is expanding, from which we infer a beginning in what we call the Big Bang. Note that, based on the observed rate of expansion, we conclude that the universe is about 14 billion years old. (WMAP results from 2003 were 13.7 ± .2 billion years.)</a:t>
            </a:r>
          </a:p>
          <a:p>
            <a:pPr marL="171450" indent="-171450" eaLnBrk="1" hangingPunct="1">
              <a:buFont typeface="Arial"/>
              <a:buChar char="•"/>
              <a:defRPr/>
            </a:pPr>
            <a:r>
              <a:rPr lang="en-US" dirty="0" smtClean="0">
                <a:latin typeface="Arial"/>
                <a:cs typeface="Arial"/>
              </a:rPr>
              <a:t>The </a:t>
            </a:r>
            <a:r>
              <a:rPr lang="en-US" dirty="0">
                <a:latin typeface="Arial"/>
                <a:cs typeface="Arial"/>
              </a:rPr>
              <a:t>expansion continues to this day except where gravity </a:t>
            </a:r>
            <a:r>
              <a:rPr lang="en-US" dirty="0" smtClean="0">
                <a:latin typeface="Arial"/>
                <a:cs typeface="Arial"/>
              </a:rPr>
              <a:t>has "won": </a:t>
            </a:r>
            <a:r>
              <a:rPr lang="en-US" dirty="0">
                <a:latin typeface="Arial"/>
                <a:cs typeface="Arial"/>
              </a:rPr>
              <a:t>stars, galaxies, clusters.</a:t>
            </a:r>
          </a:p>
          <a:p>
            <a:pPr marL="171450" indent="-171450" eaLnBrk="1" hangingPunct="1">
              <a:buFont typeface="Arial"/>
              <a:buChar char="•"/>
              <a:defRPr/>
            </a:pPr>
            <a:r>
              <a:rPr lang="en-US" dirty="0" smtClean="0">
                <a:latin typeface="Arial"/>
                <a:cs typeface="Arial"/>
              </a:rPr>
              <a:t>Galaxies </a:t>
            </a:r>
            <a:r>
              <a:rPr lang="en-US" dirty="0">
                <a:latin typeface="Arial"/>
                <a:cs typeface="Arial"/>
              </a:rPr>
              <a:t>make possible the formation of stars, and recycle material through generations of stars.</a:t>
            </a:r>
          </a:p>
          <a:p>
            <a:pPr marL="171450" indent="-171450" eaLnBrk="1" hangingPunct="1">
              <a:buFont typeface="Arial"/>
              <a:buChar char="•"/>
              <a:defRPr/>
            </a:pPr>
            <a:r>
              <a:rPr lang="en-US" dirty="0" smtClean="0">
                <a:latin typeface="Arial"/>
                <a:cs typeface="Arial"/>
              </a:rPr>
              <a:t>Although </a:t>
            </a:r>
            <a:r>
              <a:rPr lang="en-US" dirty="0">
                <a:latin typeface="Arial"/>
                <a:cs typeface="Arial"/>
              </a:rPr>
              <a:t>the universe began with only the chemical elements H and He, stars have created the elements from which rocky planets are made.</a:t>
            </a:r>
          </a:p>
          <a:p>
            <a:pPr marL="171450" indent="-171450" eaLnBrk="1" hangingPunct="1">
              <a:buFont typeface="Arial"/>
              <a:buChar char="•"/>
              <a:defRPr/>
            </a:pPr>
            <a:r>
              <a:rPr lang="en-US" dirty="0" smtClean="0">
                <a:latin typeface="Arial"/>
                <a:cs typeface="Arial"/>
              </a:rPr>
              <a:t>Life </a:t>
            </a:r>
            <a:r>
              <a:rPr lang="en-US" dirty="0">
                <a:latin typeface="Arial"/>
                <a:cs typeface="Arial"/>
              </a:rPr>
              <a:t>begins from this </a:t>
            </a:r>
            <a:r>
              <a:rPr lang="en-US" dirty="0" smtClean="0">
                <a:latin typeface="Arial"/>
                <a:cs typeface="Arial"/>
              </a:rPr>
              <a:t>"star stuff" </a:t>
            </a:r>
            <a:r>
              <a:rPr lang="en-US" dirty="0">
                <a:latin typeface="Arial"/>
                <a:cs typeface="Arial"/>
              </a:rPr>
              <a:t>on at least one particularly friendly planet</a:t>
            </a:r>
            <a:r>
              <a:rPr lang="en-US" dirty="0" smtClean="0">
                <a:latin typeface="Arial"/>
                <a:cs typeface="Arial"/>
              </a:rPr>
              <a:t>.</a:t>
            </a:r>
            <a:endParaRPr lang="en-US" dirty="0">
              <a:latin typeface="Arial"/>
              <a:cs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miter lim="800000"/>
            <a:headEnd/>
            <a:tailEnd/>
          </a:ln>
        </p:spPr>
        <p:txBody>
          <a:bodyPr/>
          <a:lstStyle/>
          <a:p>
            <a:fld id="{AF301D46-B104-4547-8F91-8A9A410F657B}" type="slidenum">
              <a:rPr lang="en-US" smtClean="0">
                <a:latin typeface="Times" pitchFamily="18" charset="0"/>
                <a:ea typeface="ＭＳ Ｐゴシック" pitchFamily="34" charset="-128"/>
              </a:rPr>
              <a:pPr/>
              <a:t>36</a:t>
            </a:fld>
            <a:endParaRPr lang="en-US" smtClean="0">
              <a:latin typeface="Times" pitchFamily="18" charset="0"/>
              <a:ea typeface="ＭＳ Ｐゴシック" pitchFamily="34" charset="-128"/>
            </a:endParaRPr>
          </a:p>
        </p:txBody>
      </p:sp>
      <p:sp>
        <p:nvSpPr>
          <p:cNvPr id="79874"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extLst>
            <a:ext uri="{AF507438-7753-43e0-B8FC-AC1667EBCBE1}"/>
          </a:extLst>
        </p:spPr>
        <p:txBody>
          <a:bodyPr/>
          <a:lstStyle/>
          <a:p>
            <a:pPr eaLnBrk="1" hangingPunct="1">
              <a:defRPr/>
            </a:pPr>
            <a:r>
              <a:rPr lang="en-US" dirty="0">
                <a:latin typeface="Arial"/>
                <a:cs typeface="Arial"/>
              </a:rPr>
              <a:t>This slide (Figure </a:t>
            </a:r>
            <a:r>
              <a:rPr lang="en-US" dirty="0" smtClean="0">
                <a:latin typeface="Arial"/>
                <a:cs typeface="Arial"/>
              </a:rPr>
              <a:t>1.9) </a:t>
            </a:r>
            <a:r>
              <a:rPr lang="en-US" dirty="0">
                <a:latin typeface="Arial"/>
                <a:cs typeface="Arial"/>
              </a:rPr>
              <a:t>packs in a lot of basic information. You might go through the frames slowly as follows:</a:t>
            </a:r>
          </a:p>
          <a:p>
            <a:pPr marL="171450" indent="-171450" eaLnBrk="1" hangingPunct="1">
              <a:buFont typeface="Arial"/>
              <a:buChar char="•"/>
              <a:defRPr/>
            </a:pPr>
            <a:r>
              <a:rPr lang="en-US" dirty="0" smtClean="0">
                <a:latin typeface="Arial"/>
                <a:cs typeface="Arial"/>
              </a:rPr>
              <a:t>The </a:t>
            </a:r>
            <a:r>
              <a:rPr lang="en-US" dirty="0">
                <a:latin typeface="Arial"/>
                <a:cs typeface="Arial"/>
              </a:rPr>
              <a:t>universe is expanding, from which we infer a beginning in what we call the Big Bang. Note that, based on the observed rate of expansion, we conclude that the universe is about 14 billion years old. (WMAP results from 2003 were 13.7 ± .2 billion years.)</a:t>
            </a:r>
          </a:p>
          <a:p>
            <a:pPr marL="171450" indent="-171450" eaLnBrk="1" hangingPunct="1">
              <a:buFont typeface="Arial"/>
              <a:buChar char="•"/>
              <a:defRPr/>
            </a:pPr>
            <a:r>
              <a:rPr lang="en-US" dirty="0" smtClean="0">
                <a:latin typeface="Arial"/>
                <a:cs typeface="Arial"/>
              </a:rPr>
              <a:t>The </a:t>
            </a:r>
            <a:r>
              <a:rPr lang="en-US" dirty="0">
                <a:latin typeface="Arial"/>
                <a:cs typeface="Arial"/>
              </a:rPr>
              <a:t>expansion continues to this day except where gravity </a:t>
            </a:r>
            <a:r>
              <a:rPr lang="en-US" dirty="0" smtClean="0">
                <a:latin typeface="Arial"/>
                <a:cs typeface="Arial"/>
              </a:rPr>
              <a:t>has "won": </a:t>
            </a:r>
            <a:r>
              <a:rPr lang="en-US" dirty="0">
                <a:latin typeface="Arial"/>
                <a:cs typeface="Arial"/>
              </a:rPr>
              <a:t>stars, galaxies, clusters.</a:t>
            </a:r>
          </a:p>
          <a:p>
            <a:pPr marL="171450" indent="-171450" eaLnBrk="1" hangingPunct="1">
              <a:buFont typeface="Arial"/>
              <a:buChar char="•"/>
              <a:defRPr/>
            </a:pPr>
            <a:r>
              <a:rPr lang="en-US" dirty="0" smtClean="0">
                <a:latin typeface="Arial"/>
                <a:cs typeface="Arial"/>
              </a:rPr>
              <a:t>Galaxies </a:t>
            </a:r>
            <a:r>
              <a:rPr lang="en-US" dirty="0">
                <a:latin typeface="Arial"/>
                <a:cs typeface="Arial"/>
              </a:rPr>
              <a:t>make possible the formation of stars, and recycle material through generations of stars.</a:t>
            </a:r>
          </a:p>
          <a:p>
            <a:pPr marL="171450" indent="-171450" eaLnBrk="1" hangingPunct="1">
              <a:buFont typeface="Arial"/>
              <a:buChar char="•"/>
              <a:defRPr/>
            </a:pPr>
            <a:r>
              <a:rPr lang="en-US" dirty="0" smtClean="0">
                <a:latin typeface="Arial"/>
                <a:cs typeface="Arial"/>
              </a:rPr>
              <a:t>Although </a:t>
            </a:r>
            <a:r>
              <a:rPr lang="en-US" dirty="0">
                <a:latin typeface="Arial"/>
                <a:cs typeface="Arial"/>
              </a:rPr>
              <a:t>the universe began with only the chemical elements H and He, stars have created the elements from which rocky planets are made.</a:t>
            </a:r>
          </a:p>
          <a:p>
            <a:pPr marL="171450" indent="-171450" eaLnBrk="1" hangingPunct="1">
              <a:buFont typeface="Arial"/>
              <a:buChar char="•"/>
              <a:defRPr/>
            </a:pPr>
            <a:r>
              <a:rPr lang="en-US" dirty="0" smtClean="0">
                <a:latin typeface="Arial"/>
                <a:cs typeface="Arial"/>
              </a:rPr>
              <a:t>Life </a:t>
            </a:r>
            <a:r>
              <a:rPr lang="en-US" dirty="0">
                <a:latin typeface="Arial"/>
                <a:cs typeface="Arial"/>
              </a:rPr>
              <a:t>begins from this </a:t>
            </a:r>
            <a:r>
              <a:rPr lang="en-US" dirty="0" smtClean="0">
                <a:latin typeface="Arial"/>
                <a:cs typeface="Arial"/>
              </a:rPr>
              <a:t>"star stuff" </a:t>
            </a:r>
            <a:r>
              <a:rPr lang="en-US" dirty="0">
                <a:latin typeface="Arial"/>
                <a:cs typeface="Arial"/>
              </a:rPr>
              <a:t>on at least one particularly friendly planet</a:t>
            </a:r>
            <a:r>
              <a:rPr lang="en-US" dirty="0" smtClean="0">
                <a:latin typeface="Arial"/>
                <a:cs typeface="Arial"/>
              </a:rPr>
              <a:t>.</a:t>
            </a:r>
            <a:endParaRPr lang="en-US" dirty="0">
              <a:latin typeface="Arial"/>
              <a:cs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miter lim="800000"/>
            <a:headEnd/>
            <a:tailEnd/>
          </a:ln>
        </p:spPr>
        <p:txBody>
          <a:bodyPr/>
          <a:lstStyle/>
          <a:p>
            <a:fld id="{8CB39A0A-52E6-4897-BBF6-3EBED43AA213}" type="slidenum">
              <a:rPr lang="en-US" smtClean="0">
                <a:latin typeface="Times" pitchFamily="18" charset="0"/>
                <a:ea typeface="ＭＳ Ｐゴシック" pitchFamily="34" charset="-128"/>
              </a:rPr>
              <a:pPr/>
              <a:t>37</a:t>
            </a:fld>
            <a:endParaRPr lang="en-US" smtClean="0">
              <a:latin typeface="Times" pitchFamily="18" charset="0"/>
              <a:ea typeface="ＭＳ Ｐゴシック" pitchFamily="34" charset="-128"/>
            </a:endParaRPr>
          </a:p>
        </p:txBody>
      </p:sp>
      <p:sp>
        <p:nvSpPr>
          <p:cNvPr id="81922"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extLst>
        </p:spPr>
        <p:txBody>
          <a:bodyPr/>
          <a:lstStyle/>
          <a:p>
            <a:pPr lvl="1" eaLnBrk="1" hangingPunct="1">
              <a:lnSpc>
                <a:spcPct val="90000"/>
              </a:lnSpc>
              <a:defRPr/>
            </a:pPr>
            <a:r>
              <a:rPr lang="en-US" dirty="0">
                <a:latin typeface="Arial"/>
                <a:cs typeface="Arial"/>
              </a:rPr>
              <a:t>Our favorite way to present the scale of time: a modified version of Carl </a:t>
            </a:r>
            <a:r>
              <a:rPr lang="en-US" dirty="0" smtClean="0">
                <a:latin typeface="Arial"/>
                <a:cs typeface="Arial"/>
              </a:rPr>
              <a:t>Sagan</a:t>
            </a:r>
            <a:r>
              <a:rPr lang="fr-FR" dirty="0" smtClean="0">
                <a:latin typeface="Arial"/>
                <a:cs typeface="Arial"/>
              </a:rPr>
              <a:t>'</a:t>
            </a:r>
            <a:r>
              <a:rPr lang="en-US" dirty="0" smtClean="0">
                <a:latin typeface="Arial"/>
                <a:cs typeface="Arial"/>
              </a:rPr>
              <a:t>s </a:t>
            </a:r>
            <a:r>
              <a:rPr lang="en-US" dirty="0">
                <a:latin typeface="Arial"/>
                <a:cs typeface="Arial"/>
              </a:rPr>
              <a:t>Cosmic Calendar. Worth </a:t>
            </a:r>
            <a:r>
              <a:rPr lang="en-US" dirty="0" smtClean="0">
                <a:latin typeface="Arial"/>
                <a:cs typeface="Arial"/>
              </a:rPr>
              <a:t>noting:</a:t>
            </a:r>
          </a:p>
          <a:p>
            <a:pPr marL="628650" lvl="1" indent="-171450" eaLnBrk="1" hangingPunct="1">
              <a:lnSpc>
                <a:spcPct val="90000"/>
              </a:lnSpc>
              <a:buFont typeface="Arial"/>
              <a:buChar char="•"/>
              <a:defRPr/>
            </a:pPr>
            <a:r>
              <a:rPr lang="en-US" dirty="0">
                <a:latin typeface="Arial"/>
                <a:cs typeface="Arial"/>
              </a:rPr>
              <a:t>Since we are compressing the 14-billion-year history of the universe into </a:t>
            </a:r>
            <a:r>
              <a:rPr lang="en-US" dirty="0" smtClean="0">
                <a:latin typeface="Arial"/>
                <a:cs typeface="Arial"/>
              </a:rPr>
              <a:t>one </a:t>
            </a:r>
            <a:r>
              <a:rPr lang="en-US" dirty="0">
                <a:latin typeface="Arial"/>
                <a:cs typeface="Arial"/>
              </a:rPr>
              <a:t>calendar year, 1 month represents about 1.2 billion real years, 1 day represents about 40 million years; 1 second represents about 440 years. </a:t>
            </a:r>
          </a:p>
          <a:p>
            <a:pPr marL="628650" lvl="1" indent="-171450" eaLnBrk="1" hangingPunct="1">
              <a:lnSpc>
                <a:spcPct val="90000"/>
              </a:lnSpc>
              <a:buFont typeface="Arial"/>
              <a:buChar char="•"/>
              <a:defRPr/>
            </a:pPr>
            <a:r>
              <a:rPr lang="en-US" dirty="0" smtClean="0">
                <a:latin typeface="Arial"/>
                <a:cs typeface="Arial"/>
              </a:rPr>
              <a:t> </a:t>
            </a:r>
            <a:r>
              <a:rPr lang="en-US" dirty="0">
                <a:latin typeface="Arial"/>
                <a:cs typeface="Arial"/>
              </a:rPr>
              <a:t>The universe was already two-thirds of the way through its history before our solar system even formed. </a:t>
            </a:r>
          </a:p>
          <a:p>
            <a:pPr marL="628650" lvl="1" indent="-171450" eaLnBrk="1" hangingPunct="1">
              <a:lnSpc>
                <a:spcPct val="90000"/>
              </a:lnSpc>
              <a:buFont typeface="Arial"/>
              <a:buChar char="•"/>
              <a:defRPr/>
            </a:pPr>
            <a:r>
              <a:rPr lang="en-US" dirty="0">
                <a:latin typeface="Arial"/>
                <a:cs typeface="Arial"/>
              </a:rPr>
              <a:t> Dinosaurs arose the day after Christmas and died yesterday.</a:t>
            </a:r>
          </a:p>
          <a:p>
            <a:pPr marL="628650" lvl="1" indent="-171450" eaLnBrk="1" hangingPunct="1">
              <a:lnSpc>
                <a:spcPct val="90000"/>
              </a:lnSpc>
              <a:buFont typeface="Arial"/>
              <a:buChar char="•"/>
              <a:defRPr/>
            </a:pPr>
            <a:r>
              <a:rPr lang="en-US" dirty="0">
                <a:latin typeface="Arial"/>
                <a:cs typeface="Arial"/>
              </a:rPr>
              <a:t> All of (recorded) human history occurs in the last 30 seconds.</a:t>
            </a:r>
          </a:p>
          <a:p>
            <a:pPr marL="628650" lvl="1" indent="-171450" eaLnBrk="1" hangingPunct="1">
              <a:lnSpc>
                <a:spcPct val="90000"/>
              </a:lnSpc>
              <a:buFont typeface="Arial"/>
              <a:buChar char="•"/>
              <a:defRPr/>
            </a:pPr>
            <a:r>
              <a:rPr lang="en-US" dirty="0">
                <a:latin typeface="Arial"/>
                <a:cs typeface="Arial"/>
              </a:rPr>
              <a:t>You and I were born about 0.05 seconds before midnight, Dec. 31</a:t>
            </a:r>
            <a:r>
              <a:rPr lang="en-US" dirty="0" smtClean="0">
                <a:latin typeface="Arial"/>
                <a:cs typeface="Arial"/>
              </a:rPr>
              <a:t>.</a:t>
            </a:r>
            <a:endParaRPr lang="en-US" dirty="0">
              <a:latin typeface="Arial"/>
              <a:cs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miter lim="800000"/>
            <a:headEnd/>
            <a:tailEnd/>
          </a:ln>
        </p:spPr>
        <p:txBody>
          <a:bodyPr/>
          <a:lstStyle/>
          <a:p>
            <a:fld id="{2D510037-F3D1-445E-BEBB-907EA29F807E}" type="slidenum">
              <a:rPr lang="en-US" smtClean="0">
                <a:latin typeface="Times" pitchFamily="18" charset="0"/>
                <a:ea typeface="ＭＳ Ｐゴシック" pitchFamily="34" charset="-128"/>
              </a:rPr>
              <a:pPr/>
              <a:t>38</a:t>
            </a:fld>
            <a:endParaRPr lang="en-US" smtClean="0">
              <a:latin typeface="Times" pitchFamily="18" charset="0"/>
              <a:ea typeface="ＭＳ Ｐゴシック" pitchFamily="34" charset="-128"/>
            </a:endParaRPr>
          </a:p>
        </p:txBody>
      </p:sp>
      <p:sp>
        <p:nvSpPr>
          <p:cNvPr id="83970" name="Rectangle 2"/>
          <p:cNvSpPr>
            <a:spLocks noGrp="1" noRot="1" noChangeAspect="1" noChangeArrowheads="1" noTextEdit="1"/>
          </p:cNvSpPr>
          <p:nvPr>
            <p:ph type="sldImg"/>
          </p:nvPr>
        </p:nvSpPr>
        <p:spPr>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ea typeface="ＭＳ Ｐゴシック" pitchFamily="34" charset="-128"/>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miter lim="800000"/>
            <a:headEnd/>
            <a:tailEnd/>
          </a:ln>
        </p:spPr>
        <p:txBody>
          <a:bodyPr/>
          <a:lstStyle/>
          <a:p>
            <a:fld id="{B51A9948-3C09-4494-BFEF-3C4749762A8D}" type="slidenum">
              <a:rPr lang="en-US" smtClean="0">
                <a:latin typeface="Times" pitchFamily="18" charset="0"/>
                <a:ea typeface="ＭＳ Ｐゴシック" pitchFamily="34" charset="-128"/>
              </a:rPr>
              <a:pPr/>
              <a:t>39</a:t>
            </a:fld>
            <a:endParaRPr lang="en-US" smtClean="0">
              <a:latin typeface="Times" pitchFamily="18" charset="0"/>
              <a:ea typeface="ＭＳ Ｐゴシック" pitchFamily="34" charset="-128"/>
            </a:endParaRPr>
          </a:p>
        </p:txBody>
      </p:sp>
      <p:sp>
        <p:nvSpPr>
          <p:cNvPr id="86018" name="Rectangle 2"/>
          <p:cNvSpPr>
            <a:spLocks noGrp="1" noRot="1" noChangeAspect="1" noChangeArrowheads="1" noTextEdit="1"/>
          </p:cNvSpPr>
          <p:nvPr>
            <p:ph type="sldImg"/>
          </p:nvPr>
        </p:nvSpPr>
        <p:spPr>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ea typeface="ＭＳ Ｐゴシック" pitchFamily="34" charset="-128"/>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miter lim="800000"/>
            <a:headEnd/>
            <a:tailEnd/>
          </a:ln>
        </p:spPr>
        <p:txBody>
          <a:bodyPr/>
          <a:lstStyle/>
          <a:p>
            <a:fld id="{F84DD5CA-FEFC-463E-89CF-3D546D114B82}" type="slidenum">
              <a:rPr lang="en-US" smtClean="0">
                <a:latin typeface="Times" pitchFamily="18" charset="0"/>
                <a:ea typeface="ＭＳ Ｐゴシック" pitchFamily="34" charset="-128"/>
              </a:rPr>
              <a:pPr/>
              <a:t>4</a:t>
            </a:fld>
            <a:endParaRPr lang="en-US" smtClean="0">
              <a:latin typeface="Times" pitchFamily="18" charset="0"/>
              <a:ea typeface="ＭＳ Ｐゴシック" pitchFamily="34" charset="-128"/>
            </a:endParaRPr>
          </a:p>
        </p:txBody>
      </p:sp>
      <p:sp>
        <p:nvSpPr>
          <p:cNvPr id="14338" name="Rectangle 2"/>
          <p:cNvSpPr>
            <a:spLocks noGrp="1" noRot="1" noChangeAspect="1" noChangeArrowheads="1" noTextEdit="1"/>
          </p:cNvSpPr>
          <p:nvPr>
            <p:ph type="sldImg"/>
          </p:nvPr>
        </p:nvSpPr>
        <p:spPr>
          <a:solidFill>
            <a:srgbClr val="FFFFFF"/>
          </a:solidFill>
          <a:ln/>
        </p:spPr>
      </p:sp>
      <p:sp>
        <p:nvSpPr>
          <p:cNvPr id="143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cs typeface="Arial" charset="0"/>
              </a:rPr>
              <a:t>This and the next several slides review some basic astronomical definitions found in the box on p. 5.</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miter lim="800000"/>
            <a:headEnd/>
            <a:tailEnd/>
          </a:ln>
        </p:spPr>
        <p:txBody>
          <a:bodyPr/>
          <a:lstStyle/>
          <a:p>
            <a:fld id="{53E39B78-D72E-4C5A-A00A-B8AE0543246A}" type="slidenum">
              <a:rPr lang="en-US" smtClean="0">
                <a:latin typeface="Times" pitchFamily="18" charset="0"/>
                <a:ea typeface="ＭＳ Ｐゴシック" pitchFamily="34" charset="-128"/>
              </a:rPr>
              <a:pPr/>
              <a:t>40</a:t>
            </a:fld>
            <a:endParaRPr lang="en-US" smtClean="0">
              <a:latin typeface="Times" pitchFamily="18" charset="0"/>
              <a:ea typeface="ＭＳ Ｐゴシック" pitchFamily="34" charset="-128"/>
            </a:endParaRPr>
          </a:p>
        </p:txBody>
      </p:sp>
      <p:sp>
        <p:nvSpPr>
          <p:cNvPr id="88066" name="Rectangle 2"/>
          <p:cNvSpPr>
            <a:spLocks noGrp="1" noRot="1" noChangeAspect="1" noChangeArrowheads="1" noTextEdit="1"/>
          </p:cNvSpPr>
          <p:nvPr>
            <p:ph type="sldImg"/>
          </p:nvPr>
        </p:nvSpPr>
        <p:spPr>
          <a:solidFill>
            <a:srgbClr val="FFFFFF"/>
          </a:solidFill>
          <a:ln/>
        </p:spPr>
      </p:sp>
      <p:sp>
        <p:nvSpPr>
          <p:cNvPr id="880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cs typeface="Arial" charset="0"/>
              </a:rPr>
              <a:t>Our first motion is ROTATION.</a:t>
            </a:r>
          </a:p>
          <a:p>
            <a:pPr eaLnBrk="1" hangingPunct="1"/>
            <a:r>
              <a:rPr lang="en-US" smtClean="0">
                <a:ea typeface="ＭＳ Ｐゴシック" pitchFamily="34" charset="-128"/>
                <a:cs typeface="Arial" charset="0"/>
              </a:rPr>
              <a:t>Point out that most of us are moving in circles around the axis at speeds far faster than commercial jets travel, which is why jets cannot keep up with the Sun when going opposite Earth</a:t>
            </a:r>
            <a:r>
              <a:rPr lang="fr-FR" smtClean="0">
                <a:ea typeface="ＭＳ Ｐゴシック" pitchFamily="34" charset="-128"/>
                <a:cs typeface="Arial" charset="0"/>
              </a:rPr>
              <a:t>'</a:t>
            </a:r>
            <a:r>
              <a:rPr lang="en-US" smtClean="0">
                <a:ea typeface="ＭＳ Ｐゴシック" pitchFamily="34" charset="-128"/>
                <a:cs typeface="Arial" charset="0"/>
              </a:rPr>
              <a:t>s rotation…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miter lim="800000"/>
            <a:headEnd/>
            <a:tailEnd/>
          </a:ln>
        </p:spPr>
        <p:txBody>
          <a:bodyPr/>
          <a:lstStyle/>
          <a:p>
            <a:fld id="{4873BDB2-BB80-464D-BE92-ACF1E9EA4E44}" type="slidenum">
              <a:rPr lang="en-US" smtClean="0">
                <a:latin typeface="Times" pitchFamily="18" charset="0"/>
                <a:ea typeface="ＭＳ Ｐゴシック" pitchFamily="34" charset="-128"/>
              </a:rPr>
              <a:pPr/>
              <a:t>41</a:t>
            </a:fld>
            <a:endParaRPr lang="en-US" smtClean="0">
              <a:latin typeface="Times" pitchFamily="18" charset="0"/>
              <a:ea typeface="ＭＳ Ｐゴシック" pitchFamily="34" charset="-128"/>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pPr eaLnBrk="1" hangingPunct="1"/>
            <a:r>
              <a:rPr lang="en-US" smtClean="0">
                <a:ea typeface="ＭＳ Ｐゴシック" pitchFamily="34" charset="-128"/>
                <a:cs typeface="Arial" charset="0"/>
              </a:rPr>
              <a:t>Our second motion is ORBIT. Point out the surprisingly high speed of over 100,000 km/hr.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miter lim="800000"/>
            <a:headEnd/>
            <a:tailEnd/>
          </a:ln>
        </p:spPr>
        <p:txBody>
          <a:bodyPr/>
          <a:lstStyle/>
          <a:p>
            <a:fld id="{B952DBD3-FE98-4068-BE54-8CE261AD419F}" type="slidenum">
              <a:rPr lang="en-US" smtClean="0">
                <a:latin typeface="Times" pitchFamily="18" charset="0"/>
                <a:ea typeface="ＭＳ Ｐゴシック" pitchFamily="34" charset="-128"/>
              </a:rPr>
              <a:pPr/>
              <a:t>42</a:t>
            </a:fld>
            <a:endParaRPr lang="en-US" smtClean="0">
              <a:latin typeface="Times" pitchFamily="18" charset="0"/>
              <a:ea typeface="ＭＳ Ｐゴシック" pitchFamily="34" charset="-128"/>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pPr eaLnBrk="1" hangingPunct="1"/>
            <a:r>
              <a:rPr lang="en-US" smtClean="0">
                <a:ea typeface="ＭＳ Ｐゴシック" pitchFamily="34" charset="-128"/>
                <a:cs typeface="Arial" charset="0"/>
              </a:rPr>
              <a:t>Our third and fourth motions are MOTION WITH THE LOCAL SOLAR NEIGHBORHOOD and ROTATION OF THE MILKY WAY GALAXY.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miter lim="800000"/>
            <a:headEnd/>
            <a:tailEnd/>
          </a:ln>
        </p:spPr>
        <p:txBody>
          <a:bodyPr/>
          <a:lstStyle/>
          <a:p>
            <a:fld id="{834894AC-C977-4072-882B-AD03B7E16E04}" type="slidenum">
              <a:rPr lang="en-US" smtClean="0">
                <a:latin typeface="Times" pitchFamily="18" charset="0"/>
                <a:ea typeface="ＭＳ Ｐゴシック" pitchFamily="34" charset="-128"/>
              </a:rPr>
              <a:pPr/>
              <a:t>43</a:t>
            </a:fld>
            <a:endParaRPr lang="en-US" smtClean="0">
              <a:latin typeface="Times" pitchFamily="18" charset="0"/>
              <a:ea typeface="ＭＳ Ｐゴシック" pitchFamily="34" charset="-128"/>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pPr eaLnBrk="1" hangingPunct="1"/>
            <a:r>
              <a:rPr lang="en-US" smtClean="0">
                <a:ea typeface="ＭＳ Ｐゴシック" pitchFamily="34" charset="-128"/>
                <a:cs typeface="Arial" charset="0"/>
              </a:rPr>
              <a:t>Although we won</a:t>
            </a:r>
            <a:r>
              <a:rPr lang="fr-FR" smtClean="0">
                <a:ea typeface="ＭＳ Ｐゴシック" pitchFamily="34" charset="-128"/>
                <a:cs typeface="Arial" charset="0"/>
              </a:rPr>
              <a:t>'</a:t>
            </a:r>
            <a:r>
              <a:rPr lang="en-US" smtClean="0">
                <a:ea typeface="ＭＳ Ｐゴシック" pitchFamily="34" charset="-128"/>
                <a:cs typeface="Arial" charset="0"/>
              </a:rPr>
              <a:t>t discuss dark matter until much later in the course, you might wish to mention it now to whet students</a:t>
            </a:r>
            <a:r>
              <a:rPr lang="fr-FR" smtClean="0">
                <a:ea typeface="ＭＳ Ｐゴシック" pitchFamily="34" charset="-128"/>
                <a:cs typeface="Arial" charset="0"/>
              </a:rPr>
              <a:t>'</a:t>
            </a:r>
            <a:r>
              <a:rPr lang="en-US" smtClean="0">
                <a:ea typeface="ＭＳ Ｐゴシック" pitchFamily="34" charset="-128"/>
                <a:cs typeface="Arial" charset="0"/>
              </a:rPr>
              <a:t> appetites…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miter lim="800000"/>
            <a:headEnd/>
            <a:tailEnd/>
          </a:ln>
        </p:spPr>
        <p:txBody>
          <a:bodyPr/>
          <a:lstStyle/>
          <a:p>
            <a:fld id="{EF627DD9-2417-4FB6-A22B-473DC34FFE7F}" type="slidenum">
              <a:rPr lang="en-US" smtClean="0">
                <a:latin typeface="Times" pitchFamily="18" charset="0"/>
                <a:ea typeface="ＭＳ Ｐゴシック" pitchFamily="34" charset="-128"/>
              </a:rPr>
              <a:pPr/>
              <a:t>44</a:t>
            </a:fld>
            <a:endParaRPr lang="en-US" smtClean="0">
              <a:latin typeface="Times" pitchFamily="18" charset="0"/>
              <a:ea typeface="ＭＳ Ｐゴシック" pitchFamily="34" charset="-128"/>
            </a:endParaRPr>
          </a:p>
        </p:txBody>
      </p:sp>
      <p:sp>
        <p:nvSpPr>
          <p:cNvPr id="96258" name="Rectangle 2"/>
          <p:cNvSpPr>
            <a:spLocks noGrp="1" noRot="1" noChangeAspect="1" noChangeArrowheads="1" noTextEdit="1"/>
          </p:cNvSpPr>
          <p:nvPr>
            <p:ph type="sldImg"/>
          </p:nvPr>
        </p:nvSpPr>
        <p:spPr>
          <a:solidFill>
            <a:srgbClr val="FFFFFF"/>
          </a:solidFill>
          <a:ln/>
        </p:spPr>
      </p:sp>
      <p:sp>
        <p:nvSpPr>
          <p:cNvPr id="962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cs typeface="Arial" charset="0"/>
              </a:rPr>
              <a:t>Describe the raisin cake analogy, and have students work through the numbers with you to make the table. (E.g., "How far away is Raisin 1 at the beginning of the hour? [1 cm] How far is it at the end of the hour? [3 cm] So how far would you have seen it move during the hour? [2 cm] So how fast is it moving away from you? [2 cm/hr]")</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miter lim="800000"/>
            <a:headEnd/>
            <a:tailEnd/>
          </a:ln>
        </p:spPr>
        <p:txBody>
          <a:bodyPr/>
          <a:lstStyle/>
          <a:p>
            <a:fld id="{FAD35B22-58AE-427D-8C79-5D8353ECBD85}" type="slidenum">
              <a:rPr lang="en-US" smtClean="0">
                <a:latin typeface="Times" pitchFamily="18" charset="0"/>
                <a:ea typeface="ＭＳ Ｐゴシック" pitchFamily="34" charset="-128"/>
              </a:rPr>
              <a:pPr/>
              <a:t>45</a:t>
            </a:fld>
            <a:endParaRPr lang="en-US" smtClean="0">
              <a:latin typeface="Times" pitchFamily="18" charset="0"/>
              <a:ea typeface="ＭＳ Ｐゴシック" pitchFamily="34" charset="-128"/>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pPr eaLnBrk="1" hangingPunct="1"/>
            <a:r>
              <a:rPr lang="en-US" smtClean="0">
                <a:ea typeface="ＭＳ Ｐゴシック" pitchFamily="34" charset="-128"/>
                <a:cs typeface="Arial" charset="0"/>
              </a:rPr>
              <a:t>Now relate the raisin cake analogy to the real universe…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miter lim="800000"/>
            <a:headEnd/>
            <a:tailEnd/>
          </a:ln>
        </p:spPr>
        <p:txBody>
          <a:bodyPr/>
          <a:lstStyle/>
          <a:p>
            <a:fld id="{7CD92735-DF87-41C7-B25C-F5A556F507B8}" type="slidenum">
              <a:rPr lang="en-US" smtClean="0">
                <a:latin typeface="Times" pitchFamily="18" charset="0"/>
                <a:ea typeface="ＭＳ Ｐゴシック" pitchFamily="34" charset="-128"/>
              </a:rPr>
              <a:pPr/>
              <a:t>46</a:t>
            </a:fld>
            <a:endParaRPr lang="en-US" smtClean="0">
              <a:latin typeface="Times" pitchFamily="18" charset="0"/>
              <a:ea typeface="ＭＳ Ｐゴシック" pitchFamily="34" charset="-128"/>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pPr eaLnBrk="1" hangingPunct="1"/>
            <a:r>
              <a:rPr lang="en-US" smtClean="0">
                <a:ea typeface="ＭＳ Ｐゴシック" pitchFamily="34" charset="-128"/>
                <a:cs typeface="Arial" charset="0"/>
              </a:rPr>
              <a:t>This slide summarizes our motion with spaceship Earth…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miter lim="800000"/>
            <a:headEnd/>
            <a:tailEnd/>
          </a:ln>
        </p:spPr>
        <p:txBody>
          <a:bodyPr/>
          <a:lstStyle/>
          <a:p>
            <a:fld id="{C1848BEF-D7A3-4024-80CB-618E46647BC5}" type="slidenum">
              <a:rPr lang="en-US" smtClean="0">
                <a:latin typeface="Times" pitchFamily="18" charset="0"/>
                <a:ea typeface="ＭＳ Ｐゴシック" pitchFamily="34" charset="-128"/>
              </a:rPr>
              <a:pPr/>
              <a:t>47</a:t>
            </a:fld>
            <a:endParaRPr lang="en-US" smtClean="0">
              <a:latin typeface="Times" pitchFamily="18" charset="0"/>
              <a:ea typeface="ＭＳ Ｐゴシック" pitchFamily="34" charset="-128"/>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pPr eaLnBrk="1" hangingPunct="1"/>
            <a:endParaRPr lang="en-US" smtClean="0">
              <a:ea typeface="ＭＳ Ｐゴシック" pitchFamily="34" charset="-128"/>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C7E9E73B-9998-42EE-A3E9-A79E8995E27C}" type="slidenum">
              <a:rPr lang="en-US" smtClean="0">
                <a:latin typeface="Times" pitchFamily="18" charset="0"/>
                <a:ea typeface="ＭＳ Ｐゴシック" pitchFamily="34" charset="-128"/>
              </a:rPr>
              <a:pPr/>
              <a:t>5</a:t>
            </a:fld>
            <a:endParaRPr lang="en-US" smtClean="0">
              <a:latin typeface="Times" pitchFamily="18" charset="0"/>
              <a:ea typeface="ＭＳ Ｐゴシック" pitchFamily="34" charset="-128"/>
            </a:endParaRPr>
          </a:p>
        </p:txBody>
      </p:sp>
      <p:sp>
        <p:nvSpPr>
          <p:cNvPr id="16386" name="Rectangle 2"/>
          <p:cNvSpPr>
            <a:spLocks noGrp="1" noRot="1" noChangeAspect="1" noChangeArrowheads="1" noTextEdit="1"/>
          </p:cNvSpPr>
          <p:nvPr>
            <p:ph type="sldImg"/>
          </p:nvPr>
        </p:nvSpPr>
        <p:spPr>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cs typeface="Arial" charset="0"/>
              </a:rPr>
              <a:t>Also worth pointing out: (1) planets shine primarily by reflecting light from their star rather than by generating their own light like a star. (2) Astronomers sometimes disagree about what counts as a planet, because there are no official minimum or maximum sizes. E.g., later in the term we</a:t>
            </a:r>
            <a:r>
              <a:rPr lang="fr-FR" smtClean="0">
                <a:ea typeface="ＭＳ Ｐゴシック" pitchFamily="34" charset="-128"/>
                <a:cs typeface="Arial" charset="0"/>
              </a:rPr>
              <a:t>'</a:t>
            </a:r>
            <a:r>
              <a:rPr lang="en-US" smtClean="0">
                <a:ea typeface="ＭＳ Ｐゴシック" pitchFamily="34" charset="-128"/>
                <a:cs typeface="Arial" charset="0"/>
              </a:rPr>
              <a:t>ll discuss the current controversy over Pluto</a:t>
            </a:r>
            <a:r>
              <a:rPr lang="fr-FR" smtClean="0">
                <a:ea typeface="ＭＳ Ｐゴシック" pitchFamily="34" charset="-128"/>
                <a:cs typeface="Arial" charset="0"/>
              </a:rPr>
              <a:t>'</a:t>
            </a:r>
            <a:r>
              <a:rPr lang="en-US" smtClean="0">
                <a:ea typeface="ＭＳ Ｐゴシック" pitchFamily="34" charset="-128"/>
                <a:cs typeface="Arial" charset="0"/>
              </a:rPr>
              <a:t>s demotion to a dwarf planet. </a:t>
            </a:r>
          </a:p>
          <a:p>
            <a:pPr eaLnBrk="1" hangingPunct="1"/>
            <a:endParaRPr lang="en-US" smtClean="0">
              <a:ea typeface="ＭＳ Ｐゴシック" pitchFamily="34" charset="-128"/>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miter lim="800000"/>
            <a:headEnd/>
            <a:tailEnd/>
          </a:ln>
        </p:spPr>
        <p:txBody>
          <a:bodyPr/>
          <a:lstStyle/>
          <a:p>
            <a:fld id="{93F2DB72-BB26-4C7C-ACC9-B06A63E347F3}" type="slidenum">
              <a:rPr lang="en-US" smtClean="0">
                <a:latin typeface="Times" pitchFamily="18" charset="0"/>
                <a:ea typeface="ＭＳ Ｐゴシック" pitchFamily="34" charset="-128"/>
              </a:rPr>
              <a:pPr/>
              <a:t>6</a:t>
            </a:fld>
            <a:endParaRPr lang="en-US" smtClean="0">
              <a:latin typeface="Times" pitchFamily="18" charset="0"/>
              <a:ea typeface="ＭＳ Ｐゴシック" pitchFamily="34" charset="-128"/>
            </a:endParaRPr>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cs typeface="Arial" charset="0"/>
              </a:rPr>
              <a:t>The terms moon and satellite are often used interchangeably, but artificial objects (spacecraft) are usually called satellites and not moons…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miter lim="800000"/>
            <a:headEnd/>
            <a:tailEnd/>
          </a:ln>
        </p:spPr>
        <p:txBody>
          <a:bodyPr/>
          <a:lstStyle/>
          <a:p>
            <a:fld id="{B11366E7-CCA2-46A0-B5C3-39E81A024258}" type="slidenum">
              <a:rPr lang="en-US" smtClean="0">
                <a:latin typeface="Times" pitchFamily="18" charset="0"/>
                <a:ea typeface="ＭＳ Ｐゴシック" pitchFamily="34" charset="-128"/>
              </a:rPr>
              <a:pPr/>
              <a:t>7</a:t>
            </a:fld>
            <a:endParaRPr lang="en-US" smtClean="0">
              <a:latin typeface="Times" pitchFamily="18" charset="0"/>
              <a:ea typeface="ＭＳ Ｐゴシック" pitchFamily="34" charset="-128"/>
            </a:endParaRPr>
          </a:p>
        </p:txBody>
      </p:sp>
      <p:sp>
        <p:nvSpPr>
          <p:cNvPr id="20482" name="Rectangle 2"/>
          <p:cNvSpPr>
            <a:spLocks noGrp="1" noRot="1" noChangeAspect="1" noChangeArrowheads="1" noTextEdit="1"/>
          </p:cNvSpPr>
          <p:nvPr>
            <p:ph type="sldImg"/>
          </p:nvPr>
        </p:nvSpPr>
        <p:spPr>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cs typeface="Arial" charset="0"/>
              </a:rPr>
              <a:t>Also worth pointing out: </a:t>
            </a:r>
          </a:p>
          <a:p>
            <a:pPr eaLnBrk="1" hangingPunct="1"/>
            <a:r>
              <a:rPr lang="en-US" smtClean="0">
                <a:ea typeface="ＭＳ Ｐゴシック" pitchFamily="34" charset="-128"/>
                <a:cs typeface="Arial" charset="0"/>
              </a:rPr>
              <a:t>(1) Note the non-spherical shape; small objects are often non-spherical because their gravity is not strong enough to compress the material into a sphere. </a:t>
            </a:r>
          </a:p>
          <a:p>
            <a:pPr eaLnBrk="1" hangingPunct="1"/>
            <a:r>
              <a:rPr lang="en-US" smtClean="0">
                <a:ea typeface="ＭＳ Ｐゴシック" pitchFamily="34" charset="-128"/>
                <a:cs typeface="Arial" charset="0"/>
              </a:rPr>
              <a:t>(2) Asteroids are sometimes called </a:t>
            </a:r>
            <a:r>
              <a:rPr lang="en-US" i="1" smtClean="0">
                <a:ea typeface="ＭＳ Ｐゴシック" pitchFamily="34" charset="-128"/>
                <a:cs typeface="Arial" charset="0"/>
              </a:rPr>
              <a:t>minor planets </a:t>
            </a:r>
            <a:r>
              <a:rPr lang="en-US" smtClean="0">
                <a:ea typeface="ＭＳ Ｐゴシック" pitchFamily="34" charset="-128"/>
                <a:cs typeface="Arial" charset="0"/>
              </a:rPr>
              <a:t>because they orbit much like planets but are smaller than anything we consider to be a true planet.</a:t>
            </a:r>
          </a:p>
          <a:p>
            <a:pPr eaLnBrk="1" hangingPunct="1"/>
            <a:endParaRPr lang="en-US" smtClean="0">
              <a:ea typeface="ＭＳ Ｐゴシック" pitchFamily="34" charset="-128"/>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miter lim="800000"/>
            <a:headEnd/>
            <a:tailEnd/>
          </a:ln>
        </p:spPr>
        <p:txBody>
          <a:bodyPr/>
          <a:lstStyle/>
          <a:p>
            <a:fld id="{348F045E-981D-421C-8CBB-7C1A85C95570}" type="slidenum">
              <a:rPr lang="en-US" smtClean="0">
                <a:latin typeface="Times" pitchFamily="18" charset="0"/>
                <a:ea typeface="ＭＳ Ｐゴシック" pitchFamily="34" charset="-128"/>
              </a:rPr>
              <a:pPr/>
              <a:t>8</a:t>
            </a:fld>
            <a:endParaRPr lang="en-US" smtClean="0">
              <a:latin typeface="Times" pitchFamily="18" charset="0"/>
              <a:ea typeface="ＭＳ Ｐゴシック" pitchFamily="34" charset="-128"/>
            </a:endParaRPr>
          </a:p>
        </p:txBody>
      </p:sp>
      <p:sp>
        <p:nvSpPr>
          <p:cNvPr id="22530" name="Rectangle 2"/>
          <p:cNvSpPr>
            <a:spLocks noGrp="1" noRot="1" noChangeAspect="1" noChangeArrowheads="1" noTextEdit="1"/>
          </p:cNvSpPr>
          <p:nvPr>
            <p:ph type="sldImg"/>
          </p:nvPr>
        </p:nvSpPr>
        <p:spPr>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cs typeface="Arial" charset="0"/>
              </a:rPr>
              <a:t>Also worth noting: (1) the basic difference between an asteroid and a comet is composition; (2) comets have tails ONLY when they come close to the Sun, not when they are much farther away.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miter lim="800000"/>
            <a:headEnd/>
            <a:tailEnd/>
          </a:ln>
        </p:spPr>
        <p:txBody>
          <a:bodyPr/>
          <a:lstStyle/>
          <a:p>
            <a:fld id="{0B1688DE-54F0-4EB5-B190-DF61E776FD49}" type="slidenum">
              <a:rPr lang="en-US" smtClean="0">
                <a:latin typeface="Times" pitchFamily="18" charset="0"/>
                <a:ea typeface="ＭＳ Ｐゴシック" pitchFamily="34" charset="-128"/>
              </a:rPr>
              <a:pPr/>
              <a:t>9</a:t>
            </a:fld>
            <a:endParaRPr lang="en-US" smtClean="0">
              <a:latin typeface="Times" pitchFamily="18" charset="0"/>
              <a:ea typeface="ＭＳ Ｐゴシック" pitchFamily="34" charset="-128"/>
            </a:endParaRPr>
          </a:p>
        </p:txBody>
      </p:sp>
      <p:sp>
        <p:nvSpPr>
          <p:cNvPr id="24578" name="Rectangle 2"/>
          <p:cNvSpPr>
            <a:spLocks noGrp="1" noRot="1" noChangeAspec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ea typeface="ＭＳ Ｐゴシック" pitchFamily="34" charset="-128"/>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6350" y="0"/>
            <a:ext cx="9163050" cy="609600"/>
          </a:xfrm>
          <a:prstGeom prst="rect">
            <a:avLst/>
          </a:prstGeom>
          <a:solidFill>
            <a:srgbClr val="83649F"/>
          </a:solidFill>
          <a:ln>
            <a:noFill/>
          </a:ln>
          <a:effectLst/>
          <a:extLst/>
        </p:spPr>
        <p:txBody>
          <a:bodyPr wrap="none" anchor="ctr"/>
          <a:lstStyle/>
          <a:p>
            <a:pPr algn="ctr" eaLnBrk="0" hangingPunct="0">
              <a:defRPr/>
            </a:pPr>
            <a:endParaRPr lang="en-US" dirty="0">
              <a:solidFill>
                <a:schemeClr val="accent1"/>
              </a:solidFill>
              <a:ea typeface="ＭＳ Ｐゴシック" charset="0"/>
              <a:cs typeface="+mn-cs"/>
            </a:endParaRPr>
          </a:p>
        </p:txBody>
      </p:sp>
      <p:sp>
        <p:nvSpPr>
          <p:cNvPr id="5" name="Text Box 6"/>
          <p:cNvSpPr txBox="1">
            <a:spLocks noChangeArrowheads="1"/>
          </p:cNvSpPr>
          <p:nvPr/>
        </p:nvSpPr>
        <p:spPr bwMode="auto">
          <a:xfrm>
            <a:off x="365125" y="44450"/>
            <a:ext cx="8001000" cy="519113"/>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sz="2800" dirty="0">
                <a:solidFill>
                  <a:schemeClr val="bg1"/>
                </a:solidFill>
                <a:ea typeface="ＭＳ Ｐゴシック" charset="0"/>
                <a:cs typeface="+mn-cs"/>
              </a:rPr>
              <a:t>Lecture Outline</a:t>
            </a:r>
            <a:endParaRPr lang="en-US" sz="2800" dirty="0">
              <a:solidFill>
                <a:schemeClr val="bg1"/>
              </a:solidFill>
              <a:ea typeface="ＭＳ Ｐゴシック" charset="0"/>
              <a:cs typeface="+mn-cs"/>
            </a:endParaRPr>
          </a:p>
        </p:txBody>
      </p:sp>
      <p:pic>
        <p:nvPicPr>
          <p:cNvPr id="6" name="Picture 7" descr="BENN8085_07_ecat.jpg"/>
          <p:cNvPicPr>
            <a:picLocks noChangeAspect="1"/>
          </p:cNvPicPr>
          <p:nvPr userDrawn="1"/>
        </p:nvPicPr>
        <p:blipFill>
          <a:blip r:embed="rId2"/>
          <a:srcRect/>
          <a:stretch>
            <a:fillRect/>
          </a:stretch>
        </p:blipFill>
        <p:spPr bwMode="auto">
          <a:xfrm>
            <a:off x="3609975" y="608013"/>
            <a:ext cx="5541963" cy="6257925"/>
          </a:xfrm>
          <a:prstGeom prst="rect">
            <a:avLst/>
          </a:prstGeom>
          <a:noFill/>
          <a:ln w="9525">
            <a:noFill/>
            <a:miter lim="800000"/>
            <a:headEnd/>
            <a:tailEnd/>
          </a:ln>
        </p:spPr>
      </p:pic>
      <p:sp>
        <p:nvSpPr>
          <p:cNvPr id="4098" name="Rectangle 2"/>
          <p:cNvSpPr>
            <a:spLocks noGrp="1" noChangeArrowheads="1"/>
          </p:cNvSpPr>
          <p:nvPr>
            <p:ph type="ctrTitle"/>
          </p:nvPr>
        </p:nvSpPr>
        <p:spPr>
          <a:xfrm>
            <a:off x="365126" y="3124200"/>
            <a:ext cx="3392503" cy="1077218"/>
          </a:xfrm>
          <a:extLst>
            <a:ext uri="{909E8E84-426E-40dd-AFC4-6F175D3DCCD1}"/>
          </a:extLst>
        </p:spPr>
        <p:txBody>
          <a:bodyPr lIns="91440"/>
          <a:lstStyle>
            <a:lvl1pPr>
              <a:defRPr>
                <a:solidFill>
                  <a:srgbClr val="374B94"/>
                </a:solidFill>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CD0044"/>
                </a:solidFill>
              </a:defRPr>
            </a:lvl1pPr>
          </a:lstStyle>
          <a:p>
            <a:pPr lvl="0"/>
            <a:endParaRPr lang="en-US" noProof="0" dirty="0" smtClean="0"/>
          </a:p>
        </p:txBody>
      </p:sp>
      <p:sp>
        <p:nvSpPr>
          <p:cNvPr id="7" name="Rectangle 17"/>
          <p:cNvSpPr>
            <a:spLocks noGrp="1" noChangeArrowheads="1"/>
          </p:cNvSpPr>
          <p:nvPr>
            <p:ph type="ftr" sz="quarter" idx="10"/>
          </p:nvPr>
        </p:nvSpPr>
        <p:spPr/>
        <p:txBody>
          <a:bodyPr/>
          <a:lstStyle>
            <a:lvl1pPr>
              <a:defRPr dirty="0" smtClean="0"/>
            </a:lvl1pPr>
          </a:lstStyle>
          <a:p>
            <a:pPr>
              <a:defRPr/>
            </a:pPr>
            <a:r>
              <a:rPr lang="en-GB"/>
              <a:t>© 2015 Pearson Education, Inc.</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9"/>
          <p:cNvSpPr>
            <a:spLocks noGrp="1" noChangeArrowheads="1"/>
          </p:cNvSpPr>
          <p:nvPr>
            <p:ph type="ftr" sz="quarter" idx="10"/>
          </p:nvPr>
        </p:nvSpPr>
        <p:spPr>
          <a:ln/>
        </p:spPr>
        <p:txBody>
          <a:bodyPr/>
          <a:lstStyle>
            <a:lvl1pPr>
              <a:defRPr/>
            </a:lvl1pPr>
          </a:lstStyle>
          <a:p>
            <a:pPr>
              <a:defRPr/>
            </a:pPr>
            <a:r>
              <a:rPr lang="en-GB"/>
              <a:t>© 2015 Pearson Education, Inc.</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ftr" sz="quarter" idx="10"/>
          </p:nvPr>
        </p:nvSpPr>
        <p:spPr>
          <a:ln/>
        </p:spPr>
        <p:txBody>
          <a:bodyPr/>
          <a:lstStyle>
            <a:lvl1pPr>
              <a:defRPr/>
            </a:lvl1pPr>
          </a:lstStyle>
          <a:p>
            <a:pPr>
              <a:defRPr/>
            </a:pPr>
            <a:r>
              <a:rPr lang="en-GB"/>
              <a:t>© 2015 Pearson Education, Inc.</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3050" cy="609600"/>
          </a:xfrm>
          <a:prstGeom prst="rect">
            <a:avLst/>
          </a:prstGeom>
          <a:solidFill>
            <a:srgbClr val="83649F"/>
          </a:solidFill>
          <a:ln>
            <a:noFill/>
          </a:ln>
          <a:effectLst/>
          <a:extLst/>
        </p:spPr>
        <p:txBody>
          <a:bodyPr wrap="none" anchor="ctr"/>
          <a:lstStyle/>
          <a:p>
            <a:pPr algn="ctr" eaLnBrk="0" hangingPunct="0">
              <a:defRPr/>
            </a:pPr>
            <a:endParaRPr lang="en-US" dirty="0">
              <a:solidFill>
                <a:schemeClr val="accent1"/>
              </a:solidFill>
              <a:ea typeface="ＭＳ Ｐゴシック" charset="0"/>
              <a:cs typeface="+mn-cs"/>
            </a:endParaRPr>
          </a:p>
        </p:txBody>
      </p:sp>
      <p:sp>
        <p:nvSpPr>
          <p:cNvPr id="1027" name="Rectangle 3"/>
          <p:cNvSpPr>
            <a:spLocks noGrp="1" noChangeArrowheads="1"/>
          </p:cNvSpPr>
          <p:nvPr>
            <p:ph type="title"/>
          </p:nvPr>
        </p:nvSpPr>
        <p:spPr bwMode="auto">
          <a:xfrm>
            <a:off x="0" y="614363"/>
            <a:ext cx="9144000" cy="579437"/>
          </a:xfrm>
          <a:prstGeom prst="rect">
            <a:avLst/>
          </a:prstGeom>
          <a:noFill/>
          <a:ln w="9525">
            <a:noFill/>
            <a:miter lim="800000"/>
            <a:headEnd/>
            <a:tailEnd/>
          </a:ln>
        </p:spPr>
        <p:txBody>
          <a:bodyPr vert="horz" wrap="square" lIns="457200" tIns="45720" rIns="91440" bIns="45720" numCol="1" anchor="t" anchorCtr="0" compatLnSpc="1">
            <a:prstTxWarp prst="textNoShape">
              <a:avLst/>
            </a:prstTxWarp>
            <a:spAutoFit/>
          </a:bodyPr>
          <a:lstStyle/>
          <a:p>
            <a:pPr lvl="0"/>
            <a:r>
              <a:rPr lang="en-US" smtClean="0"/>
              <a:t>Click to edit Master title style</a:t>
            </a:r>
          </a:p>
        </p:txBody>
      </p:sp>
      <p:sp>
        <p:nvSpPr>
          <p:cNvPr id="1028" name="Rectangle 4"/>
          <p:cNvSpPr>
            <a:spLocks noGrp="1" noChangeArrowheads="1"/>
          </p:cNvSpPr>
          <p:nvPr>
            <p:ph type="body" idx="1"/>
          </p:nvPr>
        </p:nvSpPr>
        <p:spPr bwMode="auto">
          <a:xfrm>
            <a:off x="365125" y="1957388"/>
            <a:ext cx="8229600" cy="465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t" anchorCtr="0" compatLnSpc="1">
            <a:prstTxWarp prst="textNoShape">
              <a:avLst/>
            </a:prstTxWarp>
          </a:bodyPr>
          <a:lstStyle>
            <a:lvl1pPr eaLnBrk="1" hangingPunct="1">
              <a:defRPr sz="900" dirty="0" smtClean="0">
                <a:ea typeface="ＭＳ Ｐゴシック" charset="0"/>
                <a:cs typeface="+mj-cs"/>
              </a:defRPr>
            </a:lvl1pPr>
          </a:lstStyle>
          <a:p>
            <a:pPr>
              <a:defRPr/>
            </a:pPr>
            <a:r>
              <a:rPr lang="en-GB"/>
              <a:t>© 2015 Pearson Education, Inc.</a:t>
            </a:r>
            <a:endParaRPr lang="en-GB"/>
          </a:p>
        </p:txBody>
      </p:sp>
    </p:spTree>
  </p:cSld>
  <p:clrMap bg1="lt1" tx1="dk1" bg2="lt2" tx2="dk2" accent1="accent1" accent2="accent2" accent3="accent3" accent4="accent4" accent5="accent5" accent6="accent6" hlink="hlink" folHlink="folHlink"/>
  <p:sldLayoutIdLst>
    <p:sldLayoutId id="2147483653" r:id="rId1"/>
    <p:sldLayoutId id="2147483652" r:id="rId2"/>
    <p:sldLayoutId id="2147483651" r:id="rId3"/>
  </p:sldLayoutIdLst>
  <p:hf sldNum="0" hdr="0" dt="0"/>
  <p:txStyles>
    <p:titleStyle>
      <a:lvl1pPr algn="l" rtl="0" eaLnBrk="0" fontAlgn="base" hangingPunct="0">
        <a:spcBef>
          <a:spcPct val="50000"/>
        </a:spcBef>
        <a:spcAft>
          <a:spcPct val="0"/>
        </a:spcAft>
        <a:defRPr sz="3200" b="1">
          <a:solidFill>
            <a:srgbClr val="374B94"/>
          </a:solidFill>
          <a:latin typeface="+mj-lt"/>
          <a:ea typeface="+mj-ea"/>
          <a:cs typeface="+mj-cs"/>
        </a:defRPr>
      </a:lvl1pPr>
      <a:lvl2pPr algn="l" rtl="0" eaLnBrk="0" fontAlgn="base" hangingPunct="0">
        <a:spcBef>
          <a:spcPct val="50000"/>
        </a:spcBef>
        <a:spcAft>
          <a:spcPct val="0"/>
        </a:spcAft>
        <a:defRPr sz="3200" b="1">
          <a:solidFill>
            <a:srgbClr val="374B94"/>
          </a:solidFill>
          <a:latin typeface="Arial" charset="0"/>
          <a:ea typeface="ＭＳ Ｐゴシック" charset="0"/>
          <a:cs typeface="Arial" charset="0"/>
        </a:defRPr>
      </a:lvl2pPr>
      <a:lvl3pPr algn="l" rtl="0" eaLnBrk="0" fontAlgn="base" hangingPunct="0">
        <a:spcBef>
          <a:spcPct val="50000"/>
        </a:spcBef>
        <a:spcAft>
          <a:spcPct val="0"/>
        </a:spcAft>
        <a:defRPr sz="3200" b="1">
          <a:solidFill>
            <a:srgbClr val="374B94"/>
          </a:solidFill>
          <a:latin typeface="Arial" charset="0"/>
          <a:ea typeface="ＭＳ Ｐゴシック" charset="0"/>
          <a:cs typeface="Arial" charset="0"/>
        </a:defRPr>
      </a:lvl3pPr>
      <a:lvl4pPr algn="l" rtl="0" eaLnBrk="0" fontAlgn="base" hangingPunct="0">
        <a:spcBef>
          <a:spcPct val="50000"/>
        </a:spcBef>
        <a:spcAft>
          <a:spcPct val="0"/>
        </a:spcAft>
        <a:defRPr sz="3200" b="1">
          <a:solidFill>
            <a:srgbClr val="374B94"/>
          </a:solidFill>
          <a:latin typeface="Arial" charset="0"/>
          <a:ea typeface="ＭＳ Ｐゴシック" charset="0"/>
          <a:cs typeface="Arial" charset="0"/>
        </a:defRPr>
      </a:lvl4pPr>
      <a:lvl5pPr algn="l" rtl="0" eaLnBrk="0" fontAlgn="base" hangingPunct="0">
        <a:spcBef>
          <a:spcPct val="50000"/>
        </a:spcBef>
        <a:spcAft>
          <a:spcPct val="0"/>
        </a:spcAft>
        <a:defRPr sz="3200" b="1">
          <a:solidFill>
            <a:srgbClr val="374B94"/>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lr>
          <a:srgbClr val="374B94"/>
        </a:buClr>
        <a:buChar char="•"/>
        <a:defRPr sz="2800">
          <a:solidFill>
            <a:srgbClr val="000000"/>
          </a:solidFill>
          <a:latin typeface="+mn-lt"/>
          <a:ea typeface="+mn-ea"/>
          <a:cs typeface="+mn-cs"/>
        </a:defRPr>
      </a:lvl1pPr>
      <a:lvl2pPr marL="800100" indent="-342900" algn="l" rtl="0" eaLnBrk="0" fontAlgn="base" hangingPunct="0">
        <a:spcBef>
          <a:spcPct val="20000"/>
        </a:spcBef>
        <a:spcAft>
          <a:spcPct val="0"/>
        </a:spcAft>
        <a:buClr>
          <a:srgbClr val="374B94"/>
        </a:buClr>
        <a:buChar char="–"/>
        <a:defRPr sz="2800">
          <a:solidFill>
            <a:srgbClr val="000000"/>
          </a:solidFill>
          <a:latin typeface="+mn-lt"/>
          <a:ea typeface="+mn-ea"/>
        </a:defRPr>
      </a:lvl2pPr>
      <a:lvl3pPr marL="1143000" indent="-228600" algn="l" rtl="0" eaLnBrk="0" fontAlgn="base" hangingPunct="0">
        <a:spcBef>
          <a:spcPct val="20000"/>
        </a:spcBef>
        <a:spcAft>
          <a:spcPct val="0"/>
        </a:spcAft>
        <a:buClr>
          <a:srgbClr val="374B94"/>
        </a:buClr>
        <a:buChar char="•"/>
        <a:defRPr sz="2400">
          <a:solidFill>
            <a:srgbClr val="000000"/>
          </a:solidFill>
          <a:latin typeface="+mn-lt"/>
          <a:ea typeface="+mn-ea"/>
        </a:defRPr>
      </a:lvl3pPr>
      <a:lvl4pPr marL="1600200" indent="-228600" algn="l" rtl="0" eaLnBrk="0" fontAlgn="base" hangingPunct="0">
        <a:spcBef>
          <a:spcPct val="20000"/>
        </a:spcBef>
        <a:spcAft>
          <a:spcPct val="0"/>
        </a:spcAft>
        <a:buClr>
          <a:srgbClr val="374B94"/>
        </a:buClr>
        <a:buChar char="–"/>
        <a:defRPr sz="2000">
          <a:solidFill>
            <a:srgbClr val="000000"/>
          </a:solidFill>
          <a:latin typeface="+mn-lt"/>
          <a:ea typeface="+mn-ea"/>
        </a:defRPr>
      </a:lvl4pPr>
      <a:lvl5pPr marL="2057400" indent="-228600" algn="l" rtl="0" eaLnBrk="0" fontAlgn="base" hangingPunct="0">
        <a:spcBef>
          <a:spcPct val="20000"/>
        </a:spcBef>
        <a:spcAft>
          <a:spcPct val="0"/>
        </a:spcAft>
        <a:buClr>
          <a:srgbClr val="374B94"/>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AppData/Local/Temp/Temp1_01_lecture_ppt.zip/01_lecture_ppt/01_RelativeDistNearestStar.htm"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AppData/Local/Temp/Temp1_01_lecture_ppt.zip/01_lecture_ppt/01_RelativeDistNearestStar.ht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hyperlink" Target="../../../../../AppData/Local/Temp/Temp1_01_lecture_ppt.zip/01_lecture_ppt/01_SizeOfMilkyWay.ht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AppData/Local/Temp/Temp1_01_lecture_ppt.zip/01_lecture_ppt/01_Zoom26OrdersMag.ht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43"/>
          <p:cNvSpPr>
            <a:spLocks noGrp="1" noChangeArrowheads="1"/>
          </p:cNvSpPr>
          <p:nvPr>
            <p:ph type="ctrTitle"/>
          </p:nvPr>
        </p:nvSpPr>
        <p:spPr>
          <a:xfrm>
            <a:off x="365125" y="2398713"/>
            <a:ext cx="2865438" cy="2060575"/>
          </a:xfrm>
        </p:spPr>
        <p:txBody>
          <a:bodyPr/>
          <a:lstStyle/>
          <a:p>
            <a:pPr eaLnBrk="1" hangingPunct="1"/>
            <a:r>
              <a:rPr lang="en-US" smtClean="0"/>
              <a:t>Chapter 1: </a:t>
            </a:r>
            <a:br>
              <a:rPr lang="en-US" smtClean="0"/>
            </a:br>
            <a:r>
              <a:rPr lang="en-US" smtClean="0"/>
              <a:t>A Modern View of the Universe</a:t>
            </a:r>
          </a:p>
        </p:txBody>
      </p:sp>
      <p:sp>
        <p:nvSpPr>
          <p:cNvPr id="5" name="Rectangle 17"/>
          <p:cNvSpPr>
            <a:spLocks noGrp="1" noChangeArrowheads="1"/>
          </p:cNvSpPr>
          <p:nvPr>
            <p:ph type="ftr" sz="quarter" idx="10"/>
          </p:nvPr>
        </p:nvSpPr>
        <p:spPr/>
        <p:txBody>
          <a:bodyPr/>
          <a:lstStyle/>
          <a:p>
            <a:pPr>
              <a:defRPr/>
            </a:pPr>
            <a:r>
              <a:rPr lang="en-GB"/>
              <a:t>© 2015 Pearson Education, Inc.</a:t>
            </a:r>
            <a:endParaRPr lang="en-GB"/>
          </a:p>
        </p:txBody>
      </p:sp>
      <p:sp>
        <p:nvSpPr>
          <p:cNvPr id="7171" name="Rectangle 13"/>
          <p:cNvSpPr>
            <a:spLocks noChangeArrowheads="1"/>
          </p:cNvSpPr>
          <p:nvPr/>
        </p:nvSpPr>
        <p:spPr bwMode="auto">
          <a:xfrm>
            <a:off x="5394325" y="873125"/>
            <a:ext cx="184150" cy="457200"/>
          </a:xfrm>
          <a:prstGeom prst="rect">
            <a:avLst/>
          </a:prstGeom>
          <a:noFill/>
          <a:ln w="9525">
            <a:noFill/>
            <a:miter lim="800000"/>
            <a:headEnd/>
            <a:tailEnd/>
          </a:ln>
        </p:spPr>
        <p:txBody>
          <a:bodyPr wrap="none">
            <a:spAutoFit/>
          </a:bodyPr>
          <a:lstStyle/>
          <a:p>
            <a:pPr eaLnBrk="0" hangingPunct="0"/>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mtClean="0"/>
              <a:t>Nebula</a:t>
            </a:r>
          </a:p>
        </p:txBody>
      </p:sp>
      <p:sp>
        <p:nvSpPr>
          <p:cNvPr id="25602" name="Rectangle 3"/>
          <p:cNvSpPr>
            <a:spLocks noGrp="1" noChangeArrowheads="1"/>
          </p:cNvSpPr>
          <p:nvPr>
            <p:ph idx="1"/>
          </p:nvPr>
        </p:nvSpPr>
        <p:spPr>
          <a:xfrm>
            <a:off x="365125" y="5351463"/>
            <a:ext cx="8229600" cy="1109662"/>
          </a:xfrm>
        </p:spPr>
        <p:txBody>
          <a:bodyPr/>
          <a:lstStyle/>
          <a:p>
            <a:pPr marL="0" indent="0" eaLnBrk="1" hangingPunct="1">
              <a:buFontTx/>
              <a:buNone/>
            </a:pPr>
            <a:r>
              <a:rPr lang="en-US" smtClean="0"/>
              <a:t>An interstellar cloud of gas and/or dust</a:t>
            </a:r>
          </a:p>
        </p:txBody>
      </p:sp>
      <p:sp>
        <p:nvSpPr>
          <p:cNvPr id="8" name="Footer Placeholder 7"/>
          <p:cNvSpPr>
            <a:spLocks noGrp="1"/>
          </p:cNvSpPr>
          <p:nvPr>
            <p:ph type="ftr" sz="quarter" idx="10"/>
          </p:nvPr>
        </p:nvSpPr>
        <p:spPr/>
        <p:txBody>
          <a:bodyPr/>
          <a:lstStyle/>
          <a:p>
            <a:pPr>
              <a:defRPr/>
            </a:pPr>
            <a:r>
              <a:rPr lang="en-US"/>
              <a:t>© 2015 Pearson Education, Inc.</a:t>
            </a:r>
            <a:endParaRPr lang="en-US"/>
          </a:p>
        </p:txBody>
      </p:sp>
      <p:pic>
        <p:nvPicPr>
          <p:cNvPr id="25604" name="Picture 5" descr="\\Ps3\CS1-Vol.02\50676_bennett_ecp_6e_irdvd\final_jpeg_files%0\chap012\Figures_and_Photos\12_01_Figure_Unanno.jpg"/>
          <p:cNvPicPr>
            <a:picLocks noChangeAspect="1" noChangeArrowheads="1"/>
          </p:cNvPicPr>
          <p:nvPr/>
        </p:nvPicPr>
        <p:blipFill>
          <a:blip r:embed="rId3"/>
          <a:srcRect b="2629"/>
          <a:stretch>
            <a:fillRect/>
          </a:stretch>
        </p:blipFill>
        <p:spPr bwMode="auto">
          <a:xfrm>
            <a:off x="2057400" y="1468438"/>
            <a:ext cx="5345113" cy="376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mtClean="0"/>
              <a:t>Galaxy</a:t>
            </a:r>
          </a:p>
        </p:txBody>
      </p:sp>
      <p:sp>
        <p:nvSpPr>
          <p:cNvPr id="27650" name="Rectangle 3"/>
          <p:cNvSpPr>
            <a:spLocks noGrp="1" noChangeArrowheads="1"/>
          </p:cNvSpPr>
          <p:nvPr>
            <p:ph idx="1"/>
          </p:nvPr>
        </p:nvSpPr>
        <p:spPr/>
        <p:txBody>
          <a:bodyPr/>
          <a:lstStyle/>
          <a:p>
            <a:pPr marL="0" indent="0" eaLnBrk="1" hangingPunct="1">
              <a:buFontTx/>
              <a:buNone/>
            </a:pPr>
            <a:r>
              <a:rPr lang="en-US" smtClean="0"/>
              <a:t>A great island of stars in space, all held together by gravity and orbiting a common center</a:t>
            </a:r>
          </a:p>
        </p:txBody>
      </p:sp>
      <p:sp>
        <p:nvSpPr>
          <p:cNvPr id="8" name="Footer Placeholder 7"/>
          <p:cNvSpPr>
            <a:spLocks noGrp="1"/>
          </p:cNvSpPr>
          <p:nvPr>
            <p:ph type="ftr" sz="quarter" idx="10"/>
          </p:nvPr>
        </p:nvSpPr>
        <p:spPr/>
        <p:txBody>
          <a:bodyPr/>
          <a:lstStyle/>
          <a:p>
            <a:pPr>
              <a:defRPr/>
            </a:pPr>
            <a:r>
              <a:rPr lang="en-US"/>
              <a:t>© 2015 Pearson Education, Inc.</a:t>
            </a:r>
            <a:endParaRPr lang="en-US"/>
          </a:p>
        </p:txBody>
      </p:sp>
      <p:grpSp>
        <p:nvGrpSpPr>
          <p:cNvPr id="27652" name="Group 2"/>
          <p:cNvGrpSpPr>
            <a:grpSpLocks/>
          </p:cNvGrpSpPr>
          <p:nvPr/>
        </p:nvGrpSpPr>
        <p:grpSpPr bwMode="auto">
          <a:xfrm>
            <a:off x="1044575" y="3017838"/>
            <a:ext cx="7185025" cy="3429000"/>
            <a:chOff x="1044575" y="2895600"/>
            <a:chExt cx="7185025" cy="3429000"/>
          </a:xfrm>
        </p:grpSpPr>
        <p:pic>
          <p:nvPicPr>
            <p:cNvPr id="27653" name="Picture 7" descr="\\Ps3\CS1-Vol.02\50676_bennett_ecp_6e_irdvd\final_jpeg_files%0\chap001\Figures_and_Photos\01_03_Figure.jpg"/>
            <p:cNvPicPr>
              <a:picLocks noChangeAspect="1" noChangeArrowheads="1"/>
            </p:cNvPicPr>
            <p:nvPr/>
          </p:nvPicPr>
          <p:blipFill>
            <a:blip r:embed="rId3"/>
            <a:srcRect l="4333" t="8897" b="39017"/>
            <a:stretch>
              <a:fillRect/>
            </a:stretch>
          </p:blipFill>
          <p:spPr bwMode="auto">
            <a:xfrm>
              <a:off x="1044575" y="2895600"/>
              <a:ext cx="7185025" cy="3429000"/>
            </a:xfrm>
            <a:prstGeom prst="rect">
              <a:avLst/>
            </a:prstGeom>
            <a:noFill/>
            <a:ln w="9525">
              <a:noFill/>
              <a:miter lim="800000"/>
              <a:headEnd/>
              <a:tailEnd/>
            </a:ln>
          </p:spPr>
        </p:pic>
        <p:sp>
          <p:nvSpPr>
            <p:cNvPr id="27654" name="TextBox 1"/>
            <p:cNvSpPr txBox="1">
              <a:spLocks noChangeArrowheads="1"/>
            </p:cNvSpPr>
            <p:nvPr/>
          </p:nvSpPr>
          <p:spPr bwMode="auto">
            <a:xfrm>
              <a:off x="5943600" y="5791200"/>
              <a:ext cx="2133600" cy="523220"/>
            </a:xfrm>
            <a:prstGeom prst="rect">
              <a:avLst/>
            </a:prstGeom>
            <a:noFill/>
            <a:ln w="9525">
              <a:noFill/>
              <a:miter lim="800000"/>
              <a:headEnd/>
              <a:tailEnd/>
            </a:ln>
          </p:spPr>
          <p:txBody>
            <a:bodyPr>
              <a:spAutoFit/>
            </a:bodyPr>
            <a:lstStyle/>
            <a:p>
              <a:pPr algn="r" eaLnBrk="0" hangingPunct="0"/>
              <a:r>
                <a:rPr lang="en-US" sz="1400" b="1">
                  <a:solidFill>
                    <a:schemeClr val="bg1"/>
                  </a:solidFill>
                </a:rPr>
                <a:t>M31, the great galaxy in Andromeda</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smtClean="0"/>
              <a:t>Universe</a:t>
            </a:r>
          </a:p>
        </p:txBody>
      </p:sp>
      <p:sp>
        <p:nvSpPr>
          <p:cNvPr id="29698" name="Rectangle 3"/>
          <p:cNvSpPr>
            <a:spLocks noGrp="1" noChangeArrowheads="1"/>
          </p:cNvSpPr>
          <p:nvPr>
            <p:ph type="body" idx="1"/>
          </p:nvPr>
        </p:nvSpPr>
        <p:spPr/>
        <p:txBody>
          <a:bodyPr/>
          <a:lstStyle/>
          <a:p>
            <a:pPr marL="0" indent="0" eaLnBrk="1" hangingPunct="1">
              <a:buFontTx/>
              <a:buNone/>
            </a:pPr>
            <a:r>
              <a:rPr lang="en-US" smtClean="0"/>
              <a:t>The sum total of all matter and energy; that is, everything within and between all galaxies</a:t>
            </a: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smtClean="0"/>
              <a:t>Looking back in time</a:t>
            </a:r>
          </a:p>
        </p:txBody>
      </p:sp>
      <p:sp>
        <p:nvSpPr>
          <p:cNvPr id="18435" name="Rectangle 3"/>
          <p:cNvSpPr>
            <a:spLocks noGrp="1" noChangeArrowheads="1"/>
          </p:cNvSpPr>
          <p:nvPr>
            <p:ph idx="1"/>
          </p:nvPr>
        </p:nvSpPr>
        <p:spPr/>
        <p:txBody>
          <a:bodyPr/>
          <a:lstStyle/>
          <a:p>
            <a:pPr eaLnBrk="1" hangingPunct="1">
              <a:defRPr/>
            </a:pPr>
            <a:r>
              <a:rPr lang="en-US" dirty="0" smtClean="0"/>
              <a:t>Light travels at a finite speed (300,000 km/s).</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r>
              <a:rPr lang="en-US" dirty="0" smtClean="0"/>
              <a:t>Thus, we see objects as they were in the past:</a:t>
            </a:r>
          </a:p>
          <a:p>
            <a:pPr marL="0" indent="0" algn="ctr" eaLnBrk="1" hangingPunct="1">
              <a:buFontTx/>
              <a:buNone/>
              <a:defRPr/>
            </a:pPr>
            <a:r>
              <a:rPr lang="en-US" b="1" i="1" dirty="0" smtClean="0"/>
              <a:t>The farther away we look in distance, the further back we look in time.</a:t>
            </a:r>
            <a:endParaRPr lang="en-US" b="1" i="1" dirty="0"/>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graphicFrame>
        <p:nvGraphicFramePr>
          <p:cNvPr id="39965" name="Group 29"/>
          <p:cNvGraphicFramePr>
            <a:graphicFrameLocks noGrp="1"/>
          </p:cNvGraphicFramePr>
          <p:nvPr/>
        </p:nvGraphicFramePr>
        <p:xfrm>
          <a:off x="1697038" y="2584450"/>
          <a:ext cx="5749925" cy="2398713"/>
        </p:xfrm>
        <a:graphic>
          <a:graphicData uri="http://schemas.openxmlformats.org/drawingml/2006/table">
            <a:tbl>
              <a:tblPr/>
              <a:tblGrid>
                <a:gridCol w="2981771"/>
                <a:gridCol w="2768789"/>
              </a:tblGrid>
              <a:tr h="5177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a:cs typeface="Arial"/>
                        </a:rPr>
                        <a:t>Destination</a:t>
                      </a:r>
                    </a:p>
                  </a:txBody>
                  <a:tcPr marL="77668" marR="77668" marT="38833" marB="388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a:cs typeface="Arial"/>
                        </a:rPr>
                        <a:t>Light travel time</a:t>
                      </a:r>
                      <a:endParaRPr kumimoji="0" lang="en-US" sz="2400" b="0" i="0" u="none" strike="noStrike" cap="none" normalizeH="0" baseline="0" dirty="0" smtClean="0">
                        <a:ln>
                          <a:noFill/>
                        </a:ln>
                        <a:solidFill>
                          <a:schemeClr val="tx1"/>
                        </a:solidFill>
                        <a:effectLst/>
                        <a:latin typeface="Arial"/>
                        <a:cs typeface="Arial"/>
                      </a:endParaRPr>
                    </a:p>
                  </a:txBody>
                  <a:tcPr marL="77668" marR="77668" marT="38833" marB="388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05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cs typeface="Arial"/>
                        </a:rPr>
                        <a:t>Moon</a:t>
                      </a:r>
                    </a:p>
                  </a:txBody>
                  <a:tcPr marL="77668" marR="77668" marT="38833" marB="388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cs typeface="Arial"/>
                        </a:rPr>
                        <a:t>1 second</a:t>
                      </a:r>
                    </a:p>
                  </a:txBody>
                  <a:tcPr marL="77668" marR="77668" marT="38833" marB="388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2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cs typeface="Arial"/>
                        </a:rPr>
                        <a:t>Sun</a:t>
                      </a:r>
                    </a:p>
                  </a:txBody>
                  <a:tcPr marL="77668" marR="77668" marT="38833" marB="388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cs typeface="Arial"/>
                        </a:rPr>
                        <a:t>8 minutes</a:t>
                      </a:r>
                    </a:p>
                  </a:txBody>
                  <a:tcPr marL="77668" marR="77668" marT="38833" marB="388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05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cs typeface="Arial"/>
                        </a:rPr>
                        <a:t>Sirius</a:t>
                      </a:r>
                    </a:p>
                  </a:txBody>
                  <a:tcPr marL="77668" marR="77668" marT="38833" marB="388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cs typeface="Arial"/>
                        </a:rPr>
                        <a:t>8 years</a:t>
                      </a:r>
                    </a:p>
                  </a:txBody>
                  <a:tcPr marL="77668" marR="77668" marT="38833" marB="388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05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cs typeface="Arial"/>
                        </a:rPr>
                        <a:t>Andromeda Galaxy</a:t>
                      </a:r>
                    </a:p>
                  </a:txBody>
                  <a:tcPr marL="77668" marR="77668" marT="38833" marB="388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cs typeface="Arial"/>
                        </a:rPr>
                        <a:t>2.5 million years</a:t>
                      </a:r>
                    </a:p>
                  </a:txBody>
                  <a:tcPr marL="77668" marR="77668" marT="38833" marB="388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smtClean="0"/>
              <a:t>Example:</a:t>
            </a:r>
          </a:p>
        </p:txBody>
      </p:sp>
      <p:sp>
        <p:nvSpPr>
          <p:cNvPr id="33794" name="Rectangle 3"/>
          <p:cNvSpPr>
            <a:spLocks noGrp="1" noChangeArrowheads="1"/>
          </p:cNvSpPr>
          <p:nvPr>
            <p:ph idx="1"/>
          </p:nvPr>
        </p:nvSpPr>
        <p:spPr>
          <a:xfrm>
            <a:off x="365125" y="1373188"/>
            <a:ext cx="8494713" cy="5238750"/>
          </a:xfrm>
        </p:spPr>
        <p:txBody>
          <a:bodyPr/>
          <a:lstStyle/>
          <a:p>
            <a:pPr marL="0" indent="0" eaLnBrk="1" hangingPunct="1">
              <a:buFontTx/>
              <a:buNone/>
            </a:pPr>
            <a:r>
              <a:rPr lang="en-US" sz="2400" smtClean="0"/>
              <a:t>This photo shows the Andromeda Galaxy as it looked about 2 1/2 million years ago. </a:t>
            </a:r>
          </a:p>
          <a:p>
            <a:pPr marL="0" indent="0" eaLnBrk="1" hangingPunct="1">
              <a:buFontTx/>
              <a:buNone/>
            </a:pPr>
            <a:r>
              <a:rPr lang="en-US" sz="2400" smtClean="0">
                <a:solidFill>
                  <a:srgbClr val="FF0000"/>
                </a:solidFill>
              </a:rPr>
              <a:t>Question: When will we be able to see what it looks like now?</a:t>
            </a:r>
          </a:p>
        </p:txBody>
      </p:sp>
      <p:sp>
        <p:nvSpPr>
          <p:cNvPr id="8" name="Footer Placeholder 7"/>
          <p:cNvSpPr>
            <a:spLocks noGrp="1"/>
          </p:cNvSpPr>
          <p:nvPr>
            <p:ph type="ftr" sz="quarter" idx="10"/>
          </p:nvPr>
        </p:nvSpPr>
        <p:spPr/>
        <p:txBody>
          <a:bodyPr/>
          <a:lstStyle/>
          <a:p>
            <a:pPr>
              <a:defRPr/>
            </a:pPr>
            <a:r>
              <a:rPr lang="en-US"/>
              <a:t>© 2015 Pearson Education, Inc.</a:t>
            </a:r>
            <a:endParaRPr lang="en-US"/>
          </a:p>
        </p:txBody>
      </p:sp>
      <p:pic>
        <p:nvPicPr>
          <p:cNvPr id="33796" name="Picture 8" descr="01_02_Figure.jpg"/>
          <p:cNvPicPr>
            <a:picLocks noChangeAspect="1"/>
          </p:cNvPicPr>
          <p:nvPr/>
        </p:nvPicPr>
        <p:blipFill>
          <a:blip r:embed="rId3"/>
          <a:srcRect b="2666"/>
          <a:stretch>
            <a:fillRect/>
          </a:stretch>
        </p:blipFill>
        <p:spPr bwMode="auto">
          <a:xfrm>
            <a:off x="2274888" y="3179763"/>
            <a:ext cx="4594225" cy="3586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smtClean="0"/>
              <a:t>Definition: Light-Year</a:t>
            </a:r>
          </a:p>
        </p:txBody>
      </p:sp>
      <p:sp>
        <p:nvSpPr>
          <p:cNvPr id="35842" name="Rectangle 3"/>
          <p:cNvSpPr>
            <a:spLocks noGrp="1" noChangeArrowheads="1"/>
          </p:cNvSpPr>
          <p:nvPr>
            <p:ph type="body" idx="1"/>
          </p:nvPr>
        </p:nvSpPr>
        <p:spPr/>
        <p:txBody>
          <a:bodyPr/>
          <a:lstStyle/>
          <a:p>
            <a:pPr eaLnBrk="1" hangingPunct="1"/>
            <a:r>
              <a:rPr lang="en-US" smtClean="0"/>
              <a:t>The </a:t>
            </a:r>
            <a:r>
              <a:rPr lang="en-US" b="1" smtClean="0"/>
              <a:t>distance</a:t>
            </a:r>
            <a:r>
              <a:rPr lang="en-US" smtClean="0"/>
              <a:t> light can travel in 1 year</a:t>
            </a:r>
          </a:p>
          <a:p>
            <a:pPr eaLnBrk="1" hangingPunct="1"/>
            <a:r>
              <a:rPr lang="en-US" smtClean="0"/>
              <a:t>About 10 trillion kilometers (6 trillion miles)</a:t>
            </a: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6"/>
          <p:cNvSpPr>
            <a:spLocks noGrp="1"/>
          </p:cNvSpPr>
          <p:nvPr>
            <p:ph idx="1"/>
          </p:nvPr>
        </p:nvSpPr>
        <p:spPr/>
        <p:txBody>
          <a:bodyPr/>
          <a:lstStyle/>
          <a:p>
            <a:pPr eaLnBrk="1" hangingPunct="1"/>
            <a:r>
              <a:rPr lang="en-US" smtClean="0"/>
              <a:t>At great distances, we see objects as they were when the universe was much younger. </a:t>
            </a: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pic>
        <p:nvPicPr>
          <p:cNvPr id="37891" name="Picture 10" descr="01_03_Figure_Anno.jpg"/>
          <p:cNvPicPr>
            <a:picLocks noChangeAspect="1"/>
          </p:cNvPicPr>
          <p:nvPr/>
        </p:nvPicPr>
        <p:blipFill>
          <a:blip r:embed="rId3"/>
          <a:srcRect b="6560"/>
          <a:stretch>
            <a:fillRect/>
          </a:stretch>
        </p:blipFill>
        <p:spPr bwMode="auto">
          <a:xfrm>
            <a:off x="271463" y="3556000"/>
            <a:ext cx="8601075" cy="248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0" y="614363"/>
            <a:ext cx="9144000" cy="585787"/>
          </a:xfrm>
        </p:spPr>
        <p:txBody>
          <a:bodyPr/>
          <a:lstStyle/>
          <a:p>
            <a:pPr eaLnBrk="1" hangingPunct="1"/>
            <a:r>
              <a:rPr lang="en-US" smtClean="0"/>
              <a:t>Can we see the entire universe?</a:t>
            </a: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pic>
        <p:nvPicPr>
          <p:cNvPr id="39939" name="Picture 9" descr="01_03_Figure_Anno.jpg"/>
          <p:cNvPicPr>
            <a:picLocks noChangeAspect="1"/>
          </p:cNvPicPr>
          <p:nvPr/>
        </p:nvPicPr>
        <p:blipFill>
          <a:blip r:embed="rId3"/>
          <a:srcRect b="6560"/>
          <a:stretch>
            <a:fillRect/>
          </a:stretch>
        </p:blipFill>
        <p:spPr bwMode="auto">
          <a:xfrm>
            <a:off x="271463" y="2184400"/>
            <a:ext cx="8601075" cy="248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smtClean="0"/>
              <a:t>Thought Question</a:t>
            </a:r>
          </a:p>
        </p:txBody>
      </p:sp>
      <p:sp>
        <p:nvSpPr>
          <p:cNvPr id="23555" name="Rectangle 3"/>
          <p:cNvSpPr>
            <a:spLocks noGrp="1" noChangeArrowheads="1"/>
          </p:cNvSpPr>
          <p:nvPr>
            <p:ph type="body" idx="1"/>
          </p:nvPr>
        </p:nvSpPr>
        <p:spPr>
          <a:xfrm>
            <a:off x="365125" y="1957388"/>
            <a:ext cx="8351838" cy="4654550"/>
          </a:xfrm>
        </p:spPr>
        <p:txBody>
          <a:bodyPr/>
          <a:lstStyle/>
          <a:p>
            <a:pPr marL="0" indent="0" eaLnBrk="1" hangingPunct="1">
              <a:buFontTx/>
              <a:buNone/>
            </a:pPr>
            <a:r>
              <a:rPr lang="en-US" smtClean="0"/>
              <a:t>Why can</a:t>
            </a:r>
            <a:r>
              <a:rPr lang="fr-FR" smtClean="0"/>
              <a:t>'</a:t>
            </a:r>
            <a:r>
              <a:rPr lang="en-US" smtClean="0"/>
              <a:t>t we see a galaxy 15 billion light-years away? </a:t>
            </a:r>
            <a:br>
              <a:rPr lang="en-US" smtClean="0"/>
            </a:br>
            <a:r>
              <a:rPr lang="en-US" smtClean="0"/>
              <a:t>(Assume the universe is 14 billion years old.)</a:t>
            </a:r>
          </a:p>
          <a:p>
            <a:pPr marL="0" indent="0" eaLnBrk="1" hangingPunct="1">
              <a:buClrTx/>
              <a:buFontTx/>
              <a:buAutoNum type="alphaUcPeriod"/>
            </a:pPr>
            <a:r>
              <a:rPr lang="en-US" smtClean="0"/>
              <a:t>No galaxies exist at such a great distance.</a:t>
            </a:r>
          </a:p>
          <a:p>
            <a:pPr marL="0" indent="0" eaLnBrk="1" hangingPunct="1">
              <a:buClrTx/>
              <a:buFontTx/>
              <a:buAutoNum type="alphaUcPeriod"/>
            </a:pPr>
            <a:r>
              <a:rPr lang="en-US" smtClean="0"/>
              <a:t>Galaxies may exist at that distance, but their light would be too faint for our telescopes to see.</a:t>
            </a:r>
          </a:p>
          <a:p>
            <a:pPr marL="0" indent="0" eaLnBrk="1" hangingPunct="1">
              <a:buClrTx/>
              <a:buFontTx/>
              <a:buAutoNum type="alphaUcPeriod"/>
            </a:pPr>
            <a:r>
              <a:rPr lang="en-US" smtClean="0"/>
              <a:t>Looking 15 billion light-years away means looking to a time before the universe existed.</a:t>
            </a: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smtClean="0"/>
              <a:t>Thought Question</a:t>
            </a: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sp>
        <p:nvSpPr>
          <p:cNvPr id="11" name="Rectangle 3"/>
          <p:cNvSpPr txBox="1">
            <a:spLocks noChangeArrowheads="1"/>
          </p:cNvSpPr>
          <p:nvPr/>
        </p:nvSpPr>
        <p:spPr bwMode="auto">
          <a:xfrm>
            <a:off x="365125" y="1957388"/>
            <a:ext cx="8331200" cy="46545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a:lstStyle>
            <a:lvl1pPr marL="342900" indent="-342900" algn="l" rtl="0" fontAlgn="base">
              <a:spcBef>
                <a:spcPct val="20000"/>
              </a:spcBef>
              <a:spcAft>
                <a:spcPct val="0"/>
              </a:spcAft>
              <a:buClr>
                <a:srgbClr val="374B94"/>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374B94"/>
              </a:buClr>
              <a:buChar char="–"/>
              <a:tabLst/>
              <a:defRPr sz="2800">
                <a:solidFill>
                  <a:srgbClr val="000000"/>
                </a:solidFill>
                <a:latin typeface="+mn-lt"/>
                <a:ea typeface="+mn-ea"/>
              </a:defRPr>
            </a:lvl2pPr>
            <a:lvl3pPr marL="1143000" indent="-228600" algn="l" rtl="0" fontAlgn="base">
              <a:spcBef>
                <a:spcPct val="20000"/>
              </a:spcBef>
              <a:spcAft>
                <a:spcPct val="0"/>
              </a:spcAft>
              <a:buClr>
                <a:srgbClr val="374B94"/>
              </a:buClr>
              <a:buChar char="•"/>
              <a:defRPr sz="2400">
                <a:solidFill>
                  <a:srgbClr val="000000"/>
                </a:solidFill>
                <a:latin typeface="+mn-lt"/>
                <a:ea typeface="+mn-ea"/>
              </a:defRPr>
            </a:lvl3pPr>
            <a:lvl4pPr marL="1600200" indent="-228600" algn="l" rtl="0" fontAlgn="base">
              <a:spcBef>
                <a:spcPct val="20000"/>
              </a:spcBef>
              <a:spcAft>
                <a:spcPct val="0"/>
              </a:spcAft>
              <a:buClr>
                <a:srgbClr val="374B94"/>
              </a:buClr>
              <a:buChar char="–"/>
              <a:defRPr sz="2000">
                <a:solidFill>
                  <a:srgbClr val="000000"/>
                </a:solidFill>
                <a:latin typeface="+mn-lt"/>
                <a:ea typeface="+mn-ea"/>
              </a:defRPr>
            </a:lvl4pPr>
            <a:lvl5pPr marL="2057400" indent="-228600" algn="l" rtl="0" fontAlgn="base">
              <a:spcBef>
                <a:spcPct val="20000"/>
              </a:spcBef>
              <a:spcAft>
                <a:spcPct val="0"/>
              </a:spcAft>
              <a:buClr>
                <a:srgbClr val="374B94"/>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0" hangingPunct="0">
              <a:buFontTx/>
              <a:buNone/>
              <a:defRPr/>
            </a:pPr>
            <a:r>
              <a:rPr lang="en-US" dirty="0" smtClean="0"/>
              <a:t>Why can</a:t>
            </a:r>
            <a:r>
              <a:rPr lang="fr-FR" dirty="0" smtClean="0"/>
              <a:t>'</a:t>
            </a:r>
            <a:r>
              <a:rPr lang="en-US" dirty="0" smtClean="0"/>
              <a:t>t we see a galaxy 15 billion light-years away? </a:t>
            </a:r>
            <a:br>
              <a:rPr lang="en-US" dirty="0" smtClean="0"/>
            </a:br>
            <a:r>
              <a:rPr lang="en-US" dirty="0" smtClean="0"/>
              <a:t>(Assume the universe is 14 billion years old.)</a:t>
            </a:r>
          </a:p>
          <a:p>
            <a:pPr marL="514350" indent="-514350" eaLnBrk="0" hangingPunct="0">
              <a:buClrTx/>
              <a:buFont typeface="+mj-lt"/>
              <a:buAutoNum type="alphaUcPeriod"/>
              <a:defRPr/>
            </a:pPr>
            <a:r>
              <a:rPr lang="en-US" dirty="0" smtClean="0">
                <a:solidFill>
                  <a:srgbClr val="BFBFBF"/>
                </a:solidFill>
              </a:rPr>
              <a:t>No galaxies exist at such a great distance.</a:t>
            </a:r>
          </a:p>
          <a:p>
            <a:pPr marL="514350" indent="-514350" eaLnBrk="0" hangingPunct="0">
              <a:buClrTx/>
              <a:buFont typeface="+mj-lt"/>
              <a:buAutoNum type="alphaUcPeriod"/>
              <a:defRPr/>
            </a:pPr>
            <a:r>
              <a:rPr lang="en-US" dirty="0" smtClean="0">
                <a:solidFill>
                  <a:srgbClr val="BFBFBF"/>
                </a:solidFill>
              </a:rPr>
              <a:t>Galaxies may exist at that distance, but their light would be too faint for our telescopes to see.</a:t>
            </a:r>
          </a:p>
          <a:p>
            <a:pPr marL="514350" indent="-514350" eaLnBrk="0" hangingPunct="0">
              <a:buClrTx/>
              <a:buFont typeface="+mj-lt"/>
              <a:buAutoNum type="alphaUcPeriod"/>
              <a:defRPr/>
            </a:pPr>
            <a:r>
              <a:rPr lang="en-US" b="1" dirty="0" smtClean="0"/>
              <a:t>Looking 15 billion light-years away means looking to a time before the universe existed.</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pPr eaLnBrk="1" hangingPunct="1"/>
            <a:r>
              <a:rPr lang="en-US" smtClean="0"/>
              <a:t>1.1 The Scale of the Universe</a:t>
            </a:r>
          </a:p>
        </p:txBody>
      </p:sp>
      <p:sp>
        <p:nvSpPr>
          <p:cNvPr id="3075" name="Rectangle 3"/>
          <p:cNvSpPr>
            <a:spLocks noGrp="1" noChangeArrowheads="1"/>
          </p:cNvSpPr>
          <p:nvPr>
            <p:ph type="body" idx="1"/>
          </p:nvPr>
        </p:nvSpPr>
        <p:spPr/>
        <p:txBody>
          <a:bodyPr/>
          <a:lstStyle/>
          <a:p>
            <a:pPr marL="0" indent="0" eaLnBrk="1" hangingPunct="1">
              <a:buFontTx/>
              <a:buNone/>
              <a:defRPr/>
            </a:pPr>
            <a:r>
              <a:rPr lang="en-US" dirty="0"/>
              <a:t>Our goals for learning:</a:t>
            </a:r>
          </a:p>
          <a:p>
            <a:pPr eaLnBrk="1" hangingPunct="1">
              <a:defRPr/>
            </a:pPr>
            <a:r>
              <a:rPr lang="en-US" dirty="0" smtClean="0">
                <a:solidFill>
                  <a:srgbClr val="374B94"/>
                </a:solidFill>
              </a:rPr>
              <a:t>What is our place in the universe?</a:t>
            </a:r>
          </a:p>
          <a:p>
            <a:pPr eaLnBrk="1" hangingPunct="1">
              <a:defRPr/>
            </a:pPr>
            <a:r>
              <a:rPr lang="en-US" dirty="0" smtClean="0">
                <a:solidFill>
                  <a:srgbClr val="374B94"/>
                </a:solidFill>
              </a:rPr>
              <a:t>How big is our universe?</a:t>
            </a:r>
            <a:endParaRPr lang="en-US" dirty="0">
              <a:solidFill>
                <a:srgbClr val="374B94"/>
              </a:solidFill>
            </a:endParaRP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t>How big is the universe?</a:t>
            </a:r>
          </a:p>
        </p:txBody>
      </p:sp>
      <p:sp>
        <p:nvSpPr>
          <p:cNvPr id="8" name="Footer Placeholder 7"/>
          <p:cNvSpPr>
            <a:spLocks noGrp="1"/>
          </p:cNvSpPr>
          <p:nvPr>
            <p:ph type="ftr" sz="quarter" idx="10"/>
          </p:nvPr>
        </p:nvSpPr>
        <p:spPr/>
        <p:txBody>
          <a:bodyPr/>
          <a:lstStyle/>
          <a:p>
            <a:pPr>
              <a:defRPr/>
            </a:pPr>
            <a:r>
              <a:rPr lang="en-GB"/>
              <a:t>© 2015 Pearson Education, Inc.</a:t>
            </a:r>
            <a:endParaRPr lang="en-GB"/>
          </a:p>
        </p:txBody>
      </p:sp>
      <p:pic>
        <p:nvPicPr>
          <p:cNvPr id="46083" name="Picture 9" descr="01_04_Figure.jpg"/>
          <p:cNvPicPr>
            <a:picLocks noChangeAspect="1"/>
          </p:cNvPicPr>
          <p:nvPr/>
        </p:nvPicPr>
        <p:blipFill>
          <a:blip r:embed="rId3"/>
          <a:srcRect/>
          <a:stretch>
            <a:fillRect/>
          </a:stretch>
        </p:blipFill>
        <p:spPr bwMode="auto">
          <a:xfrm>
            <a:off x="1673225" y="1330325"/>
            <a:ext cx="5797550" cy="521811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0" y="614363"/>
            <a:ext cx="9144000" cy="1077912"/>
          </a:xfrm>
        </p:spPr>
        <p:txBody>
          <a:bodyPr/>
          <a:lstStyle/>
          <a:p>
            <a:pPr eaLnBrk="1" hangingPunct="1"/>
            <a:r>
              <a:rPr lang="en-US" smtClean="0"/>
              <a:t>How big is Earth compared to our solar system?</a:t>
            </a:r>
          </a:p>
        </p:txBody>
      </p:sp>
      <p:sp>
        <p:nvSpPr>
          <p:cNvPr id="8" name="Content Placeholder 7"/>
          <p:cNvSpPr>
            <a:spLocks noGrp="1"/>
          </p:cNvSpPr>
          <p:nvPr>
            <p:ph idx="1"/>
          </p:nvPr>
        </p:nvSpPr>
        <p:spPr/>
        <p:txBody>
          <a:bodyPr/>
          <a:lstStyle/>
          <a:p>
            <a:pPr marL="0" indent="0" eaLnBrk="1" hangingPunct="1">
              <a:buFontTx/>
              <a:buNone/>
            </a:pPr>
            <a:r>
              <a:rPr lang="en-US" smtClean="0"/>
              <a:t>Let</a:t>
            </a:r>
            <a:r>
              <a:rPr lang="fr-FR" smtClean="0"/>
              <a:t>'</a:t>
            </a:r>
            <a:r>
              <a:rPr lang="en-US" smtClean="0"/>
              <a:t>s reduce the size of the solar system by a factor of 10 billion; the Sun is now the size of a large grapefruit (14 cm diameter).</a:t>
            </a:r>
            <a:br>
              <a:rPr lang="en-US" smtClean="0"/>
            </a:br>
            <a:r>
              <a:rPr lang="en-US" smtClean="0"/>
              <a:t/>
            </a:r>
            <a:br>
              <a:rPr lang="en-US" smtClean="0"/>
            </a:br>
            <a:r>
              <a:rPr lang="en-US" smtClean="0"/>
              <a:t>How big is Earth on this scale?</a:t>
            </a:r>
          </a:p>
          <a:p>
            <a:pPr marL="0" indent="0" eaLnBrk="1" hangingPunct="1">
              <a:buClrTx/>
              <a:buFontTx/>
              <a:buAutoNum type="alphaUcPeriod"/>
            </a:pPr>
            <a:r>
              <a:rPr lang="en-US" smtClean="0"/>
              <a:t>an atom</a:t>
            </a:r>
          </a:p>
          <a:p>
            <a:pPr marL="0" indent="0" eaLnBrk="1" hangingPunct="1">
              <a:buClrTx/>
              <a:buFontTx/>
              <a:buAutoNum type="alphaUcPeriod"/>
            </a:pPr>
            <a:r>
              <a:rPr lang="en-US" smtClean="0"/>
              <a:t>a tip of a ballpoint pen</a:t>
            </a:r>
          </a:p>
          <a:p>
            <a:pPr marL="0" indent="0" eaLnBrk="1" hangingPunct="1">
              <a:buClrTx/>
              <a:buFontTx/>
              <a:buAutoNum type="alphaUcPeriod"/>
            </a:pPr>
            <a:r>
              <a:rPr lang="en-US" smtClean="0"/>
              <a:t>a marble</a:t>
            </a:r>
          </a:p>
          <a:p>
            <a:pPr marL="0" indent="0" eaLnBrk="1" hangingPunct="1">
              <a:buClrTx/>
              <a:buFontTx/>
              <a:buAutoNum type="alphaUcPeriod"/>
            </a:pPr>
            <a:r>
              <a:rPr lang="en-US" smtClean="0"/>
              <a:t>a golf ball</a:t>
            </a: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p:cNvSpPr>
            <a:spLocks noGrp="1"/>
          </p:cNvSpPr>
          <p:nvPr>
            <p:ph type="title"/>
          </p:nvPr>
        </p:nvSpPr>
        <p:spPr>
          <a:xfrm>
            <a:off x="0" y="614363"/>
            <a:ext cx="9144000" cy="1077912"/>
          </a:xfrm>
        </p:spPr>
        <p:txBody>
          <a:bodyPr/>
          <a:lstStyle/>
          <a:p>
            <a:pPr eaLnBrk="1" hangingPunct="1"/>
            <a:r>
              <a:rPr lang="en-US" smtClean="0"/>
              <a:t>How big is Earth compared to our solar system?</a:t>
            </a:r>
          </a:p>
        </p:txBody>
      </p:sp>
      <p:sp>
        <p:nvSpPr>
          <p:cNvPr id="8" name="Content Placeholder 7"/>
          <p:cNvSpPr>
            <a:spLocks noGrp="1"/>
          </p:cNvSpPr>
          <p:nvPr>
            <p:ph idx="1"/>
          </p:nvPr>
        </p:nvSpPr>
        <p:spPr/>
        <p:txBody>
          <a:bodyPr/>
          <a:lstStyle/>
          <a:p>
            <a:pPr marL="0" indent="0" eaLnBrk="1" hangingPunct="1">
              <a:buFontTx/>
              <a:buNone/>
            </a:pPr>
            <a:r>
              <a:rPr lang="en-US" smtClean="0"/>
              <a:t>Let</a:t>
            </a:r>
            <a:r>
              <a:rPr lang="fr-FR" smtClean="0"/>
              <a:t>'</a:t>
            </a:r>
            <a:r>
              <a:rPr lang="en-US" smtClean="0"/>
              <a:t>s reduce the size of the solar system by a factor of 10 billion; the Sun is now the size of a large grapefruit (14 cm diameter).</a:t>
            </a:r>
            <a:br>
              <a:rPr lang="en-US" smtClean="0"/>
            </a:br>
            <a:r>
              <a:rPr lang="en-US" smtClean="0"/>
              <a:t/>
            </a:r>
            <a:br>
              <a:rPr lang="en-US" smtClean="0"/>
            </a:br>
            <a:r>
              <a:rPr lang="en-US" smtClean="0"/>
              <a:t>How big is Earth on this scale?</a:t>
            </a:r>
          </a:p>
          <a:p>
            <a:pPr marL="0" indent="0" eaLnBrk="1" hangingPunct="1">
              <a:buClrTx/>
              <a:buFontTx/>
              <a:buAutoNum type="alphaUcPeriod"/>
            </a:pPr>
            <a:r>
              <a:rPr lang="en-US" smtClean="0">
                <a:solidFill>
                  <a:srgbClr val="BFBFBF"/>
                </a:solidFill>
              </a:rPr>
              <a:t>an atom</a:t>
            </a:r>
          </a:p>
          <a:p>
            <a:pPr marL="0" indent="0" eaLnBrk="1" hangingPunct="1">
              <a:buClrTx/>
              <a:buFontTx/>
              <a:buAutoNum type="alphaUcPeriod"/>
            </a:pPr>
            <a:r>
              <a:rPr lang="en-US" b="1" smtClean="0"/>
              <a:t>a tip of a ballpoint pen</a:t>
            </a:r>
          </a:p>
          <a:p>
            <a:pPr marL="0" indent="0" eaLnBrk="1" hangingPunct="1">
              <a:buClrTx/>
              <a:buFontTx/>
              <a:buAutoNum type="alphaUcPeriod"/>
            </a:pPr>
            <a:r>
              <a:rPr lang="en-US" smtClean="0">
                <a:solidFill>
                  <a:srgbClr val="BFBFBF"/>
                </a:solidFill>
              </a:rPr>
              <a:t>a marble</a:t>
            </a:r>
          </a:p>
          <a:p>
            <a:pPr marL="0" indent="0" eaLnBrk="1" hangingPunct="1">
              <a:buClrTx/>
              <a:buFontTx/>
              <a:buAutoNum type="alphaUcPeriod"/>
            </a:pPr>
            <a:r>
              <a:rPr lang="en-US" smtClean="0">
                <a:solidFill>
                  <a:srgbClr val="BFBFBF"/>
                </a:solidFill>
              </a:rPr>
              <a:t>a golf ball</a:t>
            </a: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smtClean="0"/>
              <a:t>The scale of the solar system</a:t>
            </a:r>
          </a:p>
        </p:txBody>
      </p:sp>
      <p:sp>
        <p:nvSpPr>
          <p:cNvPr id="52226" name="Rectangle 3"/>
          <p:cNvSpPr>
            <a:spLocks noGrp="1" noChangeArrowheads="1"/>
          </p:cNvSpPr>
          <p:nvPr>
            <p:ph sz="half" idx="1"/>
          </p:nvPr>
        </p:nvSpPr>
        <p:spPr>
          <a:xfrm>
            <a:off x="365125" y="1463675"/>
            <a:ext cx="4038600" cy="5106988"/>
          </a:xfrm>
        </p:spPr>
        <p:txBody>
          <a:bodyPr/>
          <a:lstStyle/>
          <a:p>
            <a:pPr eaLnBrk="1" hangingPunct="1"/>
            <a:r>
              <a:rPr lang="en-US" smtClean="0"/>
              <a:t>On a 1-to-10 billion scale:</a:t>
            </a:r>
          </a:p>
          <a:p>
            <a:pPr lvl="1" eaLnBrk="1" hangingPunct="1"/>
            <a:r>
              <a:rPr lang="en-US" smtClean="0"/>
              <a:t>Sun is the size of a large grapefruit </a:t>
            </a:r>
            <a:br>
              <a:rPr lang="en-US" smtClean="0"/>
            </a:br>
            <a:r>
              <a:rPr lang="en-US" smtClean="0"/>
              <a:t>(14 centimeters).</a:t>
            </a:r>
          </a:p>
          <a:p>
            <a:pPr lvl="1" eaLnBrk="1" hangingPunct="1"/>
            <a:r>
              <a:rPr lang="en-US" smtClean="0"/>
              <a:t>Earth is the size of a tip of a ballpoint pen, 15 meters away.</a:t>
            </a: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pic>
        <p:nvPicPr>
          <p:cNvPr id="52228" name="Picture 9" descr="play">
            <a:hlinkClick r:id="rId3" action="ppaction://hlinkfile"/>
          </p:cNvPr>
          <p:cNvPicPr>
            <a:picLocks noChangeAspect="1" noChangeArrowheads="1"/>
          </p:cNvPicPr>
          <p:nvPr/>
        </p:nvPicPr>
        <p:blipFill>
          <a:blip r:embed="rId4"/>
          <a:srcRect/>
          <a:stretch>
            <a:fillRect/>
          </a:stretch>
        </p:blipFill>
        <p:spPr bwMode="auto">
          <a:xfrm>
            <a:off x="1527175" y="6035675"/>
            <a:ext cx="809625" cy="517525"/>
          </a:xfrm>
          <a:prstGeom prst="rect">
            <a:avLst/>
          </a:prstGeom>
          <a:noFill/>
          <a:ln w="9525">
            <a:noFill/>
            <a:miter lim="800000"/>
            <a:headEnd/>
            <a:tailEnd/>
          </a:ln>
        </p:spPr>
      </p:pic>
      <p:sp>
        <p:nvSpPr>
          <p:cNvPr id="52229" name="Rectangle 10"/>
          <p:cNvSpPr>
            <a:spLocks noChangeArrowheads="1"/>
          </p:cNvSpPr>
          <p:nvPr/>
        </p:nvSpPr>
        <p:spPr bwMode="auto">
          <a:xfrm>
            <a:off x="2365375" y="6049963"/>
            <a:ext cx="5251450" cy="461962"/>
          </a:xfrm>
          <a:prstGeom prst="rect">
            <a:avLst/>
          </a:prstGeom>
          <a:noFill/>
          <a:ln w="9525">
            <a:noFill/>
            <a:miter lim="800000"/>
            <a:headEnd/>
            <a:tailEnd/>
          </a:ln>
        </p:spPr>
        <p:txBody>
          <a:bodyPr wrap="none">
            <a:spAutoFit/>
          </a:bodyPr>
          <a:lstStyle/>
          <a:p>
            <a:pPr eaLnBrk="0" hangingPunct="0"/>
            <a:r>
              <a:rPr lang="en-US"/>
              <a:t>Relative Distance of the Nearest Star</a:t>
            </a:r>
          </a:p>
        </p:txBody>
      </p:sp>
      <p:pic>
        <p:nvPicPr>
          <p:cNvPr id="52230" name="Picture 7" descr="\\Ps14\ircd\50676_Bennett_ECP_6e_IRDVD\Supplied\Lecture_Presentations\Screenshots\Chapter 1\Relative_Distance_Nearest_Star1.jpg"/>
          <p:cNvPicPr>
            <a:picLocks noChangeAspect="1" noChangeArrowheads="1"/>
          </p:cNvPicPr>
          <p:nvPr/>
        </p:nvPicPr>
        <p:blipFill>
          <a:blip r:embed="rId5"/>
          <a:srcRect/>
          <a:stretch>
            <a:fillRect/>
          </a:stretch>
        </p:blipFill>
        <p:spPr bwMode="auto">
          <a:xfrm>
            <a:off x="4205288" y="1260475"/>
            <a:ext cx="4710112" cy="4814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0" y="614363"/>
            <a:ext cx="9144000" cy="585787"/>
          </a:xfrm>
        </p:spPr>
        <p:txBody>
          <a:bodyPr/>
          <a:lstStyle/>
          <a:p>
            <a:pPr eaLnBrk="1" hangingPunct="1"/>
            <a:r>
              <a:rPr lang="en-US" smtClean="0"/>
              <a:t>How far away are the stars?</a:t>
            </a:r>
          </a:p>
        </p:txBody>
      </p:sp>
      <p:sp>
        <p:nvSpPr>
          <p:cNvPr id="31747" name="Rectangle 3"/>
          <p:cNvSpPr>
            <a:spLocks noGrp="1" noChangeArrowheads="1"/>
          </p:cNvSpPr>
          <p:nvPr>
            <p:ph type="body" idx="1"/>
          </p:nvPr>
        </p:nvSpPr>
        <p:spPr>
          <a:xfrm>
            <a:off x="365125" y="1957388"/>
            <a:ext cx="8636000" cy="4718050"/>
          </a:xfrm>
        </p:spPr>
        <p:txBody>
          <a:bodyPr/>
          <a:lstStyle/>
          <a:p>
            <a:pPr marL="0" indent="0" eaLnBrk="1" hangingPunct="1">
              <a:buFontTx/>
              <a:buNone/>
            </a:pPr>
            <a:r>
              <a:rPr lang="en-US" smtClean="0"/>
              <a:t>On our 1-to-10 billion scale, it</a:t>
            </a:r>
            <a:r>
              <a:rPr lang="fr-FR" smtClean="0"/>
              <a:t>'</a:t>
            </a:r>
            <a:r>
              <a:rPr lang="en-US" smtClean="0"/>
              <a:t>s just a few minutes</a:t>
            </a:r>
            <a:r>
              <a:rPr lang="fr-FR" smtClean="0"/>
              <a:t>'</a:t>
            </a:r>
            <a:r>
              <a:rPr lang="en-US" smtClean="0"/>
              <a:t> walk to Pluto.</a:t>
            </a:r>
            <a:br>
              <a:rPr lang="en-US" smtClean="0"/>
            </a:br>
            <a:r>
              <a:rPr lang="en-US" smtClean="0"/>
              <a:t/>
            </a:r>
            <a:br>
              <a:rPr lang="en-US" smtClean="0"/>
            </a:br>
            <a:r>
              <a:rPr lang="en-US" smtClean="0"/>
              <a:t>How far would you have to walk to reach Alpha Centauri?</a:t>
            </a:r>
          </a:p>
          <a:p>
            <a:pPr marL="0" indent="0" eaLnBrk="1" hangingPunct="1">
              <a:buClrTx/>
              <a:buFontTx/>
              <a:buAutoNum type="alphaUcPeriod"/>
            </a:pPr>
            <a:r>
              <a:rPr lang="en-US" smtClean="0"/>
              <a:t>1 mile</a:t>
            </a:r>
          </a:p>
          <a:p>
            <a:pPr marL="0" indent="0" eaLnBrk="1" hangingPunct="1">
              <a:buClrTx/>
              <a:buFontTx/>
              <a:buAutoNum type="alphaUcPeriod"/>
            </a:pPr>
            <a:r>
              <a:rPr lang="en-US" smtClean="0"/>
              <a:t>10 miles</a:t>
            </a:r>
          </a:p>
          <a:p>
            <a:pPr marL="0" indent="0" eaLnBrk="1" hangingPunct="1">
              <a:buClrTx/>
              <a:buFontTx/>
              <a:buAutoNum type="alphaUcPeriod"/>
            </a:pPr>
            <a:r>
              <a:rPr lang="en-US" smtClean="0"/>
              <a:t>100 miles</a:t>
            </a:r>
          </a:p>
          <a:p>
            <a:pPr marL="0" indent="0" eaLnBrk="1" hangingPunct="1">
              <a:buClrTx/>
              <a:buFontTx/>
              <a:buAutoNum type="alphaUcPeriod"/>
            </a:pPr>
            <a:r>
              <a:rPr lang="en-US" smtClean="0"/>
              <a:t>the distance across the United States (2500 miles)</a:t>
            </a: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614363"/>
            <a:ext cx="9144000" cy="1077912"/>
          </a:xfrm>
        </p:spPr>
        <p:txBody>
          <a:bodyPr/>
          <a:lstStyle/>
          <a:p>
            <a:pPr eaLnBrk="1" hangingPunct="1"/>
            <a:r>
              <a:rPr lang="en-US" smtClean="0"/>
              <a:t>Answer: D, the distance across the United States</a:t>
            </a:r>
          </a:p>
        </p:txBody>
      </p:sp>
      <p:pic>
        <p:nvPicPr>
          <p:cNvPr id="56322" name="Picture 5" descr="play">
            <a:hlinkClick r:id="rId3" action="ppaction://hlinkfile"/>
          </p:cNvPr>
          <p:cNvPicPr>
            <a:picLocks noChangeAspect="1" noChangeArrowheads="1"/>
          </p:cNvPicPr>
          <p:nvPr/>
        </p:nvPicPr>
        <p:blipFill>
          <a:blip r:embed="rId4"/>
          <a:srcRect/>
          <a:stretch>
            <a:fillRect/>
          </a:stretch>
        </p:blipFill>
        <p:spPr bwMode="auto">
          <a:xfrm>
            <a:off x="1527175" y="6035675"/>
            <a:ext cx="809625" cy="517525"/>
          </a:xfrm>
          <a:prstGeom prst="rect">
            <a:avLst/>
          </a:prstGeom>
          <a:noFill/>
          <a:ln w="9525">
            <a:noFill/>
            <a:miter lim="800000"/>
            <a:headEnd/>
            <a:tailEnd/>
          </a:ln>
        </p:spPr>
      </p:pic>
      <p:sp>
        <p:nvSpPr>
          <p:cNvPr id="56323" name="Rectangle 6"/>
          <p:cNvSpPr>
            <a:spLocks noChangeArrowheads="1"/>
          </p:cNvSpPr>
          <p:nvPr/>
        </p:nvSpPr>
        <p:spPr bwMode="auto">
          <a:xfrm>
            <a:off x="2365375" y="6054725"/>
            <a:ext cx="5251450" cy="460375"/>
          </a:xfrm>
          <a:prstGeom prst="rect">
            <a:avLst/>
          </a:prstGeom>
          <a:noFill/>
          <a:ln w="9525">
            <a:noFill/>
            <a:miter lim="800000"/>
            <a:headEnd/>
            <a:tailEnd/>
          </a:ln>
        </p:spPr>
        <p:txBody>
          <a:bodyPr wrap="none">
            <a:spAutoFit/>
          </a:bodyPr>
          <a:lstStyle/>
          <a:p>
            <a:pPr eaLnBrk="0" hangingPunct="0"/>
            <a:r>
              <a:rPr lang="en-US"/>
              <a:t>Relative Distance of the Nearest Star</a:t>
            </a:r>
          </a:p>
        </p:txBody>
      </p:sp>
      <p:pic>
        <p:nvPicPr>
          <p:cNvPr id="56324" name="Picture 12" descr="\\Ps14\ircd\50676_Bennett_ECP_6e_IRDVD\Supplied\Lecture_Presentations\Screenshots\Chapter 1\Relative_Distance_Nearest_Star1.jpg"/>
          <p:cNvPicPr>
            <a:picLocks noChangeAspect="1" noChangeArrowheads="1"/>
          </p:cNvPicPr>
          <p:nvPr/>
        </p:nvPicPr>
        <p:blipFill>
          <a:blip r:embed="rId5"/>
          <a:srcRect/>
          <a:stretch>
            <a:fillRect/>
          </a:stretch>
        </p:blipFill>
        <p:spPr bwMode="auto">
          <a:xfrm>
            <a:off x="2286000" y="1341438"/>
            <a:ext cx="4560888" cy="4662487"/>
          </a:xfrm>
          <a:prstGeom prst="rect">
            <a:avLst/>
          </a:prstGeom>
          <a:noFill/>
          <a:ln w="9525">
            <a:noFill/>
            <a:miter lim="800000"/>
            <a:headEnd/>
            <a:tailEnd/>
          </a:ln>
        </p:spPr>
      </p:pic>
      <p:sp>
        <p:nvSpPr>
          <p:cNvPr id="6" name="Footer Placeholder 5"/>
          <p:cNvSpPr>
            <a:spLocks noGrp="1"/>
          </p:cNvSpPr>
          <p:nvPr>
            <p:ph type="ftr" sz="quarter" idx="10"/>
          </p:nvPr>
        </p:nvSpPr>
        <p:spPr/>
        <p:txBody>
          <a:bodyPr/>
          <a:lstStyle/>
          <a:p>
            <a:pPr>
              <a:defRPr/>
            </a:pPr>
            <a:r>
              <a:rPr lang="en-GB"/>
              <a:t>© 2015 Pearson Education, Inc.</a:t>
            </a:r>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smtClean="0"/>
              <a:t>How big is the Milky Way Galaxy?</a:t>
            </a:r>
          </a:p>
        </p:txBody>
      </p:sp>
      <p:sp>
        <p:nvSpPr>
          <p:cNvPr id="58370" name="Content Placeholder 6"/>
          <p:cNvSpPr>
            <a:spLocks noGrp="1"/>
          </p:cNvSpPr>
          <p:nvPr>
            <p:ph sz="half" idx="1"/>
          </p:nvPr>
        </p:nvSpPr>
        <p:spPr>
          <a:xfrm>
            <a:off x="365125" y="1463675"/>
            <a:ext cx="4038600" cy="5106988"/>
          </a:xfrm>
        </p:spPr>
        <p:txBody>
          <a:bodyPr/>
          <a:lstStyle/>
          <a:p>
            <a:pPr marL="0" indent="0" eaLnBrk="1" hangingPunct="1">
              <a:buFontTx/>
              <a:buNone/>
            </a:pPr>
            <a:r>
              <a:rPr lang="en-US" smtClean="0"/>
              <a:t>The Milky Way has about 100 billion stars.</a:t>
            </a:r>
          </a:p>
          <a:p>
            <a:pPr marL="0" indent="0" eaLnBrk="1" hangingPunct="1">
              <a:buFontTx/>
              <a:buNone/>
            </a:pPr>
            <a:r>
              <a:rPr lang="en-US" smtClean="0"/>
              <a:t>On the same 1-to-10 billion scale…</a:t>
            </a: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pic>
        <p:nvPicPr>
          <p:cNvPr id="58372" name="Picture 7" descr="play">
            <a:hlinkClick r:id="rId3" action="ppaction://hlinkfile"/>
          </p:cNvPr>
          <p:cNvPicPr>
            <a:picLocks noChangeAspect="1" noChangeArrowheads="1"/>
          </p:cNvPicPr>
          <p:nvPr/>
        </p:nvPicPr>
        <p:blipFill>
          <a:blip r:embed="rId4"/>
          <a:srcRect/>
          <a:stretch>
            <a:fillRect/>
          </a:stretch>
        </p:blipFill>
        <p:spPr bwMode="auto">
          <a:xfrm>
            <a:off x="2287588" y="6035675"/>
            <a:ext cx="809625" cy="517525"/>
          </a:xfrm>
          <a:prstGeom prst="rect">
            <a:avLst/>
          </a:prstGeom>
          <a:noFill/>
          <a:ln w="9525">
            <a:noFill/>
            <a:miter lim="800000"/>
            <a:headEnd/>
            <a:tailEnd/>
          </a:ln>
        </p:spPr>
      </p:pic>
      <p:sp>
        <p:nvSpPr>
          <p:cNvPr id="58373" name="Rectangle 8"/>
          <p:cNvSpPr>
            <a:spLocks noChangeArrowheads="1"/>
          </p:cNvSpPr>
          <p:nvPr/>
        </p:nvSpPr>
        <p:spPr bwMode="auto">
          <a:xfrm>
            <a:off x="3125788" y="6049963"/>
            <a:ext cx="3730625" cy="461962"/>
          </a:xfrm>
          <a:prstGeom prst="rect">
            <a:avLst/>
          </a:prstGeom>
          <a:noFill/>
          <a:ln w="9525">
            <a:noFill/>
            <a:miter lim="800000"/>
            <a:headEnd/>
            <a:tailEnd/>
          </a:ln>
        </p:spPr>
        <p:txBody>
          <a:bodyPr wrap="none">
            <a:spAutoFit/>
          </a:bodyPr>
          <a:lstStyle/>
          <a:p>
            <a:pPr eaLnBrk="0" hangingPunct="0"/>
            <a:r>
              <a:rPr lang="en-US"/>
              <a:t>The Size of the Milky Way</a:t>
            </a:r>
          </a:p>
        </p:txBody>
      </p:sp>
      <p:pic>
        <p:nvPicPr>
          <p:cNvPr id="58374" name="Picture 13" descr="\\Ps14\ircd\50676_Bennett_ECP_6e_IRDVD\Supplied\Lecture_Presentations\Screenshots\Chapter 1\Size_of_Milky_Way.jpg"/>
          <p:cNvPicPr>
            <a:picLocks noChangeAspect="1" noChangeArrowheads="1"/>
          </p:cNvPicPr>
          <p:nvPr/>
        </p:nvPicPr>
        <p:blipFill>
          <a:blip r:embed="rId5"/>
          <a:srcRect/>
          <a:stretch>
            <a:fillRect/>
          </a:stretch>
        </p:blipFill>
        <p:spPr bwMode="auto">
          <a:xfrm>
            <a:off x="4262438" y="1325563"/>
            <a:ext cx="4645025" cy="4741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mtClean="0"/>
              <a:t>Thought Question</a:t>
            </a:r>
          </a:p>
        </p:txBody>
      </p:sp>
      <p:sp>
        <p:nvSpPr>
          <p:cNvPr id="34819" name="Rectangle 3"/>
          <p:cNvSpPr>
            <a:spLocks noGrp="1" noChangeArrowheads="1"/>
          </p:cNvSpPr>
          <p:nvPr>
            <p:ph idx="1"/>
          </p:nvPr>
        </p:nvSpPr>
        <p:spPr/>
        <p:txBody>
          <a:bodyPr/>
          <a:lstStyle/>
          <a:p>
            <a:pPr marL="0" indent="0" eaLnBrk="1" hangingPunct="1">
              <a:buFontTx/>
              <a:buNone/>
            </a:pPr>
            <a:r>
              <a:rPr lang="en-US" smtClean="0"/>
              <a:t>Suppose you tried to count the more than 100 billion stars in our galaxy, at a rate of one per second…</a:t>
            </a:r>
          </a:p>
          <a:p>
            <a:pPr marL="0" indent="0" eaLnBrk="1" hangingPunct="1">
              <a:buFontTx/>
              <a:buNone/>
            </a:pPr>
            <a:r>
              <a:rPr lang="en-US" smtClean="0"/>
              <a:t>How long would it take you?</a:t>
            </a:r>
          </a:p>
          <a:p>
            <a:pPr marL="0" indent="0" eaLnBrk="1" hangingPunct="1">
              <a:buClrTx/>
              <a:buFontTx/>
              <a:buAutoNum type="alphaUcPeriod"/>
            </a:pPr>
            <a:r>
              <a:rPr lang="en-US" smtClean="0"/>
              <a:t>a few weeks</a:t>
            </a:r>
          </a:p>
          <a:p>
            <a:pPr marL="0" indent="0" eaLnBrk="1" hangingPunct="1">
              <a:buClrTx/>
              <a:buFontTx/>
              <a:buAutoNum type="alphaUcPeriod"/>
            </a:pPr>
            <a:r>
              <a:rPr lang="en-US" smtClean="0"/>
              <a:t>a few months</a:t>
            </a:r>
          </a:p>
          <a:p>
            <a:pPr marL="0" indent="0" eaLnBrk="1" hangingPunct="1">
              <a:buClrTx/>
              <a:buFontTx/>
              <a:buAutoNum type="alphaUcPeriod"/>
            </a:pPr>
            <a:r>
              <a:rPr lang="en-US" smtClean="0"/>
              <a:t>a few years</a:t>
            </a:r>
          </a:p>
          <a:p>
            <a:pPr marL="0" indent="0" eaLnBrk="1" hangingPunct="1">
              <a:buClrTx/>
              <a:buFontTx/>
              <a:buAutoNum type="alphaUcPeriod"/>
            </a:pPr>
            <a:r>
              <a:rPr lang="en-US" smtClean="0"/>
              <a:t>a few thousand years</a:t>
            </a: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smtClean="0"/>
              <a:t>Thought Question</a:t>
            </a:r>
          </a:p>
        </p:txBody>
      </p:sp>
      <p:sp>
        <p:nvSpPr>
          <p:cNvPr id="34819" name="Rectangle 3"/>
          <p:cNvSpPr>
            <a:spLocks noGrp="1" noChangeArrowheads="1"/>
          </p:cNvSpPr>
          <p:nvPr>
            <p:ph idx="1"/>
          </p:nvPr>
        </p:nvSpPr>
        <p:spPr/>
        <p:txBody>
          <a:bodyPr/>
          <a:lstStyle/>
          <a:p>
            <a:pPr marL="0" indent="0" eaLnBrk="1" hangingPunct="1">
              <a:buFontTx/>
              <a:buNone/>
            </a:pPr>
            <a:r>
              <a:rPr lang="en-US" smtClean="0"/>
              <a:t>Suppose you tried to count the more than 100 billion stars in our galaxy, at a rate of one per second…</a:t>
            </a:r>
          </a:p>
          <a:p>
            <a:pPr marL="0" indent="0" eaLnBrk="1" hangingPunct="1">
              <a:buFontTx/>
              <a:buNone/>
            </a:pPr>
            <a:r>
              <a:rPr lang="en-US" smtClean="0"/>
              <a:t>How long would it take you?</a:t>
            </a:r>
          </a:p>
          <a:p>
            <a:pPr marL="0" indent="0" eaLnBrk="1" hangingPunct="1">
              <a:buClrTx/>
              <a:buFontTx/>
              <a:buAutoNum type="alphaUcPeriod"/>
            </a:pPr>
            <a:r>
              <a:rPr lang="en-US" smtClean="0">
                <a:solidFill>
                  <a:srgbClr val="BFBFBF"/>
                </a:solidFill>
              </a:rPr>
              <a:t>a few weeks</a:t>
            </a:r>
          </a:p>
          <a:p>
            <a:pPr marL="0" indent="0" eaLnBrk="1" hangingPunct="1">
              <a:buClrTx/>
              <a:buFontTx/>
              <a:buAutoNum type="alphaUcPeriod"/>
            </a:pPr>
            <a:r>
              <a:rPr lang="en-US" smtClean="0">
                <a:solidFill>
                  <a:srgbClr val="BFBFBF"/>
                </a:solidFill>
              </a:rPr>
              <a:t>a few months</a:t>
            </a:r>
          </a:p>
          <a:p>
            <a:pPr marL="0" indent="0" eaLnBrk="1" hangingPunct="1">
              <a:buClrTx/>
              <a:buFontTx/>
              <a:buAutoNum type="alphaUcPeriod"/>
            </a:pPr>
            <a:r>
              <a:rPr lang="en-US" smtClean="0">
                <a:solidFill>
                  <a:srgbClr val="BFBFBF"/>
                </a:solidFill>
              </a:rPr>
              <a:t>a few years</a:t>
            </a:r>
          </a:p>
          <a:p>
            <a:pPr marL="0" indent="0" eaLnBrk="1" hangingPunct="1">
              <a:buClrTx/>
              <a:buFontTx/>
              <a:buAutoNum type="alphaUcPeriod"/>
            </a:pPr>
            <a:r>
              <a:rPr lang="en-US" b="1" smtClean="0"/>
              <a:t>a few thousand years</a:t>
            </a: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smtClean="0"/>
              <a:t>How big is the universe?</a:t>
            </a:r>
          </a:p>
        </p:txBody>
      </p:sp>
      <p:sp>
        <p:nvSpPr>
          <p:cNvPr id="7" name="Content Placeholder 6"/>
          <p:cNvSpPr>
            <a:spLocks noGrp="1"/>
          </p:cNvSpPr>
          <p:nvPr>
            <p:ph idx="1"/>
          </p:nvPr>
        </p:nvSpPr>
        <p:spPr>
          <a:xfrm>
            <a:off x="365125" y="1957388"/>
            <a:ext cx="8566150" cy="4738687"/>
          </a:xfrm>
        </p:spPr>
        <p:txBody>
          <a:bodyPr/>
          <a:lstStyle/>
          <a:p>
            <a:pPr eaLnBrk="1" hangingPunct="1">
              <a:defRPr/>
            </a:pPr>
            <a:r>
              <a:rPr lang="en-US" sz="2400" dirty="0"/>
              <a:t> The Milky Way is one of about 100 billion galaxies.</a:t>
            </a:r>
          </a:p>
          <a:p>
            <a:pPr eaLnBrk="1" hangingPunct="1">
              <a:lnSpc>
                <a:spcPct val="80000"/>
              </a:lnSpc>
              <a:defRPr/>
            </a:pPr>
            <a:r>
              <a:rPr lang="en-US" sz="2400" dirty="0"/>
              <a:t> 10</a:t>
            </a:r>
            <a:r>
              <a:rPr lang="en-US" sz="2400" baseline="30000" dirty="0"/>
              <a:t>11</a:t>
            </a:r>
            <a:r>
              <a:rPr lang="en-US" sz="2400" dirty="0"/>
              <a:t> stars/</a:t>
            </a:r>
            <a:r>
              <a:rPr lang="en-US" sz="2400" dirty="0" smtClean="0"/>
              <a:t>galaxy x 10</a:t>
            </a:r>
            <a:r>
              <a:rPr lang="en-US" sz="2400" baseline="30000" dirty="0" smtClean="0"/>
              <a:t>11</a:t>
            </a:r>
            <a:r>
              <a:rPr lang="en-US" sz="2400" dirty="0" smtClean="0"/>
              <a:t> galaxies = 10</a:t>
            </a:r>
            <a:r>
              <a:rPr lang="en-US" sz="2400" baseline="30000" dirty="0" smtClean="0"/>
              <a:t>22</a:t>
            </a:r>
            <a:r>
              <a:rPr lang="en-US" sz="2400" dirty="0" smtClean="0"/>
              <a:t> stars</a:t>
            </a:r>
          </a:p>
          <a:p>
            <a:pPr marL="0" indent="0" eaLnBrk="1" hangingPunct="1">
              <a:lnSpc>
                <a:spcPct val="80000"/>
              </a:lnSpc>
              <a:buFontTx/>
              <a:buNone/>
              <a:defRPr/>
            </a:pPr>
            <a:endParaRPr lang="en-US" sz="2400" dirty="0"/>
          </a:p>
          <a:p>
            <a:pPr marL="0" indent="0" eaLnBrk="1" hangingPunct="1">
              <a:lnSpc>
                <a:spcPct val="80000"/>
              </a:lnSpc>
              <a:buFontTx/>
              <a:buNone/>
              <a:defRPr/>
            </a:pPr>
            <a:endParaRPr lang="en-US" sz="2400" dirty="0" smtClean="0"/>
          </a:p>
          <a:p>
            <a:pPr marL="0" indent="0" eaLnBrk="1" hangingPunct="1">
              <a:lnSpc>
                <a:spcPct val="70000"/>
              </a:lnSpc>
              <a:buFontTx/>
              <a:buNone/>
              <a:defRPr/>
            </a:pPr>
            <a:endParaRPr lang="en-US" sz="2400" dirty="0"/>
          </a:p>
          <a:p>
            <a:pPr marL="0" indent="0" eaLnBrk="1" hangingPunct="1">
              <a:lnSpc>
                <a:spcPct val="90000"/>
              </a:lnSpc>
              <a:buFontTx/>
              <a:buNone/>
              <a:defRPr/>
            </a:pPr>
            <a:endParaRPr lang="en-US" sz="2400" dirty="0" smtClean="0"/>
          </a:p>
          <a:p>
            <a:pPr marL="0" indent="0" eaLnBrk="1" hangingPunct="1">
              <a:lnSpc>
                <a:spcPct val="90000"/>
              </a:lnSpc>
              <a:buFontTx/>
              <a:buNone/>
              <a:defRPr/>
            </a:pPr>
            <a:endParaRPr lang="en-US" sz="2400" dirty="0" smtClean="0"/>
          </a:p>
          <a:p>
            <a:pPr marL="0" indent="0" eaLnBrk="1" hangingPunct="1">
              <a:lnSpc>
                <a:spcPct val="80000"/>
              </a:lnSpc>
              <a:buFontTx/>
              <a:buNone/>
              <a:defRPr/>
            </a:pPr>
            <a:endParaRPr lang="en-US" sz="2400" dirty="0" smtClean="0"/>
          </a:p>
          <a:p>
            <a:pPr marL="0" indent="0" eaLnBrk="1" hangingPunct="1">
              <a:buFontTx/>
              <a:buNone/>
              <a:defRPr/>
            </a:pPr>
            <a:endParaRPr lang="en-US" sz="2400" dirty="0"/>
          </a:p>
          <a:p>
            <a:pPr marL="0" indent="0" eaLnBrk="1" hangingPunct="1">
              <a:buFontTx/>
              <a:buNone/>
              <a:defRPr/>
            </a:pPr>
            <a:endParaRPr lang="en-US" sz="2400" dirty="0" smtClean="0"/>
          </a:p>
          <a:p>
            <a:pPr marL="0" indent="0" eaLnBrk="1" hangingPunct="1">
              <a:lnSpc>
                <a:spcPct val="90000"/>
              </a:lnSpc>
              <a:buFontTx/>
              <a:buNone/>
              <a:defRPr/>
            </a:pPr>
            <a:r>
              <a:rPr lang="en-US" sz="2400" dirty="0" smtClean="0"/>
              <a:t>It </a:t>
            </a:r>
            <a:r>
              <a:rPr lang="en-US" sz="2400" dirty="0"/>
              <a:t>has as many stars as grains of (dry) sand on </a:t>
            </a:r>
            <a:r>
              <a:rPr lang="en-US" sz="2400" i="1" dirty="0"/>
              <a:t>all</a:t>
            </a:r>
            <a:r>
              <a:rPr lang="en-US" sz="2400" dirty="0"/>
              <a:t> </a:t>
            </a:r>
            <a:r>
              <a:rPr lang="en-US" sz="2400" dirty="0" smtClean="0"/>
              <a:t>Earth</a:t>
            </a:r>
            <a:r>
              <a:rPr lang="fr-FR" sz="2400" dirty="0" smtClean="0"/>
              <a:t>'</a:t>
            </a:r>
            <a:r>
              <a:rPr lang="en-US" sz="2400" dirty="0" smtClean="0"/>
              <a:t>s </a:t>
            </a:r>
            <a:r>
              <a:rPr lang="en-US" sz="2400" dirty="0"/>
              <a:t>beaches</a:t>
            </a:r>
            <a:r>
              <a:rPr lang="en-US" sz="2400" dirty="0" smtClean="0"/>
              <a:t>.</a:t>
            </a:r>
            <a:endParaRPr lang="en-US" sz="2400" dirty="0"/>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pic>
        <p:nvPicPr>
          <p:cNvPr id="64516" name="Picture 7" descr="01_08_Figure.jpg"/>
          <p:cNvPicPr>
            <a:picLocks noChangeAspect="1"/>
          </p:cNvPicPr>
          <p:nvPr/>
        </p:nvPicPr>
        <p:blipFill>
          <a:blip r:embed="rId3"/>
          <a:srcRect/>
          <a:stretch>
            <a:fillRect/>
          </a:stretch>
        </p:blipFill>
        <p:spPr bwMode="auto">
          <a:xfrm>
            <a:off x="3057525" y="2790825"/>
            <a:ext cx="3081338" cy="311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pPr eaLnBrk="1" hangingPunct="1"/>
            <a:r>
              <a:rPr lang="en-US" smtClean="0"/>
              <a:t>What is our place in the universe?</a:t>
            </a:r>
          </a:p>
        </p:txBody>
      </p:sp>
      <p:sp>
        <p:nvSpPr>
          <p:cNvPr id="11266" name="Rectangle 3"/>
          <p:cNvSpPr>
            <a:spLocks noGrp="1" noChangeArrowheads="1"/>
          </p:cNvSpPr>
          <p:nvPr>
            <p:ph type="body" sz="half" idx="1"/>
          </p:nvPr>
        </p:nvSpPr>
        <p:spPr>
          <a:xfrm>
            <a:off x="365125" y="1463675"/>
            <a:ext cx="4038600" cy="5106988"/>
          </a:xfrm>
        </p:spPr>
        <p:txBody>
          <a:bodyPr/>
          <a:lstStyle/>
          <a:p>
            <a:pPr marL="0" indent="0" eaLnBrk="1" hangingPunct="1">
              <a:buFontTx/>
              <a:buNone/>
            </a:pPr>
            <a:r>
              <a:rPr lang="en-US" smtClean="0"/>
              <a:t>Our "cosmic address</a:t>
            </a:r>
            <a:r>
              <a:rPr lang="en-US" altLang="ja-JP" smtClean="0"/>
              <a:t>"</a:t>
            </a:r>
            <a:endParaRPr lang="en-US" smtClean="0"/>
          </a:p>
        </p:txBody>
      </p:sp>
      <p:sp>
        <p:nvSpPr>
          <p:cNvPr id="9" name="Footer Placeholder 8"/>
          <p:cNvSpPr>
            <a:spLocks noGrp="1"/>
          </p:cNvSpPr>
          <p:nvPr>
            <p:ph type="ftr" sz="quarter" idx="10"/>
          </p:nvPr>
        </p:nvSpPr>
        <p:spPr/>
        <p:txBody>
          <a:bodyPr/>
          <a:lstStyle/>
          <a:p>
            <a:pPr>
              <a:defRPr/>
            </a:pPr>
            <a:r>
              <a:rPr lang="en-GB"/>
              <a:t>© 2015 Pearson Education, Inc.</a:t>
            </a:r>
            <a:endParaRPr lang="en-GB"/>
          </a:p>
        </p:txBody>
      </p:sp>
      <p:pic>
        <p:nvPicPr>
          <p:cNvPr id="11268" name="Picture 7" descr="01_01_Figure.jpg"/>
          <p:cNvPicPr>
            <a:picLocks noChangeAspect="1"/>
          </p:cNvPicPr>
          <p:nvPr/>
        </p:nvPicPr>
        <p:blipFill>
          <a:blip r:embed="rId3"/>
          <a:srcRect b="2911"/>
          <a:stretch>
            <a:fillRect/>
          </a:stretch>
        </p:blipFill>
        <p:spPr bwMode="auto">
          <a:xfrm>
            <a:off x="2476500" y="1981200"/>
            <a:ext cx="4191000" cy="473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Rectangle 3"/>
          <p:cNvSpPr>
            <a:spLocks noGrp="1" noChangeArrowheads="1"/>
          </p:cNvSpPr>
          <p:nvPr>
            <p:ph idx="1"/>
          </p:nvPr>
        </p:nvSpPr>
        <p:spPr>
          <a:xfrm>
            <a:off x="365125" y="1239838"/>
            <a:ext cx="8605838" cy="5372100"/>
          </a:xfrm>
        </p:spPr>
        <p:txBody>
          <a:bodyPr/>
          <a:lstStyle/>
          <a:p>
            <a:pPr eaLnBrk="1" hangingPunct="1"/>
            <a:r>
              <a:rPr lang="en-US" smtClean="0"/>
              <a:t>Now let</a:t>
            </a:r>
            <a:r>
              <a:rPr lang="fr-FR" altLang="ja-JP" smtClean="0"/>
              <a:t>'</a:t>
            </a:r>
            <a:r>
              <a:rPr lang="en-US" smtClean="0"/>
              <a:t>s step through the universe in powers </a:t>
            </a:r>
            <a:br>
              <a:rPr lang="en-US" smtClean="0"/>
            </a:br>
            <a:r>
              <a:rPr lang="en-US" smtClean="0"/>
              <a:t>of 10.</a:t>
            </a: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pic>
        <p:nvPicPr>
          <p:cNvPr id="66563" name="Picture 7" descr="play">
            <a:hlinkClick r:id="rId3" action="ppaction://hlinkfile"/>
          </p:cNvPr>
          <p:cNvPicPr>
            <a:picLocks noChangeAspect="1" noChangeArrowheads="1"/>
          </p:cNvPicPr>
          <p:nvPr/>
        </p:nvPicPr>
        <p:blipFill>
          <a:blip r:embed="rId4"/>
          <a:srcRect/>
          <a:stretch>
            <a:fillRect/>
          </a:stretch>
        </p:blipFill>
        <p:spPr bwMode="auto">
          <a:xfrm>
            <a:off x="519113" y="6035675"/>
            <a:ext cx="809625" cy="517525"/>
          </a:xfrm>
          <a:prstGeom prst="rect">
            <a:avLst/>
          </a:prstGeom>
          <a:noFill/>
          <a:ln w="9525">
            <a:noFill/>
            <a:miter lim="800000"/>
            <a:headEnd/>
            <a:tailEnd/>
          </a:ln>
        </p:spPr>
      </p:pic>
      <p:sp>
        <p:nvSpPr>
          <p:cNvPr id="66564" name="Rectangle 8"/>
          <p:cNvSpPr>
            <a:spLocks noChangeArrowheads="1"/>
          </p:cNvSpPr>
          <p:nvPr/>
        </p:nvSpPr>
        <p:spPr bwMode="auto">
          <a:xfrm>
            <a:off x="1357313" y="6049963"/>
            <a:ext cx="7267575" cy="461962"/>
          </a:xfrm>
          <a:prstGeom prst="rect">
            <a:avLst/>
          </a:prstGeom>
          <a:noFill/>
          <a:ln w="9525">
            <a:noFill/>
            <a:miter lim="800000"/>
            <a:headEnd/>
            <a:tailEnd/>
          </a:ln>
        </p:spPr>
        <p:txBody>
          <a:bodyPr wrap="none">
            <a:spAutoFit/>
          </a:bodyPr>
          <a:lstStyle/>
          <a:p>
            <a:pPr eaLnBrk="0" hangingPunct="0"/>
            <a:r>
              <a:rPr lang="en-US"/>
              <a:t>Zooming Out or Zooming In 26 Orders of Magnitude</a:t>
            </a:r>
          </a:p>
        </p:txBody>
      </p:sp>
      <p:pic>
        <p:nvPicPr>
          <p:cNvPr id="66565" name="Picture 12" descr="\\Ps14\ircd\50676_Bennett_ECP_6e_IRDVD\Supplied\Lecture_Presentations\Screenshots\Chapter 1\Zooming_Magnitude.jpg"/>
          <p:cNvPicPr>
            <a:picLocks noChangeAspect="1" noChangeArrowheads="1"/>
          </p:cNvPicPr>
          <p:nvPr/>
        </p:nvPicPr>
        <p:blipFill>
          <a:blip r:embed="rId5"/>
          <a:srcRect/>
          <a:stretch>
            <a:fillRect/>
          </a:stretch>
        </p:blipFill>
        <p:spPr bwMode="auto">
          <a:xfrm>
            <a:off x="2514600" y="1781175"/>
            <a:ext cx="4114800" cy="4249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r>
              <a:rPr lang="en-US" smtClean="0"/>
              <a:t>What have we learned?</a:t>
            </a:r>
          </a:p>
        </p:txBody>
      </p:sp>
      <p:sp>
        <p:nvSpPr>
          <p:cNvPr id="68610" name="Rectangle 3"/>
          <p:cNvSpPr>
            <a:spLocks noGrp="1" noChangeArrowheads="1"/>
          </p:cNvSpPr>
          <p:nvPr>
            <p:ph type="body" idx="1"/>
          </p:nvPr>
        </p:nvSpPr>
        <p:spPr/>
        <p:txBody>
          <a:bodyPr/>
          <a:lstStyle/>
          <a:p>
            <a:pPr eaLnBrk="1" hangingPunct="1"/>
            <a:r>
              <a:rPr lang="en-US" smtClean="0">
                <a:solidFill>
                  <a:srgbClr val="374B94"/>
                </a:solidFill>
              </a:rPr>
              <a:t>What is our place in the universe?</a:t>
            </a:r>
          </a:p>
          <a:p>
            <a:pPr lvl="1" eaLnBrk="1" hangingPunct="1"/>
            <a:r>
              <a:rPr lang="en-US" smtClean="0"/>
              <a:t>Earth is part of the solar system, which is the Milky Way Galaxy, which is a member of the Local Group of galaxies in the Local Supercluster.</a:t>
            </a:r>
          </a:p>
          <a:p>
            <a:pPr eaLnBrk="1" hangingPunct="1"/>
            <a:r>
              <a:rPr lang="en-US" smtClean="0">
                <a:solidFill>
                  <a:srgbClr val="374B94"/>
                </a:solidFill>
              </a:rPr>
              <a:t>How big is the universe?</a:t>
            </a:r>
          </a:p>
          <a:p>
            <a:pPr lvl="1" eaLnBrk="1" hangingPunct="1"/>
            <a:r>
              <a:rPr lang="en-US" smtClean="0"/>
              <a:t>The observable universe dwarfs our Milky Way Galaxy, which in turn dwarfs our solar system. Scale models can help with visualizing such distances. </a:t>
            </a: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smtClean="0"/>
              <a:t>1.2 The History of the Universe</a:t>
            </a:r>
          </a:p>
        </p:txBody>
      </p:sp>
      <p:sp>
        <p:nvSpPr>
          <p:cNvPr id="27651" name="Rectangle 3"/>
          <p:cNvSpPr>
            <a:spLocks noGrp="1" noChangeArrowheads="1"/>
          </p:cNvSpPr>
          <p:nvPr>
            <p:ph type="body" idx="1"/>
          </p:nvPr>
        </p:nvSpPr>
        <p:spPr/>
        <p:txBody>
          <a:bodyPr/>
          <a:lstStyle/>
          <a:p>
            <a:pPr marL="0" indent="0" eaLnBrk="1" hangingPunct="1">
              <a:buFontTx/>
              <a:buNone/>
              <a:defRPr/>
            </a:pPr>
            <a:r>
              <a:rPr lang="en-US" dirty="0"/>
              <a:t>Our goals for learning:</a:t>
            </a:r>
          </a:p>
          <a:p>
            <a:pPr eaLnBrk="1" hangingPunct="1">
              <a:defRPr/>
            </a:pPr>
            <a:r>
              <a:rPr lang="en-US" dirty="0" smtClean="0">
                <a:solidFill>
                  <a:srgbClr val="374B94"/>
                </a:solidFill>
              </a:rPr>
              <a:t>How did we come to be?</a:t>
            </a:r>
          </a:p>
          <a:p>
            <a:pPr eaLnBrk="1" hangingPunct="1">
              <a:defRPr/>
            </a:pPr>
            <a:r>
              <a:rPr lang="en-US" dirty="0" smtClean="0">
                <a:solidFill>
                  <a:srgbClr val="374B94"/>
                </a:solidFill>
              </a:rPr>
              <a:t>How do our lifetimes compare to the age of the universe?</a:t>
            </a:r>
            <a:endParaRPr lang="en-US" dirty="0">
              <a:solidFill>
                <a:srgbClr val="374B94"/>
              </a:solidFill>
            </a:endParaRP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smtClean="0"/>
              <a:t>How did we come to be?</a:t>
            </a:r>
          </a:p>
        </p:txBody>
      </p:sp>
      <p:pic>
        <p:nvPicPr>
          <p:cNvPr id="72706" name="Picture 4" descr="\\Ps3\CS1-Vol.02\50676_bennett_ecp_6e_irdvd\final_jpeg_files%0\chap001\Figures_and_Photos\01_02_Step1.jpg"/>
          <p:cNvPicPr>
            <a:picLocks noChangeAspect="1" noChangeArrowheads="1"/>
          </p:cNvPicPr>
          <p:nvPr/>
        </p:nvPicPr>
        <p:blipFill>
          <a:blip r:embed="rId3"/>
          <a:srcRect b="2388"/>
          <a:stretch>
            <a:fillRect/>
          </a:stretch>
        </p:blipFill>
        <p:spPr bwMode="auto">
          <a:xfrm>
            <a:off x="1635125" y="1311275"/>
            <a:ext cx="5873750" cy="5160963"/>
          </a:xfrm>
          <a:prstGeom prst="rect">
            <a:avLst/>
          </a:prstGeom>
          <a:noFill/>
          <a:ln w="9525">
            <a:noFill/>
            <a:miter lim="800000"/>
            <a:headEnd/>
            <a:tailEnd/>
          </a:ln>
        </p:spPr>
      </p:pic>
      <p:sp>
        <p:nvSpPr>
          <p:cNvPr id="6" name="Footer Placeholder 5"/>
          <p:cNvSpPr>
            <a:spLocks noGrp="1"/>
          </p:cNvSpPr>
          <p:nvPr>
            <p:ph type="ftr" sz="quarter" idx="10"/>
          </p:nvPr>
        </p:nvSpPr>
        <p:spPr/>
        <p:txBody>
          <a:bodyPr/>
          <a:lstStyle/>
          <a:p>
            <a:pPr>
              <a:defRPr/>
            </a:pPr>
            <a:r>
              <a:rPr lang="en-GB"/>
              <a:t>© 2015 Pearson Education, Inc.</a:t>
            </a:r>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smtClean="0"/>
              <a:t>How did we come to be?</a:t>
            </a:r>
          </a:p>
        </p:txBody>
      </p:sp>
      <p:pic>
        <p:nvPicPr>
          <p:cNvPr id="74754" name="Picture 4" descr="\\Ps3\CS1-Vol.02\50676_bennett_ecp_6e_irdvd\final_jpeg_files%0\chap001\Figures_and_Photos\01_02_Step2.jpg"/>
          <p:cNvPicPr>
            <a:picLocks noChangeAspect="1" noChangeArrowheads="1"/>
          </p:cNvPicPr>
          <p:nvPr/>
        </p:nvPicPr>
        <p:blipFill>
          <a:blip r:embed="rId3"/>
          <a:srcRect b="2396"/>
          <a:stretch>
            <a:fillRect/>
          </a:stretch>
        </p:blipFill>
        <p:spPr bwMode="auto">
          <a:xfrm>
            <a:off x="1524000" y="1330325"/>
            <a:ext cx="6096000" cy="5162550"/>
          </a:xfrm>
          <a:prstGeom prst="rect">
            <a:avLst/>
          </a:prstGeom>
          <a:noFill/>
          <a:ln w="9525">
            <a:noFill/>
            <a:miter lim="800000"/>
            <a:headEnd/>
            <a:tailEnd/>
          </a:ln>
        </p:spPr>
      </p:pic>
      <p:sp>
        <p:nvSpPr>
          <p:cNvPr id="6" name="Footer Placeholder 5"/>
          <p:cNvSpPr>
            <a:spLocks noGrp="1"/>
          </p:cNvSpPr>
          <p:nvPr>
            <p:ph type="ftr" sz="quarter" idx="10"/>
          </p:nvPr>
        </p:nvSpPr>
        <p:spPr/>
        <p:txBody>
          <a:bodyPr/>
          <a:lstStyle/>
          <a:p>
            <a:pPr>
              <a:defRPr/>
            </a:pPr>
            <a:r>
              <a:rPr lang="en-GB"/>
              <a:t>© 2015 Pearson Education, Inc.</a:t>
            </a:r>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eaLnBrk="1" hangingPunct="1"/>
            <a:r>
              <a:rPr lang="en-US" smtClean="0"/>
              <a:t>How did we come to be?</a:t>
            </a:r>
          </a:p>
        </p:txBody>
      </p:sp>
      <p:pic>
        <p:nvPicPr>
          <p:cNvPr id="76802" name="Picture 4" descr="\\Ps3\CS1-Vol.02\50676_bennett_ecp_6e_irdvd\final_jpeg_files%0\chap001\Figures_and_Photos\01_02_Step3_Anno.jpg"/>
          <p:cNvPicPr>
            <a:picLocks noChangeAspect="1" noChangeArrowheads="1"/>
          </p:cNvPicPr>
          <p:nvPr/>
        </p:nvPicPr>
        <p:blipFill>
          <a:blip r:embed="rId3"/>
          <a:srcRect b="2557"/>
          <a:stretch>
            <a:fillRect/>
          </a:stretch>
        </p:blipFill>
        <p:spPr bwMode="auto">
          <a:xfrm>
            <a:off x="1830388" y="1203325"/>
            <a:ext cx="5483225" cy="5308600"/>
          </a:xfrm>
          <a:prstGeom prst="rect">
            <a:avLst/>
          </a:prstGeom>
          <a:noFill/>
          <a:ln w="9525">
            <a:noFill/>
            <a:miter lim="800000"/>
            <a:headEnd/>
            <a:tailEnd/>
          </a:ln>
        </p:spPr>
      </p:pic>
      <p:sp>
        <p:nvSpPr>
          <p:cNvPr id="6" name="Footer Placeholder 5"/>
          <p:cNvSpPr>
            <a:spLocks noGrp="1"/>
          </p:cNvSpPr>
          <p:nvPr>
            <p:ph type="ftr" sz="quarter" idx="10"/>
          </p:nvPr>
        </p:nvSpPr>
        <p:spPr/>
        <p:txBody>
          <a:bodyPr/>
          <a:lstStyle/>
          <a:p>
            <a:pPr>
              <a:defRPr/>
            </a:pPr>
            <a:r>
              <a:rPr lang="en-GB"/>
              <a:t>© 2015 Pearson Education, Inc.</a:t>
            </a:r>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eaLnBrk="1" hangingPunct="1"/>
            <a:r>
              <a:rPr lang="en-US" smtClean="0"/>
              <a:t>How did we come to be?</a:t>
            </a:r>
          </a:p>
        </p:txBody>
      </p:sp>
      <p:pic>
        <p:nvPicPr>
          <p:cNvPr id="78850" name="Picture 4" descr="\\Ps3\CS1-Vol.02\50676_bennett_ecp_6e_irdvd\final_jpeg_files%0\chap001\Figures_and_Photos\01_02_Step4.jpg"/>
          <p:cNvPicPr>
            <a:picLocks noChangeAspect="1" noChangeArrowheads="1"/>
          </p:cNvPicPr>
          <p:nvPr/>
        </p:nvPicPr>
        <p:blipFill>
          <a:blip r:embed="rId3"/>
          <a:srcRect b="2370"/>
          <a:stretch>
            <a:fillRect/>
          </a:stretch>
        </p:blipFill>
        <p:spPr bwMode="auto">
          <a:xfrm>
            <a:off x="1790700" y="1182688"/>
            <a:ext cx="5562600" cy="5430837"/>
          </a:xfrm>
          <a:prstGeom prst="rect">
            <a:avLst/>
          </a:prstGeom>
          <a:noFill/>
          <a:ln w="9525">
            <a:noFill/>
            <a:miter lim="800000"/>
            <a:headEnd/>
            <a:tailEnd/>
          </a:ln>
        </p:spPr>
      </p:pic>
      <p:sp>
        <p:nvSpPr>
          <p:cNvPr id="6" name="Footer Placeholder 5"/>
          <p:cNvSpPr>
            <a:spLocks noGrp="1"/>
          </p:cNvSpPr>
          <p:nvPr>
            <p:ph type="ftr" sz="quarter" idx="10"/>
          </p:nvPr>
        </p:nvSpPr>
        <p:spPr/>
        <p:txBody>
          <a:bodyPr/>
          <a:lstStyle/>
          <a:p>
            <a:pPr>
              <a:defRPr/>
            </a:pPr>
            <a:r>
              <a:rPr lang="en-GB"/>
              <a:t>© 2015 Pearson Education, Inc.</a:t>
            </a:r>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0" y="614363"/>
            <a:ext cx="9144000" cy="1077912"/>
          </a:xfrm>
        </p:spPr>
        <p:txBody>
          <a:bodyPr/>
          <a:lstStyle/>
          <a:p>
            <a:pPr eaLnBrk="1" hangingPunct="1"/>
            <a:r>
              <a:rPr lang="en-US" smtClean="0"/>
              <a:t>How do our lifetimes compare to the age of the universe?</a:t>
            </a:r>
          </a:p>
        </p:txBody>
      </p:sp>
      <p:sp>
        <p:nvSpPr>
          <p:cNvPr id="80898" name="Rectangle 3"/>
          <p:cNvSpPr>
            <a:spLocks noGrp="1" noChangeArrowheads="1"/>
          </p:cNvSpPr>
          <p:nvPr>
            <p:ph idx="1"/>
          </p:nvPr>
        </p:nvSpPr>
        <p:spPr/>
        <p:txBody>
          <a:bodyPr/>
          <a:lstStyle/>
          <a:p>
            <a:pPr eaLnBrk="1" hangingPunct="1"/>
            <a:r>
              <a:rPr lang="en-US" smtClean="0"/>
              <a:t>The cosmic calendar: A scale on which we compress the history of the universe into 1 year</a:t>
            </a:r>
          </a:p>
        </p:txBody>
      </p:sp>
      <p:sp>
        <p:nvSpPr>
          <p:cNvPr id="8" name="Footer Placeholder 7"/>
          <p:cNvSpPr>
            <a:spLocks noGrp="1"/>
          </p:cNvSpPr>
          <p:nvPr>
            <p:ph type="ftr" sz="quarter" idx="10"/>
          </p:nvPr>
        </p:nvSpPr>
        <p:spPr/>
        <p:txBody>
          <a:bodyPr/>
          <a:lstStyle/>
          <a:p>
            <a:pPr>
              <a:defRPr/>
            </a:pPr>
            <a:r>
              <a:rPr lang="en-US"/>
              <a:t>© 2015 Pearson Education, Inc.</a:t>
            </a:r>
            <a:endParaRPr lang="en-US"/>
          </a:p>
        </p:txBody>
      </p:sp>
      <p:sp>
        <p:nvSpPr>
          <p:cNvPr id="67589" name="Text Box 5"/>
          <p:cNvSpPr txBox="1">
            <a:spLocks noChangeArrowheads="1"/>
          </p:cNvSpPr>
          <p:nvPr/>
        </p:nvSpPr>
        <p:spPr bwMode="auto">
          <a:xfrm>
            <a:off x="4724400" y="1828800"/>
            <a:ext cx="3733800" cy="420688"/>
          </a:xfrm>
          <a:prstGeom prst="rect">
            <a:avLst/>
          </a:prstGeom>
          <a:noFill/>
          <a:ln w="9525">
            <a:noFill/>
            <a:miter lim="800000"/>
            <a:headEnd/>
            <a:tailEnd/>
          </a:ln>
        </p:spPr>
        <p:txBody>
          <a:bodyPr>
            <a:spAutoFit/>
          </a:bodyPr>
          <a:lstStyle/>
          <a:p>
            <a:pPr>
              <a:lnSpc>
                <a:spcPct val="90000"/>
              </a:lnSpc>
              <a:spcBef>
                <a:spcPct val="50000"/>
              </a:spcBef>
              <a:buFont typeface="Wingdings" pitchFamily="2" charset="2"/>
              <a:buNone/>
            </a:pPr>
            <a:endParaRPr lang="en-US">
              <a:latin typeface="Times New Roman" pitchFamily="18" charset="0"/>
            </a:endParaRPr>
          </a:p>
        </p:txBody>
      </p:sp>
      <p:pic>
        <p:nvPicPr>
          <p:cNvPr id="80901" name="Picture 8" descr="01_10_Figure.jpg"/>
          <p:cNvPicPr>
            <a:picLocks noChangeAspect="1"/>
          </p:cNvPicPr>
          <p:nvPr/>
        </p:nvPicPr>
        <p:blipFill>
          <a:blip r:embed="rId3"/>
          <a:srcRect b="2512"/>
          <a:stretch>
            <a:fillRect/>
          </a:stretch>
        </p:blipFill>
        <p:spPr bwMode="auto">
          <a:xfrm>
            <a:off x="1954213" y="2925763"/>
            <a:ext cx="5097462" cy="38306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smtClean="0"/>
              <a:t>What have we learned?</a:t>
            </a:r>
          </a:p>
        </p:txBody>
      </p:sp>
      <p:sp>
        <p:nvSpPr>
          <p:cNvPr id="82946" name="Rectangle 3"/>
          <p:cNvSpPr>
            <a:spLocks noGrp="1" noChangeArrowheads="1"/>
          </p:cNvSpPr>
          <p:nvPr>
            <p:ph type="body" idx="1"/>
          </p:nvPr>
        </p:nvSpPr>
        <p:spPr>
          <a:xfrm>
            <a:off x="365125" y="1957388"/>
            <a:ext cx="8229600" cy="4778375"/>
          </a:xfrm>
        </p:spPr>
        <p:txBody>
          <a:bodyPr/>
          <a:lstStyle/>
          <a:p>
            <a:pPr eaLnBrk="1" hangingPunct="1">
              <a:lnSpc>
                <a:spcPct val="95000"/>
              </a:lnSpc>
            </a:pPr>
            <a:r>
              <a:rPr lang="en-US" sz="2400" smtClean="0">
                <a:solidFill>
                  <a:srgbClr val="374B94"/>
                </a:solidFill>
              </a:rPr>
              <a:t>How did we come to be?</a:t>
            </a:r>
          </a:p>
          <a:p>
            <a:pPr lvl="1" eaLnBrk="1" hangingPunct="1">
              <a:lnSpc>
                <a:spcPct val="95000"/>
              </a:lnSpc>
            </a:pPr>
            <a:r>
              <a:rPr lang="en-US" sz="2400" smtClean="0"/>
              <a:t>The matter in our bodies came from the Big Bang, which produced hydrogen and helium.</a:t>
            </a:r>
          </a:p>
          <a:p>
            <a:pPr lvl="1" eaLnBrk="1" hangingPunct="1">
              <a:lnSpc>
                <a:spcPct val="95000"/>
              </a:lnSpc>
            </a:pPr>
            <a:r>
              <a:rPr lang="en-US" sz="2400" smtClean="0"/>
              <a:t>All other elements were constructed from H and He in stars and then recycled into new star systems, including our solar system.</a:t>
            </a:r>
          </a:p>
          <a:p>
            <a:pPr eaLnBrk="1" hangingPunct="1">
              <a:lnSpc>
                <a:spcPct val="95000"/>
              </a:lnSpc>
            </a:pPr>
            <a:r>
              <a:rPr lang="en-US" sz="2400" smtClean="0">
                <a:solidFill>
                  <a:srgbClr val="374B94"/>
                </a:solidFill>
              </a:rPr>
              <a:t>How do our lifetimes compare to the age of the universe?</a:t>
            </a:r>
          </a:p>
          <a:p>
            <a:pPr lvl="1" eaLnBrk="1" hangingPunct="1">
              <a:lnSpc>
                <a:spcPct val="95000"/>
              </a:lnSpc>
            </a:pPr>
            <a:r>
              <a:rPr lang="en-US" sz="2400" smtClean="0"/>
              <a:t>On a cosmic calendar that compresses the history of the universe into 1 year, human civilization is just a few seconds old, and a human lifetime is a fraction of a second.</a:t>
            </a: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smtClean="0"/>
              <a:t>1.3 Spaceship Earth</a:t>
            </a:r>
          </a:p>
        </p:txBody>
      </p:sp>
      <p:sp>
        <p:nvSpPr>
          <p:cNvPr id="41987" name="Rectangle 3"/>
          <p:cNvSpPr>
            <a:spLocks noGrp="1" noChangeArrowheads="1"/>
          </p:cNvSpPr>
          <p:nvPr>
            <p:ph type="body" idx="1"/>
          </p:nvPr>
        </p:nvSpPr>
        <p:spPr/>
        <p:txBody>
          <a:bodyPr/>
          <a:lstStyle/>
          <a:p>
            <a:pPr marL="0" indent="0" eaLnBrk="1" hangingPunct="1">
              <a:buFontTx/>
              <a:buNone/>
              <a:defRPr/>
            </a:pPr>
            <a:r>
              <a:rPr lang="en-US" dirty="0"/>
              <a:t>Our goals for learning:</a:t>
            </a:r>
          </a:p>
          <a:p>
            <a:pPr eaLnBrk="1" hangingPunct="1">
              <a:defRPr/>
            </a:pPr>
            <a:r>
              <a:rPr lang="en-US" dirty="0" smtClean="0">
                <a:solidFill>
                  <a:srgbClr val="374B94"/>
                </a:solidFill>
              </a:rPr>
              <a:t>How is Earth moving in through space?</a:t>
            </a:r>
          </a:p>
          <a:p>
            <a:pPr eaLnBrk="1" hangingPunct="1">
              <a:defRPr/>
            </a:pPr>
            <a:r>
              <a:rPr lang="en-US" dirty="0" smtClean="0">
                <a:solidFill>
                  <a:srgbClr val="374B94"/>
                </a:solidFill>
              </a:rPr>
              <a:t>How do galaxies move within the universe?</a:t>
            </a:r>
            <a:endParaRPr lang="en-US" dirty="0">
              <a:solidFill>
                <a:srgbClr val="374B94"/>
              </a:solidFill>
            </a:endParaRP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Rectangle 3"/>
          <p:cNvSpPr>
            <a:spLocks noGrp="1" noChangeArrowheads="1"/>
          </p:cNvSpPr>
          <p:nvPr>
            <p:ph type="title"/>
          </p:nvPr>
        </p:nvSpPr>
        <p:spPr/>
        <p:txBody>
          <a:bodyPr/>
          <a:lstStyle/>
          <a:p>
            <a:pPr eaLnBrk="1" hangingPunct="1"/>
            <a:r>
              <a:rPr lang="en-US" smtClean="0"/>
              <a:t>Star</a:t>
            </a:r>
          </a:p>
        </p:txBody>
      </p:sp>
      <p:sp>
        <p:nvSpPr>
          <p:cNvPr id="13314" name="Rectangle 2"/>
          <p:cNvSpPr>
            <a:spLocks noGrp="1" noChangeArrowheads="1"/>
          </p:cNvSpPr>
          <p:nvPr>
            <p:ph idx="1"/>
          </p:nvPr>
        </p:nvSpPr>
        <p:spPr/>
        <p:txBody>
          <a:bodyPr/>
          <a:lstStyle/>
          <a:p>
            <a:pPr marL="0" indent="0" eaLnBrk="1" hangingPunct="1">
              <a:buFontTx/>
              <a:buNone/>
            </a:pPr>
            <a:r>
              <a:rPr lang="en-US" smtClean="0"/>
              <a:t>A large, glowing ball of gas that generates heat and light through nuclear fusion</a:t>
            </a:r>
          </a:p>
        </p:txBody>
      </p:sp>
      <p:sp>
        <p:nvSpPr>
          <p:cNvPr id="8" name="Footer Placeholder 7"/>
          <p:cNvSpPr>
            <a:spLocks noGrp="1"/>
          </p:cNvSpPr>
          <p:nvPr>
            <p:ph type="ftr" sz="quarter" idx="10"/>
          </p:nvPr>
        </p:nvSpPr>
        <p:spPr/>
        <p:txBody>
          <a:bodyPr/>
          <a:lstStyle/>
          <a:p>
            <a:pPr>
              <a:defRPr/>
            </a:pPr>
            <a:r>
              <a:rPr lang="en-US"/>
              <a:t>© 2015 Pearson Education, Inc.</a:t>
            </a:r>
            <a:endParaRPr lang="en-US"/>
          </a:p>
        </p:txBody>
      </p:sp>
      <p:pic>
        <p:nvPicPr>
          <p:cNvPr id="13316" name="Picture 9" descr="\\Ps3\CS1-Vol.02\50676_bennett_ecp_6e_irdvd\final_jpeg_files%0\chap006\Figures_and_Photos\06_02_FigureA.jpg"/>
          <p:cNvPicPr>
            <a:picLocks noChangeAspect="1" noChangeArrowheads="1"/>
          </p:cNvPicPr>
          <p:nvPr/>
        </p:nvPicPr>
        <p:blipFill>
          <a:blip r:embed="rId3"/>
          <a:srcRect b="20526"/>
          <a:stretch>
            <a:fillRect/>
          </a:stretch>
        </p:blipFill>
        <p:spPr bwMode="auto">
          <a:xfrm>
            <a:off x="2636838" y="2870200"/>
            <a:ext cx="3870325" cy="384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7041" name="Picture 6" descr="01_11_Figure_Anno.jpg"/>
          <p:cNvPicPr>
            <a:picLocks noChangeAspect="1"/>
          </p:cNvPicPr>
          <p:nvPr/>
        </p:nvPicPr>
        <p:blipFill>
          <a:blip r:embed="rId3"/>
          <a:srcRect b="2757"/>
          <a:stretch>
            <a:fillRect/>
          </a:stretch>
        </p:blipFill>
        <p:spPr bwMode="auto">
          <a:xfrm>
            <a:off x="1025525" y="3159125"/>
            <a:ext cx="4341813" cy="3617913"/>
          </a:xfrm>
          <a:prstGeom prst="rect">
            <a:avLst/>
          </a:prstGeom>
          <a:noFill/>
          <a:ln w="9525">
            <a:noFill/>
            <a:miter lim="800000"/>
            <a:headEnd/>
            <a:tailEnd/>
          </a:ln>
        </p:spPr>
      </p:pic>
      <p:sp>
        <p:nvSpPr>
          <p:cNvPr id="87042" name="Rectangle 2"/>
          <p:cNvSpPr>
            <a:spLocks noGrp="1" noChangeArrowheads="1"/>
          </p:cNvSpPr>
          <p:nvPr>
            <p:ph type="title"/>
          </p:nvPr>
        </p:nvSpPr>
        <p:spPr/>
        <p:txBody>
          <a:bodyPr/>
          <a:lstStyle/>
          <a:p>
            <a:pPr eaLnBrk="1" hangingPunct="1"/>
            <a:r>
              <a:rPr lang="en-US" smtClean="0"/>
              <a:t>How is Earth moving through space?</a:t>
            </a:r>
          </a:p>
        </p:txBody>
      </p:sp>
      <p:sp>
        <p:nvSpPr>
          <p:cNvPr id="87043" name="Rectangle 3"/>
          <p:cNvSpPr>
            <a:spLocks noGrp="1" noChangeArrowheads="1"/>
          </p:cNvSpPr>
          <p:nvPr>
            <p:ph idx="1"/>
          </p:nvPr>
        </p:nvSpPr>
        <p:spPr>
          <a:xfrm>
            <a:off x="365125" y="1682750"/>
            <a:ext cx="8566150" cy="4654550"/>
          </a:xfrm>
        </p:spPr>
        <p:txBody>
          <a:bodyPr/>
          <a:lstStyle/>
          <a:p>
            <a:pPr eaLnBrk="1" hangingPunct="1"/>
            <a:r>
              <a:rPr lang="en-US" smtClean="0"/>
              <a:t>Contrary to our perception, we are not </a:t>
            </a:r>
            <a:r>
              <a:rPr lang="en-US" altLang="ja-JP" smtClean="0"/>
              <a:t>"</a:t>
            </a:r>
            <a:r>
              <a:rPr lang="en-US" smtClean="0"/>
              <a:t>sitting still.</a:t>
            </a:r>
            <a:r>
              <a:rPr lang="en-US" altLang="ja-JP" smtClean="0"/>
              <a:t>"</a:t>
            </a:r>
            <a:endParaRPr lang="en-US" smtClean="0"/>
          </a:p>
          <a:p>
            <a:pPr eaLnBrk="1" hangingPunct="1"/>
            <a:r>
              <a:rPr lang="en-US" smtClean="0"/>
              <a:t>We are moving with the Earth in several ways, and at surprisingly fast speeds.</a:t>
            </a: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sp>
        <p:nvSpPr>
          <p:cNvPr id="87045" name="Text Box 5"/>
          <p:cNvSpPr txBox="1">
            <a:spLocks noChangeArrowheads="1"/>
          </p:cNvSpPr>
          <p:nvPr/>
        </p:nvSpPr>
        <p:spPr bwMode="auto">
          <a:xfrm>
            <a:off x="5756275" y="3794125"/>
            <a:ext cx="3276600" cy="1201738"/>
          </a:xfrm>
          <a:prstGeom prst="rect">
            <a:avLst/>
          </a:prstGeom>
          <a:noFill/>
          <a:ln w="9525">
            <a:noFill/>
            <a:miter lim="800000"/>
            <a:headEnd/>
            <a:tailEnd/>
          </a:ln>
        </p:spPr>
        <p:txBody>
          <a:bodyPr>
            <a:spAutoFit/>
          </a:bodyPr>
          <a:lstStyle/>
          <a:p>
            <a:r>
              <a:rPr lang="en-US">
                <a:solidFill>
                  <a:srgbClr val="FF0000"/>
                </a:solidFill>
              </a:rPr>
              <a:t>Earth </a:t>
            </a:r>
            <a:r>
              <a:rPr lang="en-US" b="1">
                <a:solidFill>
                  <a:srgbClr val="FF0000"/>
                </a:solidFill>
              </a:rPr>
              <a:t>rotates</a:t>
            </a:r>
            <a:r>
              <a:rPr lang="en-US">
                <a:solidFill>
                  <a:srgbClr val="FF0000"/>
                </a:solidFill>
              </a:rPr>
              <a:t> around its axis once every day.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0" y="614363"/>
            <a:ext cx="9144000" cy="1077912"/>
          </a:xfrm>
        </p:spPr>
        <p:txBody>
          <a:bodyPr/>
          <a:lstStyle/>
          <a:p>
            <a:pPr eaLnBrk="1" hangingPunct="1"/>
            <a:r>
              <a:rPr lang="en-US" smtClean="0"/>
              <a:t>Earth orbits the Sun (revolves) once every year…</a:t>
            </a:r>
          </a:p>
        </p:txBody>
      </p:sp>
      <p:sp>
        <p:nvSpPr>
          <p:cNvPr id="89090" name="Rectangle 3"/>
          <p:cNvSpPr>
            <a:spLocks noGrp="1" noChangeArrowheads="1"/>
          </p:cNvSpPr>
          <p:nvPr>
            <p:ph idx="1"/>
          </p:nvPr>
        </p:nvSpPr>
        <p:spPr>
          <a:xfrm>
            <a:off x="365125" y="1957388"/>
            <a:ext cx="8656638" cy="4654550"/>
          </a:xfrm>
        </p:spPr>
        <p:txBody>
          <a:bodyPr/>
          <a:lstStyle/>
          <a:p>
            <a:pPr eaLnBrk="1" hangingPunct="1"/>
            <a:r>
              <a:rPr lang="en-US" sz="2400" smtClean="0"/>
              <a:t>at an average distance of 1 AU ≈ 150 million km.</a:t>
            </a:r>
          </a:p>
          <a:p>
            <a:pPr eaLnBrk="1" hangingPunct="1"/>
            <a:r>
              <a:rPr lang="en-US" sz="2400" smtClean="0"/>
              <a:t>with Earth</a:t>
            </a:r>
            <a:r>
              <a:rPr lang="fr-FR" sz="2400" smtClean="0"/>
              <a:t>'</a:t>
            </a:r>
            <a:r>
              <a:rPr lang="en-US" sz="2400" smtClean="0"/>
              <a:t>s axis tilted by 23.5º (pointing to Polaris).</a:t>
            </a:r>
          </a:p>
          <a:p>
            <a:pPr eaLnBrk="1" hangingPunct="1"/>
            <a:r>
              <a:rPr lang="en-US" sz="2400" smtClean="0"/>
              <a:t>and rotates in the same direction it orbits, </a:t>
            </a:r>
            <a:br>
              <a:rPr lang="en-US" sz="2400" smtClean="0"/>
            </a:br>
            <a:r>
              <a:rPr lang="en-US" sz="2400" b="1" smtClean="0"/>
              <a:t>counter-clockwise</a:t>
            </a:r>
            <a:r>
              <a:rPr lang="en-US" sz="2400" smtClean="0"/>
              <a:t> as viewed from above the North Pole.</a:t>
            </a: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pic>
        <p:nvPicPr>
          <p:cNvPr id="89092" name="Picture 6" descr="01_12_Figure_Anno.jpg"/>
          <p:cNvPicPr>
            <a:picLocks noChangeAspect="1"/>
          </p:cNvPicPr>
          <p:nvPr/>
        </p:nvPicPr>
        <p:blipFill>
          <a:blip r:embed="rId3"/>
          <a:srcRect b="3214"/>
          <a:stretch>
            <a:fillRect/>
          </a:stretch>
        </p:blipFill>
        <p:spPr bwMode="auto">
          <a:xfrm>
            <a:off x="2473325" y="3960813"/>
            <a:ext cx="4638675" cy="280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0" y="614363"/>
            <a:ext cx="9144000" cy="1570037"/>
          </a:xfrm>
        </p:spPr>
        <p:txBody>
          <a:bodyPr/>
          <a:lstStyle/>
          <a:p>
            <a:pPr eaLnBrk="1" hangingPunct="1"/>
            <a:r>
              <a:rPr lang="en-US" smtClean="0"/>
              <a:t>Our Sun moves randomly relative to the other stars in the local solar neighborhood…</a:t>
            </a:r>
          </a:p>
        </p:txBody>
      </p:sp>
      <p:sp>
        <p:nvSpPr>
          <p:cNvPr id="45059" name="Rectangle 3"/>
          <p:cNvSpPr>
            <a:spLocks noGrp="1" noChangeArrowheads="1"/>
          </p:cNvSpPr>
          <p:nvPr>
            <p:ph idx="1"/>
          </p:nvPr>
        </p:nvSpPr>
        <p:spPr>
          <a:xfrm>
            <a:off x="365125" y="2130425"/>
            <a:ext cx="8686800" cy="4514850"/>
          </a:xfrm>
        </p:spPr>
        <p:txBody>
          <a:bodyPr/>
          <a:lstStyle/>
          <a:p>
            <a:pPr eaLnBrk="1" hangingPunct="1">
              <a:defRPr/>
            </a:pPr>
            <a:r>
              <a:rPr lang="en-US" sz="2400" dirty="0" smtClean="0"/>
              <a:t>at </a:t>
            </a:r>
            <a:r>
              <a:rPr lang="en-US" sz="2400" dirty="0"/>
              <a:t>typical relative speeds of more than 70,000 km/</a:t>
            </a:r>
            <a:r>
              <a:rPr lang="en-US" sz="2400" dirty="0" smtClean="0"/>
              <a:t>hr</a:t>
            </a:r>
          </a:p>
          <a:p>
            <a:pPr eaLnBrk="1" hangingPunct="1">
              <a:defRPr/>
            </a:pPr>
            <a:r>
              <a:rPr lang="en-US" sz="2400" dirty="0" smtClean="0"/>
              <a:t>but </a:t>
            </a:r>
            <a:r>
              <a:rPr lang="en-US" sz="2400" dirty="0"/>
              <a:t>stars are so far away that we cannot easily </a:t>
            </a:r>
            <a:r>
              <a:rPr lang="en-US" sz="2400" dirty="0" smtClean="0"/>
              <a:t>notice their </a:t>
            </a:r>
            <a:r>
              <a:rPr lang="en-US" sz="2400" dirty="0"/>
              <a:t>motion </a:t>
            </a:r>
          </a:p>
          <a:p>
            <a:pPr marL="0" indent="0" eaLnBrk="1" hangingPunct="1">
              <a:buFontTx/>
              <a:buNone/>
              <a:defRPr/>
            </a:pPr>
            <a:r>
              <a:rPr lang="en-US" sz="2400" dirty="0"/>
              <a:t>… and it orbits the galaxy every 230 million years. </a:t>
            </a: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pic>
        <p:nvPicPr>
          <p:cNvPr id="91140" name="Picture 6" descr="01_13_Figure_Anno.jpg"/>
          <p:cNvPicPr>
            <a:picLocks noChangeAspect="1"/>
          </p:cNvPicPr>
          <p:nvPr/>
        </p:nvPicPr>
        <p:blipFill>
          <a:blip r:embed="rId3"/>
          <a:srcRect b="2780"/>
          <a:stretch>
            <a:fillRect/>
          </a:stretch>
        </p:blipFill>
        <p:spPr bwMode="auto">
          <a:xfrm>
            <a:off x="2479675" y="3844925"/>
            <a:ext cx="4184650" cy="2938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0" y="614363"/>
            <a:ext cx="9144000" cy="1570037"/>
          </a:xfrm>
        </p:spPr>
        <p:txBody>
          <a:bodyPr/>
          <a:lstStyle/>
          <a:p>
            <a:pPr eaLnBrk="1" hangingPunct="1"/>
            <a:r>
              <a:rPr lang="en-US" smtClean="0"/>
              <a:t>More detailed study of the Milky Way</a:t>
            </a:r>
            <a:r>
              <a:rPr lang="fr-FR" smtClean="0"/>
              <a:t>'</a:t>
            </a:r>
            <a:r>
              <a:rPr lang="en-US" smtClean="0"/>
              <a:t>s rotation reveals one of the greatest mysteries in astronomy…</a:t>
            </a: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pic>
        <p:nvPicPr>
          <p:cNvPr id="93187" name="Picture 6" descr="01_14_Figure_Anno.jpg"/>
          <p:cNvPicPr>
            <a:picLocks noChangeAspect="1"/>
          </p:cNvPicPr>
          <p:nvPr/>
        </p:nvPicPr>
        <p:blipFill>
          <a:blip r:embed="rId3"/>
          <a:srcRect b="4353"/>
          <a:stretch>
            <a:fillRect/>
          </a:stretch>
        </p:blipFill>
        <p:spPr bwMode="auto">
          <a:xfrm>
            <a:off x="271463" y="2290763"/>
            <a:ext cx="8601075" cy="415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en-US" smtClean="0"/>
              <a:t>How do galaxies move within the universe?</a:t>
            </a:r>
          </a:p>
        </p:txBody>
      </p:sp>
      <p:sp>
        <p:nvSpPr>
          <p:cNvPr id="95234" name="Content Placeholder 8"/>
          <p:cNvSpPr>
            <a:spLocks noGrp="1"/>
          </p:cNvSpPr>
          <p:nvPr>
            <p:ph sz="half" idx="1"/>
          </p:nvPr>
        </p:nvSpPr>
        <p:spPr>
          <a:xfrm>
            <a:off x="365125" y="1463675"/>
            <a:ext cx="4038600" cy="5106988"/>
          </a:xfrm>
        </p:spPr>
        <p:txBody>
          <a:bodyPr/>
          <a:lstStyle/>
          <a:p>
            <a:pPr marL="0" indent="0" eaLnBrk="1" hangingPunct="1">
              <a:buFontTx/>
              <a:buNone/>
            </a:pPr>
            <a:r>
              <a:rPr lang="en-US" smtClean="0"/>
              <a:t>Galaxies are carried along with the expansion of the universe. But how did Hubble figure out that the universe is expanding?</a:t>
            </a:r>
          </a:p>
        </p:txBody>
      </p:sp>
      <p:sp>
        <p:nvSpPr>
          <p:cNvPr id="8" name="Footer Placeholder 7"/>
          <p:cNvSpPr>
            <a:spLocks noGrp="1"/>
          </p:cNvSpPr>
          <p:nvPr>
            <p:ph type="ftr" sz="quarter" idx="10"/>
          </p:nvPr>
        </p:nvSpPr>
        <p:spPr/>
        <p:txBody>
          <a:bodyPr/>
          <a:lstStyle/>
          <a:p>
            <a:pPr>
              <a:defRPr/>
            </a:pPr>
            <a:r>
              <a:rPr lang="en-US"/>
              <a:t>© 2015 Pearson Education, Inc.</a:t>
            </a:r>
            <a:endParaRPr lang="en-US"/>
          </a:p>
        </p:txBody>
      </p:sp>
      <p:pic>
        <p:nvPicPr>
          <p:cNvPr id="95236" name="Picture 10" descr="01_15_Figure_Anno.jpg"/>
          <p:cNvPicPr>
            <a:picLocks noChangeAspect="1"/>
          </p:cNvPicPr>
          <p:nvPr/>
        </p:nvPicPr>
        <p:blipFill>
          <a:blip r:embed="rId3"/>
          <a:srcRect b="2757"/>
          <a:stretch>
            <a:fillRect/>
          </a:stretch>
        </p:blipFill>
        <p:spPr bwMode="auto">
          <a:xfrm>
            <a:off x="4921250" y="1219200"/>
            <a:ext cx="3219450" cy="547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pPr eaLnBrk="1" hangingPunct="1"/>
            <a:r>
              <a:rPr lang="en-US" smtClean="0"/>
              <a:t>Hubble discovered that… </a:t>
            </a:r>
          </a:p>
        </p:txBody>
      </p:sp>
      <p:sp>
        <p:nvSpPr>
          <p:cNvPr id="48131" name="Rectangle 3"/>
          <p:cNvSpPr>
            <a:spLocks noGrp="1" noChangeArrowheads="1"/>
          </p:cNvSpPr>
          <p:nvPr>
            <p:ph type="body" idx="1"/>
          </p:nvPr>
        </p:nvSpPr>
        <p:spPr/>
        <p:txBody>
          <a:bodyPr/>
          <a:lstStyle/>
          <a:p>
            <a:pPr eaLnBrk="1" hangingPunct="1">
              <a:defRPr/>
            </a:pPr>
            <a:r>
              <a:rPr lang="en-US" dirty="0" smtClean="0"/>
              <a:t>all galaxies outside our Local Group are moving away from us.</a:t>
            </a:r>
          </a:p>
          <a:p>
            <a:pPr eaLnBrk="1" hangingPunct="1">
              <a:defRPr/>
            </a:pPr>
            <a:r>
              <a:rPr lang="en-US" dirty="0" smtClean="0"/>
              <a:t>the more distant the galaxy, the faster it is racing away.</a:t>
            </a:r>
          </a:p>
          <a:p>
            <a:pPr marL="0" indent="0" eaLnBrk="1" hangingPunct="1">
              <a:buFontTx/>
              <a:buNone/>
              <a:defRPr/>
            </a:pPr>
            <a:endParaRPr lang="en-US" dirty="0"/>
          </a:p>
          <a:p>
            <a:pPr marL="0" indent="0" eaLnBrk="1" hangingPunct="1">
              <a:buFontTx/>
              <a:buNone/>
              <a:defRPr/>
            </a:pPr>
            <a:r>
              <a:rPr lang="en-US" dirty="0" smtClean="0"/>
              <a:t>Conclusion</a:t>
            </a:r>
            <a:r>
              <a:rPr lang="en-US" dirty="0"/>
              <a:t>: We live in an expanding universe. </a:t>
            </a:r>
          </a:p>
          <a:p>
            <a:pPr marL="0" indent="0" eaLnBrk="1" hangingPunct="1">
              <a:buFontTx/>
              <a:buNone/>
              <a:defRPr/>
            </a:pPr>
            <a:endParaRPr lang="en-US" dirty="0"/>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smtClean="0"/>
              <a:t>Are we ever sitting still? </a:t>
            </a: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pic>
        <p:nvPicPr>
          <p:cNvPr id="99331" name="Picture 6" descr="01_16_Figure_Anno.jpg"/>
          <p:cNvPicPr>
            <a:picLocks noChangeAspect="1"/>
          </p:cNvPicPr>
          <p:nvPr/>
        </p:nvPicPr>
        <p:blipFill>
          <a:blip r:embed="rId3"/>
          <a:srcRect b="3937"/>
          <a:stretch>
            <a:fillRect/>
          </a:stretch>
        </p:blipFill>
        <p:spPr bwMode="auto">
          <a:xfrm>
            <a:off x="271463" y="1685925"/>
            <a:ext cx="8601075" cy="4462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smtClean="0"/>
              <a:t>What have we learned?</a:t>
            </a:r>
          </a:p>
        </p:txBody>
      </p:sp>
      <p:sp>
        <p:nvSpPr>
          <p:cNvPr id="101378" name="Rectangle 3"/>
          <p:cNvSpPr>
            <a:spLocks noGrp="1" noChangeArrowheads="1"/>
          </p:cNvSpPr>
          <p:nvPr>
            <p:ph type="body" idx="1"/>
          </p:nvPr>
        </p:nvSpPr>
        <p:spPr/>
        <p:txBody>
          <a:bodyPr/>
          <a:lstStyle/>
          <a:p>
            <a:pPr eaLnBrk="1" hangingPunct="1"/>
            <a:r>
              <a:rPr lang="en-US" sz="2400" smtClean="0">
                <a:solidFill>
                  <a:srgbClr val="374B94"/>
                </a:solidFill>
              </a:rPr>
              <a:t>How is Earth moving in our solar system?</a:t>
            </a:r>
          </a:p>
          <a:p>
            <a:pPr lvl="1" eaLnBrk="1" hangingPunct="1"/>
            <a:r>
              <a:rPr lang="en-US" sz="2400" smtClean="0"/>
              <a:t>It rotates on its axis once a day and orbits the Sun at a distance of 1 AU = 150 million km.</a:t>
            </a:r>
          </a:p>
          <a:p>
            <a:pPr lvl="1" eaLnBrk="1" hangingPunct="1"/>
            <a:r>
              <a:rPr lang="en-US" sz="2400" smtClean="0"/>
              <a:t>Stars in the local neighborhood move randomly relative to one another and orbit the center of the Milky Way in about 230 million years.</a:t>
            </a:r>
          </a:p>
          <a:p>
            <a:pPr eaLnBrk="1" hangingPunct="1"/>
            <a:r>
              <a:rPr lang="en-US" sz="2400" smtClean="0">
                <a:solidFill>
                  <a:srgbClr val="374B94"/>
                </a:solidFill>
              </a:rPr>
              <a:t>How do galaxies move within the universe?</a:t>
            </a:r>
          </a:p>
          <a:p>
            <a:pPr lvl="1" eaLnBrk="1" hangingPunct="1"/>
            <a:r>
              <a:rPr lang="en-US" sz="2400" smtClean="0"/>
              <a:t>All galaxies beyond the Local Group are moving away from us with expansion of the universe: the more distant they are, the faster they</a:t>
            </a:r>
            <a:r>
              <a:rPr lang="fr-FR" altLang="ja-JP" sz="2400" smtClean="0"/>
              <a:t>'</a:t>
            </a:r>
            <a:r>
              <a:rPr lang="en-US" sz="2400" smtClean="0"/>
              <a:t>re moving.</a:t>
            </a: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smtClean="0"/>
              <a:t>Planet</a:t>
            </a:r>
          </a:p>
        </p:txBody>
      </p:sp>
      <p:sp>
        <p:nvSpPr>
          <p:cNvPr id="15362" name="Rectangle 3"/>
          <p:cNvSpPr>
            <a:spLocks noGrp="1" noChangeArrowheads="1"/>
          </p:cNvSpPr>
          <p:nvPr>
            <p:ph idx="1"/>
          </p:nvPr>
        </p:nvSpPr>
        <p:spPr>
          <a:xfrm>
            <a:off x="365125" y="4608513"/>
            <a:ext cx="8229600" cy="1924050"/>
          </a:xfrm>
        </p:spPr>
        <p:txBody>
          <a:bodyPr/>
          <a:lstStyle/>
          <a:p>
            <a:pPr marL="0" indent="0" eaLnBrk="1" hangingPunct="1">
              <a:buFontTx/>
              <a:buNone/>
            </a:pPr>
            <a:r>
              <a:rPr lang="en-US" smtClean="0"/>
              <a:t>A moderately large object that orbits a star; it shines by reflected light. Planets may be rocky, icy, or gaseous in composition. </a:t>
            </a:r>
          </a:p>
        </p:txBody>
      </p:sp>
      <p:sp>
        <p:nvSpPr>
          <p:cNvPr id="10" name="Footer Placeholder 9"/>
          <p:cNvSpPr>
            <a:spLocks noGrp="1"/>
          </p:cNvSpPr>
          <p:nvPr>
            <p:ph type="ftr" sz="quarter" idx="10"/>
          </p:nvPr>
        </p:nvSpPr>
        <p:spPr/>
        <p:txBody>
          <a:bodyPr/>
          <a:lstStyle/>
          <a:p>
            <a:pPr>
              <a:defRPr/>
            </a:pPr>
            <a:r>
              <a:rPr lang="en-US"/>
              <a:t>© 2015 Pearson Education, Inc.</a:t>
            </a:r>
            <a:endParaRPr lang="en-US"/>
          </a:p>
        </p:txBody>
      </p:sp>
      <p:sp>
        <p:nvSpPr>
          <p:cNvPr id="15364" name="Text Box 12"/>
          <p:cNvSpPr txBox="1">
            <a:spLocks noChangeArrowheads="1"/>
          </p:cNvSpPr>
          <p:nvPr/>
        </p:nvSpPr>
        <p:spPr bwMode="auto">
          <a:xfrm>
            <a:off x="685800" y="1143000"/>
            <a:ext cx="2514600" cy="457200"/>
          </a:xfrm>
          <a:prstGeom prst="rect">
            <a:avLst/>
          </a:prstGeom>
          <a:noFill/>
          <a:ln w="9525">
            <a:noFill/>
            <a:miter lim="800000"/>
            <a:headEnd/>
            <a:tailEnd/>
          </a:ln>
        </p:spPr>
        <p:txBody>
          <a:bodyPr>
            <a:spAutoFit/>
          </a:bodyPr>
          <a:lstStyle/>
          <a:p>
            <a:pPr eaLnBrk="0" hangingPunct="0">
              <a:spcBef>
                <a:spcPct val="50000"/>
              </a:spcBef>
            </a:pPr>
            <a:endParaRPr lang="en-US">
              <a:latin typeface="Times" pitchFamily="18" charset="0"/>
            </a:endParaRPr>
          </a:p>
        </p:txBody>
      </p:sp>
      <p:sp>
        <p:nvSpPr>
          <p:cNvPr id="15365" name="Text Box 7"/>
          <p:cNvSpPr txBox="1">
            <a:spLocks noChangeArrowheads="1"/>
          </p:cNvSpPr>
          <p:nvPr/>
        </p:nvSpPr>
        <p:spPr bwMode="auto">
          <a:xfrm>
            <a:off x="6386513" y="4281488"/>
            <a:ext cx="928687" cy="369887"/>
          </a:xfrm>
          <a:prstGeom prst="rect">
            <a:avLst/>
          </a:prstGeom>
          <a:noFill/>
          <a:ln w="9525">
            <a:noFill/>
            <a:miter lim="800000"/>
            <a:headEnd/>
            <a:tailEnd/>
          </a:ln>
        </p:spPr>
        <p:txBody>
          <a:bodyPr wrap="none">
            <a:spAutoFit/>
          </a:bodyPr>
          <a:lstStyle/>
          <a:p>
            <a:pPr eaLnBrk="0" hangingPunct="0"/>
            <a:r>
              <a:rPr lang="en-US" sz="1800"/>
              <a:t>Uranus</a:t>
            </a:r>
          </a:p>
        </p:txBody>
      </p:sp>
      <p:pic>
        <p:nvPicPr>
          <p:cNvPr id="15366" name="Picture 17" descr="\\Ps3\CS1-Vol.02\50676_bennett_ecp_6e_irdvd\final_jpeg_files%0\chap006\Figures_and_Photos\06_09_Figure.jpg"/>
          <p:cNvPicPr>
            <a:picLocks noChangeAspect="1" noChangeArrowheads="1"/>
          </p:cNvPicPr>
          <p:nvPr/>
        </p:nvPicPr>
        <p:blipFill>
          <a:blip r:embed="rId3"/>
          <a:srcRect b="2762"/>
          <a:stretch>
            <a:fillRect/>
          </a:stretch>
        </p:blipFill>
        <p:spPr bwMode="auto">
          <a:xfrm>
            <a:off x="5014913" y="1371600"/>
            <a:ext cx="3671887" cy="2794000"/>
          </a:xfrm>
          <a:prstGeom prst="rect">
            <a:avLst/>
          </a:prstGeom>
          <a:noFill/>
          <a:ln w="9525">
            <a:noFill/>
            <a:miter lim="800000"/>
            <a:headEnd/>
            <a:tailEnd/>
          </a:ln>
        </p:spPr>
      </p:pic>
      <p:sp>
        <p:nvSpPr>
          <p:cNvPr id="15367" name="Text Box 6"/>
          <p:cNvSpPr txBox="1">
            <a:spLocks noChangeArrowheads="1"/>
          </p:cNvSpPr>
          <p:nvPr/>
        </p:nvSpPr>
        <p:spPr bwMode="auto">
          <a:xfrm>
            <a:off x="1798638" y="4191000"/>
            <a:ext cx="696912" cy="369888"/>
          </a:xfrm>
          <a:prstGeom prst="rect">
            <a:avLst/>
          </a:prstGeom>
          <a:noFill/>
          <a:ln w="9525">
            <a:noFill/>
            <a:miter lim="800000"/>
            <a:headEnd/>
            <a:tailEnd/>
          </a:ln>
        </p:spPr>
        <p:txBody>
          <a:bodyPr wrap="none">
            <a:spAutoFit/>
          </a:bodyPr>
          <a:lstStyle/>
          <a:p>
            <a:pPr eaLnBrk="0" hangingPunct="0"/>
            <a:r>
              <a:rPr lang="en-US" sz="1800"/>
              <a:t>Mars</a:t>
            </a:r>
          </a:p>
        </p:txBody>
      </p:sp>
      <p:pic>
        <p:nvPicPr>
          <p:cNvPr id="15368" name="Picture 9" descr="\\Ps3\CS1-Vol.02\50676_bennett_ecp_6e_irdvd\art%0\lecture_outlines\final_jpegs\chap006\06_06_Figure.jpg"/>
          <p:cNvPicPr>
            <a:picLocks noChangeAspect="1" noChangeArrowheads="1"/>
          </p:cNvPicPr>
          <p:nvPr/>
        </p:nvPicPr>
        <p:blipFill>
          <a:blip r:embed="rId4"/>
          <a:srcRect/>
          <a:stretch>
            <a:fillRect/>
          </a:stretch>
        </p:blipFill>
        <p:spPr bwMode="auto">
          <a:xfrm>
            <a:off x="762000" y="1357313"/>
            <a:ext cx="2811463" cy="2824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smtClean="0"/>
              <a:t>Moon (or satellite)</a:t>
            </a:r>
          </a:p>
        </p:txBody>
      </p:sp>
      <p:sp>
        <p:nvSpPr>
          <p:cNvPr id="17410" name="Content Placeholder 8"/>
          <p:cNvSpPr>
            <a:spLocks noGrp="1"/>
          </p:cNvSpPr>
          <p:nvPr>
            <p:ph sz="half" idx="2"/>
          </p:nvPr>
        </p:nvSpPr>
        <p:spPr>
          <a:xfrm>
            <a:off x="4729163" y="1463675"/>
            <a:ext cx="4038600" cy="5106988"/>
          </a:xfrm>
        </p:spPr>
        <p:txBody>
          <a:bodyPr/>
          <a:lstStyle/>
          <a:p>
            <a:pPr marL="0" indent="0" eaLnBrk="1" hangingPunct="1">
              <a:buFontTx/>
              <a:buNone/>
            </a:pPr>
            <a:r>
              <a:rPr lang="en-US" smtClean="0"/>
              <a:t>An object that orbits a planet</a:t>
            </a:r>
          </a:p>
        </p:txBody>
      </p:sp>
      <p:sp>
        <p:nvSpPr>
          <p:cNvPr id="8" name="Footer Placeholder 7"/>
          <p:cNvSpPr>
            <a:spLocks noGrp="1"/>
          </p:cNvSpPr>
          <p:nvPr>
            <p:ph type="ftr" sz="quarter" idx="10"/>
          </p:nvPr>
        </p:nvSpPr>
        <p:spPr/>
        <p:txBody>
          <a:bodyPr/>
          <a:lstStyle/>
          <a:p>
            <a:pPr>
              <a:defRPr/>
            </a:pPr>
            <a:r>
              <a:rPr lang="en-US"/>
              <a:t>© 2015 Pearson Education, Inc.</a:t>
            </a:r>
            <a:endParaRPr lang="en-US"/>
          </a:p>
        </p:txBody>
      </p:sp>
      <p:sp>
        <p:nvSpPr>
          <p:cNvPr id="17412" name="Text Box 5"/>
          <p:cNvSpPr txBox="1">
            <a:spLocks noChangeArrowheads="1"/>
          </p:cNvSpPr>
          <p:nvPr/>
        </p:nvSpPr>
        <p:spPr bwMode="auto">
          <a:xfrm>
            <a:off x="919163" y="5916613"/>
            <a:ext cx="2852737" cy="369887"/>
          </a:xfrm>
          <a:prstGeom prst="rect">
            <a:avLst/>
          </a:prstGeom>
          <a:noFill/>
          <a:ln w="9525">
            <a:noFill/>
            <a:miter lim="800000"/>
            <a:headEnd/>
            <a:tailEnd/>
          </a:ln>
        </p:spPr>
        <p:txBody>
          <a:bodyPr wrap="none">
            <a:spAutoFit/>
          </a:bodyPr>
          <a:lstStyle/>
          <a:p>
            <a:pPr eaLnBrk="0" hangingPunct="0"/>
            <a:r>
              <a:rPr lang="en-US" sz="1800"/>
              <a:t>Ganymede (orbits Jupiter)</a:t>
            </a:r>
          </a:p>
        </p:txBody>
      </p:sp>
      <p:pic>
        <p:nvPicPr>
          <p:cNvPr id="17413" name="Picture 6" descr="\\Ps3\CS1-Vol.02\50676_bennett_ecp_6e_irdvd\art%0\lecture_outlines\final_jpegs\chap008\08_18_Figure.jpg"/>
          <p:cNvPicPr>
            <a:picLocks noChangeAspect="1" noChangeArrowheads="1"/>
          </p:cNvPicPr>
          <p:nvPr/>
        </p:nvPicPr>
        <p:blipFill>
          <a:blip r:embed="rId3"/>
          <a:srcRect/>
          <a:stretch>
            <a:fillRect/>
          </a:stretch>
        </p:blipFill>
        <p:spPr bwMode="auto">
          <a:xfrm>
            <a:off x="228600" y="1552575"/>
            <a:ext cx="4352925" cy="434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smtClean="0"/>
              <a:t>Asteroid</a:t>
            </a:r>
          </a:p>
        </p:txBody>
      </p:sp>
      <p:sp>
        <p:nvSpPr>
          <p:cNvPr id="19458" name="Content Placeholder 9"/>
          <p:cNvSpPr>
            <a:spLocks noGrp="1"/>
          </p:cNvSpPr>
          <p:nvPr>
            <p:ph sz="half" idx="1"/>
          </p:nvPr>
        </p:nvSpPr>
        <p:spPr>
          <a:xfrm>
            <a:off x="365125" y="1463675"/>
            <a:ext cx="4038600" cy="5106988"/>
          </a:xfrm>
        </p:spPr>
        <p:txBody>
          <a:bodyPr/>
          <a:lstStyle/>
          <a:p>
            <a:pPr marL="0" indent="0" eaLnBrk="1" hangingPunct="1">
              <a:buFontTx/>
              <a:buNone/>
            </a:pPr>
            <a:r>
              <a:rPr lang="en-US" smtClean="0"/>
              <a:t>A relatively small and rocky object that orbits a star</a:t>
            </a:r>
          </a:p>
        </p:txBody>
      </p:sp>
      <p:sp>
        <p:nvSpPr>
          <p:cNvPr id="8" name="Footer Placeholder 7"/>
          <p:cNvSpPr>
            <a:spLocks noGrp="1"/>
          </p:cNvSpPr>
          <p:nvPr>
            <p:ph type="ftr" sz="quarter" idx="10"/>
          </p:nvPr>
        </p:nvSpPr>
        <p:spPr/>
        <p:txBody>
          <a:bodyPr/>
          <a:lstStyle/>
          <a:p>
            <a:pPr>
              <a:defRPr/>
            </a:pPr>
            <a:r>
              <a:rPr lang="en-US"/>
              <a:t>© 2015 Pearson Education, Inc.</a:t>
            </a:r>
            <a:endParaRPr lang="en-US"/>
          </a:p>
        </p:txBody>
      </p:sp>
      <p:sp>
        <p:nvSpPr>
          <p:cNvPr id="19460" name="Text Box 5"/>
          <p:cNvSpPr txBox="1">
            <a:spLocks noChangeArrowheads="1"/>
          </p:cNvSpPr>
          <p:nvPr/>
        </p:nvSpPr>
        <p:spPr bwMode="auto">
          <a:xfrm>
            <a:off x="6165850" y="5648325"/>
            <a:ext cx="960438" cy="339725"/>
          </a:xfrm>
          <a:prstGeom prst="rect">
            <a:avLst/>
          </a:prstGeom>
          <a:noFill/>
          <a:ln w="9525">
            <a:noFill/>
            <a:miter lim="800000"/>
            <a:headEnd/>
            <a:tailEnd/>
          </a:ln>
        </p:spPr>
        <p:txBody>
          <a:bodyPr wrap="none">
            <a:spAutoFit/>
          </a:bodyPr>
          <a:lstStyle/>
          <a:p>
            <a:pPr eaLnBrk="0" hangingPunct="0"/>
            <a:r>
              <a:rPr lang="en-US" sz="1600"/>
              <a:t>Mathilde</a:t>
            </a:r>
          </a:p>
        </p:txBody>
      </p:sp>
      <p:pic>
        <p:nvPicPr>
          <p:cNvPr id="19461" name="Picture 6" descr="\\Ps3\CS1-Vol.02\50676_bennett_ecp_6e_irdvd\final_jpeg_files%0\chap009\Figures_and_Photos\09_02_FigureB.jpg"/>
          <p:cNvPicPr>
            <a:picLocks noChangeAspect="1" noChangeArrowheads="1"/>
          </p:cNvPicPr>
          <p:nvPr/>
        </p:nvPicPr>
        <p:blipFill>
          <a:blip r:embed="rId3"/>
          <a:srcRect b="30688"/>
          <a:stretch>
            <a:fillRect/>
          </a:stretch>
        </p:blipFill>
        <p:spPr bwMode="auto">
          <a:xfrm>
            <a:off x="4470400" y="1504950"/>
            <a:ext cx="4521200" cy="406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mtClean="0"/>
              <a:t>Comet</a:t>
            </a:r>
          </a:p>
        </p:txBody>
      </p:sp>
      <p:sp>
        <p:nvSpPr>
          <p:cNvPr id="21506" name="Content Placeholder 11"/>
          <p:cNvSpPr>
            <a:spLocks noGrp="1"/>
          </p:cNvSpPr>
          <p:nvPr>
            <p:ph sz="half" idx="2"/>
          </p:nvPr>
        </p:nvSpPr>
        <p:spPr>
          <a:xfrm>
            <a:off x="5237163" y="1463675"/>
            <a:ext cx="3724275" cy="5106988"/>
          </a:xfrm>
        </p:spPr>
        <p:txBody>
          <a:bodyPr/>
          <a:lstStyle/>
          <a:p>
            <a:pPr marL="0" indent="0" eaLnBrk="1" hangingPunct="1">
              <a:buFontTx/>
              <a:buNone/>
            </a:pPr>
            <a:r>
              <a:rPr lang="en-US" smtClean="0"/>
              <a:t>A relatively small and icy object that orbits a star</a:t>
            </a:r>
          </a:p>
        </p:txBody>
      </p:sp>
      <p:sp>
        <p:nvSpPr>
          <p:cNvPr id="8" name="Footer Placeholder 7"/>
          <p:cNvSpPr>
            <a:spLocks noGrp="1"/>
          </p:cNvSpPr>
          <p:nvPr>
            <p:ph type="ftr" sz="quarter" idx="10"/>
          </p:nvPr>
        </p:nvSpPr>
        <p:spPr/>
        <p:txBody>
          <a:bodyPr/>
          <a:lstStyle/>
          <a:p>
            <a:pPr>
              <a:defRPr/>
            </a:pPr>
            <a:r>
              <a:rPr lang="en-US"/>
              <a:t>© 2015 Pearson Education, Inc.</a:t>
            </a:r>
            <a:endParaRPr lang="en-US"/>
          </a:p>
        </p:txBody>
      </p:sp>
      <p:pic>
        <p:nvPicPr>
          <p:cNvPr id="21508" name="Picture 9" descr="\\Ps3\CS1-Vol.02\50676_bennett_ecp_6e_irdvd\final_jpeg_files%0\chap009\Figures_and_Photos\09_08_Figure.jpg"/>
          <p:cNvPicPr>
            <a:picLocks noChangeAspect="1" noChangeArrowheads="1"/>
          </p:cNvPicPr>
          <p:nvPr/>
        </p:nvPicPr>
        <p:blipFill>
          <a:blip r:embed="rId3"/>
          <a:srcRect b="2985"/>
          <a:stretch>
            <a:fillRect/>
          </a:stretch>
        </p:blipFill>
        <p:spPr bwMode="auto">
          <a:xfrm>
            <a:off x="228600" y="1541463"/>
            <a:ext cx="4865688" cy="432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mtClean="0"/>
              <a:t>Solar (Star) System</a:t>
            </a:r>
          </a:p>
        </p:txBody>
      </p:sp>
      <p:sp>
        <p:nvSpPr>
          <p:cNvPr id="23554" name="Rectangle 3"/>
          <p:cNvSpPr>
            <a:spLocks noGrp="1" noChangeArrowheads="1"/>
          </p:cNvSpPr>
          <p:nvPr>
            <p:ph idx="1"/>
          </p:nvPr>
        </p:nvSpPr>
        <p:spPr/>
        <p:txBody>
          <a:bodyPr/>
          <a:lstStyle/>
          <a:p>
            <a:pPr marL="0" indent="0" eaLnBrk="1" hangingPunct="1">
              <a:buFontTx/>
              <a:buNone/>
            </a:pPr>
            <a:r>
              <a:rPr lang="en-US" smtClean="0"/>
              <a:t>A star and all the material that orbits it, including its planets and moons</a:t>
            </a:r>
          </a:p>
        </p:txBody>
      </p:sp>
      <p:sp>
        <p:nvSpPr>
          <p:cNvPr id="6" name="Footer Placeholder 5"/>
          <p:cNvSpPr>
            <a:spLocks noGrp="1"/>
          </p:cNvSpPr>
          <p:nvPr>
            <p:ph type="ftr" sz="quarter" idx="10"/>
          </p:nvPr>
        </p:nvSpPr>
        <p:spPr/>
        <p:txBody>
          <a:bodyPr/>
          <a:lstStyle/>
          <a:p>
            <a:pPr>
              <a:defRPr/>
            </a:pPr>
            <a:r>
              <a:rPr lang="en-GB"/>
              <a:t>© 2015 Pearson Education, Inc.</a:t>
            </a:r>
            <a:endParaRPr lang="en-GB"/>
          </a:p>
        </p:txBody>
      </p:sp>
      <p:pic>
        <p:nvPicPr>
          <p:cNvPr id="23556" name="Picture 5" descr="D:\49334_Bennett_ECP5E_IRDVD\final_jpeg_files%0\chap006\photos\06_30Figure.jpg"/>
          <p:cNvPicPr>
            <a:picLocks noChangeAspect="1" noChangeArrowheads="1"/>
          </p:cNvPicPr>
          <p:nvPr/>
        </p:nvPicPr>
        <p:blipFill>
          <a:blip r:embed="rId3"/>
          <a:srcRect b="2235"/>
          <a:stretch>
            <a:fillRect/>
          </a:stretch>
        </p:blipFill>
        <p:spPr bwMode="auto">
          <a:xfrm>
            <a:off x="2162175" y="2903538"/>
            <a:ext cx="4819650"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1152</TotalTime>
  <Words>3709</Words>
  <Application>Microsoft Macintosh PowerPoint</Application>
  <PresentationFormat>On-screen Show (4:3)</PresentationFormat>
  <Paragraphs>346</Paragraphs>
  <Slides>47</Slides>
  <Notes>47</Notes>
  <HiddenSlides>0</HiddenSlides>
  <MMClips>0</MMClips>
  <ScaleCrop>false</ScaleCrop>
  <HeadingPairs>
    <vt:vector size="6" baseType="variant">
      <vt:variant>
        <vt:lpstr>Fonts Used</vt:lpstr>
      </vt:variant>
      <vt:variant>
        <vt:i4>5</vt:i4>
      </vt:variant>
      <vt:variant>
        <vt:lpstr>Design Template</vt:lpstr>
      </vt:variant>
      <vt:variant>
        <vt:i4>2</vt:i4>
      </vt:variant>
      <vt:variant>
        <vt:lpstr>Slide Titles</vt:lpstr>
      </vt:variant>
      <vt:variant>
        <vt:i4>47</vt:i4>
      </vt:variant>
    </vt:vector>
  </HeadingPairs>
  <TitlesOfParts>
    <vt:vector size="54" baseType="lpstr">
      <vt:lpstr>Arial</vt:lpstr>
      <vt:lpstr>ＭＳ Ｐゴシック</vt:lpstr>
      <vt:lpstr>Times</vt:lpstr>
      <vt:lpstr>Times New Roman</vt:lpstr>
      <vt:lpstr>Wingdings</vt:lpstr>
      <vt:lpstr>HA5Lect_template</vt:lpstr>
      <vt:lpstr>HA5Lect_template</vt:lpstr>
      <vt:lpstr>Chapter 1:  A Modern View of the Universe</vt:lpstr>
      <vt:lpstr>1.1 The Scale of the Universe</vt:lpstr>
      <vt:lpstr>What is our place in the universe?</vt:lpstr>
      <vt:lpstr>Star</vt:lpstr>
      <vt:lpstr>Planet</vt:lpstr>
      <vt:lpstr>Moon (or satellite)</vt:lpstr>
      <vt:lpstr>Asteroid</vt:lpstr>
      <vt:lpstr>Comet</vt:lpstr>
      <vt:lpstr>Solar (Star) System</vt:lpstr>
      <vt:lpstr>Nebula</vt:lpstr>
      <vt:lpstr>Galaxy</vt:lpstr>
      <vt:lpstr>Universe</vt:lpstr>
      <vt:lpstr>Looking back in time</vt:lpstr>
      <vt:lpstr>Example:</vt:lpstr>
      <vt:lpstr>Definition: Light-Year</vt:lpstr>
      <vt:lpstr>Slide 16</vt:lpstr>
      <vt:lpstr>Can we see the entire universe?</vt:lpstr>
      <vt:lpstr>Thought Question</vt:lpstr>
      <vt:lpstr>Thought Question</vt:lpstr>
      <vt:lpstr>How big is the universe?</vt:lpstr>
      <vt:lpstr>How big is Earth compared to our solar system?</vt:lpstr>
      <vt:lpstr>How big is Earth compared to our solar system?</vt:lpstr>
      <vt:lpstr>The scale of the solar system</vt:lpstr>
      <vt:lpstr>How far away are the stars?</vt:lpstr>
      <vt:lpstr>Answer: D, the distance across the United States</vt:lpstr>
      <vt:lpstr>How big is the Milky Way Galaxy?</vt:lpstr>
      <vt:lpstr>Thought Question</vt:lpstr>
      <vt:lpstr>Thought Question</vt:lpstr>
      <vt:lpstr>How big is the universe?</vt:lpstr>
      <vt:lpstr>Slide 30</vt:lpstr>
      <vt:lpstr>What have we learned?</vt:lpstr>
      <vt:lpstr>1.2 The History of the Universe</vt:lpstr>
      <vt:lpstr>How did we come to be?</vt:lpstr>
      <vt:lpstr>How did we come to be?</vt:lpstr>
      <vt:lpstr>How did we come to be?</vt:lpstr>
      <vt:lpstr>How did we come to be?</vt:lpstr>
      <vt:lpstr>How do our lifetimes compare to the age of the universe?</vt:lpstr>
      <vt:lpstr>What have we learned?</vt:lpstr>
      <vt:lpstr>1.3 Spaceship Earth</vt:lpstr>
      <vt:lpstr>How is Earth moving through space?</vt:lpstr>
      <vt:lpstr>Earth orbits the Sun (revolves) once every year…</vt:lpstr>
      <vt:lpstr>Our Sun moves randomly relative to the other stars in the local solar neighborhood…</vt:lpstr>
      <vt:lpstr>More detailed study of the Milky Way's rotation reveals one of the greatest mysteries in astronomy…</vt:lpstr>
      <vt:lpstr>How do galaxies move within the universe?</vt:lpstr>
      <vt:lpstr>Hubble discovered that… </vt:lpstr>
      <vt:lpstr>Are we ever sitting still? </vt:lpstr>
      <vt:lpstr>What have we learned?</vt:lpstr>
    </vt:vector>
  </TitlesOfParts>
  <Company>뿿ˤʤ㏘뿿</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Katherine Brayton</cp:lastModifiedBy>
  <cp:revision>260</cp:revision>
  <dcterms:created xsi:type="dcterms:W3CDTF">2007-09-26T05:29:17Z</dcterms:created>
  <dcterms:modified xsi:type="dcterms:W3CDTF">2014-09-09T14:44:08Z</dcterms:modified>
</cp:coreProperties>
</file>