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259" r:id="rId2"/>
    <p:sldId id="260" r:id="rId3"/>
    <p:sldId id="261" r:id="rId4"/>
    <p:sldId id="262" r:id="rId5"/>
    <p:sldId id="263" r:id="rId6"/>
    <p:sldId id="264" r:id="rId7"/>
    <p:sldId id="342" r:id="rId8"/>
    <p:sldId id="345" r:id="rId9"/>
    <p:sldId id="266" r:id="rId10"/>
    <p:sldId id="267" r:id="rId11"/>
    <p:sldId id="347" r:id="rId12"/>
    <p:sldId id="268" r:id="rId13"/>
    <p:sldId id="348" r:id="rId14"/>
    <p:sldId id="269" r:id="rId15"/>
    <p:sldId id="349" r:id="rId16"/>
    <p:sldId id="270" r:id="rId17"/>
    <p:sldId id="350" r:id="rId18"/>
    <p:sldId id="271" r:id="rId19"/>
    <p:sldId id="351" r:id="rId20"/>
    <p:sldId id="272" r:id="rId21"/>
    <p:sldId id="273" r:id="rId22"/>
    <p:sldId id="352" r:id="rId23"/>
    <p:sldId id="274" r:id="rId24"/>
    <p:sldId id="276" r:id="rId25"/>
    <p:sldId id="353" r:id="rId26"/>
    <p:sldId id="277" r:id="rId27"/>
    <p:sldId id="354" r:id="rId28"/>
    <p:sldId id="278" r:id="rId29"/>
    <p:sldId id="355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2" r:id="rId42"/>
    <p:sldId id="293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39" r:id="rId73"/>
    <p:sldId id="325" r:id="rId74"/>
    <p:sldId id="340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41" r:id="rId83"/>
    <p:sldId id="335" r:id="rId84"/>
    <p:sldId id="336" r:id="rId85"/>
    <p:sldId id="337" r:id="rId86"/>
  </p:sldIdLst>
  <p:sldSz cx="9144000" cy="6858000" type="screen4x3"/>
  <p:notesSz cx="7315200" cy="9601200"/>
  <p:custDataLst>
    <p:tags r:id="rId8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6">
          <p15:clr>
            <a:srgbClr val="A4A3A4"/>
          </p15:clr>
        </p15:guide>
        <p15:guide id="2" orient="horz" pos="4279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">
          <p15:clr>
            <a:srgbClr val="A4A3A4"/>
          </p15:clr>
        </p15:guide>
        <p15:guide id="5" pos="3505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374B94"/>
    <a:srgbClr val="000000"/>
    <a:srgbClr val="E5B73D"/>
    <a:srgbClr val="CD0044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2" autoAdjust="0"/>
    <p:restoredTop sz="93900" autoAdjust="0"/>
  </p:normalViewPr>
  <p:slideViewPr>
    <p:cSldViewPr snapToGrid="0">
      <p:cViewPr varScale="1">
        <p:scale>
          <a:sx n="84" d="100"/>
          <a:sy n="84" d="100"/>
        </p:scale>
        <p:origin x="1062" y="90"/>
      </p:cViewPr>
      <p:guideLst>
        <p:guide orient="horz" pos="516"/>
        <p:guide orient="horz" pos="4279"/>
        <p:guide orient="horz" pos="2160"/>
        <p:guide pos="288"/>
        <p:guide pos="35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FCAE23-4D2E-2F4E-8AF9-A93C6DBEAC74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F64AA-82EF-DD4D-86D7-B2DBBCD11E1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67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FF7C8-A0BC-1046-AE8B-85357C7BC00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018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F1F22-BF8E-664C-AE8D-12C643BEC48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51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37B0C-FD10-5747-B7C9-7CC18E1EF1C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53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F6590-0463-3546-A721-98C721EA05D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31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FB03C-A131-ED4C-A13C-45A56B6920C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53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675B4-3E2D-A042-9C29-488F65B0C52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08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4D346-B1DE-F144-B41F-DB4389017C32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33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71ECE-89FB-7C43-A39C-79EF4F9F303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8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801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F4CC77-A70F-DD4A-A28B-835C7D79D9F2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525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A60E27-34FE-BA46-AB01-0AD158005BCB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9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A2DEB8-AFA0-734A-B3EE-EF48A225E91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61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8D1E4-0E6D-1749-B31F-A07A742C25A0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279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A0931E-F784-E34D-922F-3A55B2A49924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28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D47B1-5093-0642-99BE-644ECC496AFC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70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D05BD-8A0A-0E46-9F61-5BF22F5CCC6A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796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9C8E6-EAE1-4342-A031-6C072CB8AFC3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32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9586F-FF1C-CA44-97C6-CD52305A6DF4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343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75519-34E9-9C42-9800-86A24303607F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19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293F5-9E6A-2D40-B3EE-29918E406BC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64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B2FA7-70FF-F748-A8AE-6F80062C972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17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6FC68-5797-334C-82C4-41D485B7B037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997E8-CF15-B047-A662-4AB78A6C2F8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051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03277-4D2D-814B-A53C-A5FBF796CE7D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356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C0668-3B73-F843-87E5-CE6026BC1023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71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0683E-9D2C-6845-9946-0EE5B252C7EB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040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438BC-AD68-5F46-8818-D7E914B928F1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21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44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01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D366D0-B124-A344-B03B-806D80E3552A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98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EE528F-DE6D-0A4A-B8EF-69CD5CF757A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217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310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9C83B-9914-2E4E-AEE3-7A3A520CD4E3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219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21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13761-56A8-A643-9FC8-5C0C99DC8FFE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221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10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01BA8-13A1-DC43-8614-DAE94DD6FFE7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140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376CE-2C44-FB49-B9CB-BF0FC7D78CCE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2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33884-2885-A44B-8B59-CB5DECE675C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533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B49BA-0B2F-314C-8B7A-7025FFE8BE42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227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206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44EB5-27E7-AB49-AC71-CB664018492E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229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623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B3DCC-6085-C84D-A2E7-B5DC0BFBD5FB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43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6EDA6-CD3B-774C-85E4-2E5840C08186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685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9A9E3-DB26-7040-9A59-60EB76B98345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233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08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3EB25-12B0-A549-9E75-D36B701FAC30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235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59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1173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B76CB-A6DE-1541-8480-A0E3CD16262F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685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002FD-8CF3-1B49-AF72-077CF3B680C4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694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965851-BB3D-164F-A5C8-F41EFFD4F821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240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402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C1546-6767-F24B-A209-5E8133F06ED1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1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24AB-78F9-3141-BCC6-2537996459F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89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EAECC-5713-934A-90A5-EDAB6F27DDC6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244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987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DFA7FA-6B11-A14F-9406-98AD36F79BD1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943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4B452-6628-584A-9EB2-1D1D5C1D90BA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71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5D4F0-4E39-5640-A42C-6AF32AB146D5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8165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98392-7560-F549-88C6-A22D7644729A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911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9A60FE-8C2A-424E-B897-D322AB7DEAD6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351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B3C0E0-8539-6548-9540-4CE6DF36E93D}" type="slidenum">
              <a:rPr lang="en-US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860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346829-5074-1049-B477-0B3D88D325F1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5827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76F86-72F3-4B4B-A247-D97FA3C79EB7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955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004A60-9F72-864D-8C70-DB7FFBD1ABF8}" type="slidenum">
              <a:rPr lang="en-US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6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04FFD-D6FB-3245-8FC6-B3AF5A18A36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919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490FD-3354-E341-AC8E-A9E3843752AD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118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490FD-3354-E341-AC8E-A9E3843752AD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5534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E1577-0DF8-8C4B-A529-4D2F1C497CDB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6162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E1577-0DF8-8C4B-A529-4D2F1C497CDB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907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B3B8-029C-6747-A162-C917BAF6697B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344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19ED6-2095-C14F-8033-4EB66F8D1284}" type="slidenum">
              <a:rPr lang="en-US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857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D1D46-A272-A544-825E-1264A9D34DFA}" type="slidenum">
              <a:rPr lang="en-US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2211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CFDD3-AF30-B145-A1FD-6DF359DCA8B1}" type="slidenum">
              <a:rPr lang="en-US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5484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B9250-0B92-B14B-9F0D-E86E60BD6B2C}" type="slidenum">
              <a:rPr lang="en-US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7640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2063E-194D-1D4B-AC14-B230F68D293E}" type="slidenum">
              <a:rPr lang="en-US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5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73161-D036-5042-8398-501D0DD1214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75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29" tIns="47564" rIns="95129" bIns="47564"/>
          <a:lstStyle/>
          <a:p>
            <a:pPr>
              <a:defRPr/>
            </a:pPr>
            <a:r>
              <a:rPr lang="en-US" dirty="0">
                <a:cs typeface="+mn-cs"/>
              </a:rPr>
              <a:t>These slides follow the planetary tour pages in Ch. 6. </a:t>
            </a:r>
          </a:p>
        </p:txBody>
      </p:sp>
    </p:spTree>
    <p:extLst>
      <p:ext uri="{BB962C8B-B14F-4D97-AF65-F5344CB8AC3E}">
        <p14:creationId xmlns:p14="http://schemas.microsoft.com/office/powerpoint/2010/main" val="1177927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91461-9447-9047-BB68-D04CA6ADEFD1}" type="slidenum">
              <a:rPr lang="en-US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7921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91461-9447-9047-BB68-D04CA6ADEFD1}" type="slidenum">
              <a:rPr lang="en-US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600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F88B0-8F4F-9540-8D34-6748B34DF23A}" type="slidenum">
              <a:rPr lang="en-US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5654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01FC8-3418-304D-92BF-40FC22F06E89}" type="slidenum">
              <a:rPr lang="en-US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3128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3FACC-4C3A-1A44-84C0-5423B22C76F2}" type="slidenum">
              <a:rPr lang="en-US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8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1366B-5D15-D548-9437-FD3742FA416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4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7B23-6AF9-514B-AEA6-306B7B7C37F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47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392503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374B94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CD0044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3649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Lecture Outline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  <p:pic>
        <p:nvPicPr>
          <p:cNvPr id="8" name="Picture 7" descr="BENN8085_07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41" y="607681"/>
            <a:ext cx="5541264" cy="6258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3649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/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374B94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4B94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374B94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06_CollapseSolarNebula.sw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06_FormationCircularOrbits.sw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06_DiskFlattening.sw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06_FormProtoplanetaryDisk.sw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06_CollapseSolarNebula.sw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06_DiskTemperatureDistrib.sw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06_CondensatesInDisk.sw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06_CondensatesInDisk.sw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06_JoviansNebularCapture.sw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06_SolarWind.swf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6.1 A Brief Tour of the Solar System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idx="1"/>
          </p:nvPr>
        </p:nvSpPr>
        <p:spPr>
          <a:xfrm>
            <a:off x="308854" y="592688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goals for learning:</a:t>
            </a:r>
          </a:p>
          <a:p>
            <a:r>
              <a:rPr lang="en-US" dirty="0">
                <a:solidFill>
                  <a:srgbClr val="374B94"/>
                </a:solidFill>
              </a:rPr>
              <a:t>What does the solar system look like?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9218" name="Picture 2" descr="http://mygeologypage.ucdavis.edu/cowen/historyoflife/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5" y="1987428"/>
            <a:ext cx="9154915" cy="40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5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6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"/>
          <a:stretch/>
        </p:blipFill>
        <p:spPr>
          <a:xfrm>
            <a:off x="2137438" y="548639"/>
            <a:ext cx="7006562" cy="4625523"/>
          </a:xfrm>
          <a:prstGeom prst="rect">
            <a:avLst/>
          </a:prstGeom>
        </p:spPr>
      </p:pic>
      <p:sp>
        <p:nvSpPr>
          <p:cNvPr id="1176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Mercury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207000"/>
            <a:ext cx="8229600" cy="1415713"/>
          </a:xfrm>
        </p:spPr>
        <p:txBody>
          <a:bodyPr/>
          <a:lstStyle/>
          <a:p>
            <a:r>
              <a:rPr lang="en-US" sz="2400" dirty="0"/>
              <a:t> Made of metal and rock; large iron core </a:t>
            </a:r>
          </a:p>
          <a:p>
            <a:r>
              <a:rPr lang="en-US" sz="2400" dirty="0"/>
              <a:t> Desolate, cratered; long, tall, steep cliffs</a:t>
            </a:r>
          </a:p>
          <a:p>
            <a:r>
              <a:rPr lang="en-US" sz="2400" dirty="0"/>
              <a:t> Very hot and very cold: 425°C (day), –170°C (night)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9218" name="Picture 2" descr="http://www.crystalinks.com/hermescaduce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" y="972003"/>
            <a:ext cx="2967453" cy="35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21900"/>
      </p:ext>
    </p:extLst>
  </p:cSld>
  <p:clrMapOvr>
    <a:masterClrMapping/>
  </p:clrMapOvr>
  <p:transition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8194" name="Picture 2" descr="http://www.space.com/images/i/000/000/400/original/mercury-planet-profile-101111-02.jpg?1289855758?interpolation=lanczos-none&amp;downsize=*: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1" y="0"/>
            <a:ext cx="6878271" cy="68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5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6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90" y="1174652"/>
            <a:ext cx="6584110" cy="4082988"/>
          </a:xfrm>
          <a:prstGeom prst="rect">
            <a:avLst/>
          </a:prstGeom>
        </p:spPr>
      </p:pic>
      <p:sp>
        <p:nvSpPr>
          <p:cNvPr id="117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57933"/>
            <a:ext cx="9144000" cy="579438"/>
          </a:xfrm>
        </p:spPr>
        <p:txBody>
          <a:bodyPr/>
          <a:lstStyle/>
          <a:p>
            <a:r>
              <a:rPr lang="en-US" dirty="0"/>
              <a:t>Venus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207001"/>
            <a:ext cx="8582602" cy="1381078"/>
          </a:xfrm>
        </p:spPr>
        <p:txBody>
          <a:bodyPr/>
          <a:lstStyle/>
          <a:p>
            <a:r>
              <a:rPr lang="en-US" sz="2400" dirty="0"/>
              <a:t> Nearly identical in size to Earth; surface hidden by clouds </a:t>
            </a:r>
          </a:p>
          <a:p>
            <a:r>
              <a:rPr lang="en-US" sz="2400" dirty="0"/>
              <a:t> Hellish conditions due to an extreme </a:t>
            </a:r>
            <a:r>
              <a:rPr lang="en-US" sz="2400" b="1" dirty="0"/>
              <a:t>greenhouse effect</a:t>
            </a:r>
          </a:p>
          <a:p>
            <a:r>
              <a:rPr lang="en-US" sz="2400" dirty="0"/>
              <a:t> Even hotter than Mercury: 470°C, day and night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10242" name="Picture 2" descr="https://upload.wikimedia.org/wikipedia/commons/thumb/0/0b/Sandro_Botticelli_-_La_nascita_di_Venere_-_Google_Art_Project_-_edited.jpg/1280px-Sandro_Botticelli_-_La_nascita_di_Venere_-_Google_Art_Project_-_edi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8278" cy="23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8380"/>
      </p:ext>
    </p:extLst>
  </p:cSld>
  <p:clrMapOvr>
    <a:masterClrMapping/>
  </p:clrMapOvr>
  <p:transition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11266" name="Picture 2" descr="http://www.space.com/images/i/000/000/402/original/venus-planet-profile-101111-02.jpg?interpolation=lanczos-none&amp;downsize=66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3" y="7864"/>
            <a:ext cx="6850136" cy="68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7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/>
        </p:blipFill>
        <p:spPr>
          <a:xfrm>
            <a:off x="1093330" y="488037"/>
            <a:ext cx="7920359" cy="5110905"/>
          </a:xfrm>
          <a:prstGeom prst="rect">
            <a:avLst/>
          </a:prstGeom>
        </p:spPr>
      </p:pic>
      <p:sp>
        <p:nvSpPr>
          <p:cNvPr id="1178628" name="Text Box 4"/>
          <p:cNvSpPr txBox="1">
            <a:spLocks noChangeArrowheads="1"/>
          </p:cNvSpPr>
          <p:nvPr/>
        </p:nvSpPr>
        <p:spPr bwMode="auto">
          <a:xfrm>
            <a:off x="5482215" y="34776"/>
            <a:ext cx="3661785" cy="57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lr>
                <a:srgbClr val="374B94"/>
              </a:buClr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  <a:lvl2pPr marL="800100" indent="-342900">
              <a:spcBef>
                <a:spcPct val="20000"/>
              </a:spcBef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374B94"/>
              </a:buClr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Earth and Moon to scale</a:t>
            </a:r>
          </a:p>
        </p:txBody>
      </p:sp>
      <p:sp>
        <p:nvSpPr>
          <p:cNvPr id="1178629" name="Rectangle 5"/>
          <p:cNvSpPr>
            <a:spLocks noGrp="1" noChangeArrowheads="1"/>
          </p:cNvSpPr>
          <p:nvPr>
            <p:ph type="title"/>
          </p:nvPr>
        </p:nvSpPr>
        <p:spPr>
          <a:xfrm>
            <a:off x="-11546" y="0"/>
            <a:ext cx="9144000" cy="579438"/>
          </a:xfrm>
        </p:spPr>
        <p:txBody>
          <a:bodyPr/>
          <a:lstStyle/>
          <a:p>
            <a:r>
              <a:rPr lang="en-US" dirty="0"/>
              <a:t>Earth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508735"/>
            <a:ext cx="8229600" cy="1323351"/>
          </a:xfrm>
        </p:spPr>
        <p:txBody>
          <a:bodyPr/>
          <a:lstStyle/>
          <a:p>
            <a:r>
              <a:rPr lang="en-US" sz="2400" dirty="0"/>
              <a:t> An oasis of life</a:t>
            </a:r>
          </a:p>
          <a:p>
            <a:r>
              <a:rPr lang="en-US" sz="2400" dirty="0"/>
              <a:t> The only surface liquid water in the solar system</a:t>
            </a:r>
          </a:p>
          <a:p>
            <a:r>
              <a:rPr lang="en-US" sz="2400" dirty="0"/>
              <a:t> A surprisingly large moon</a:t>
            </a:r>
          </a:p>
        </p:txBody>
      </p:sp>
    </p:spTree>
    <p:extLst>
      <p:ext uri="{BB962C8B-B14F-4D97-AF65-F5344CB8AC3E}">
        <p14:creationId xmlns:p14="http://schemas.microsoft.com/office/powerpoint/2010/main" val="1235295584"/>
      </p:ext>
    </p:extLst>
  </p:cSld>
  <p:clrMapOvr>
    <a:masterClrMapping/>
  </p:clrMapOvr>
  <p:transition>
    <p:sndAc>
      <p:endSnd/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12290" name="Picture 2" descr="http://www.space.com/images/i/000/000/396/i02/moon-planet-profile-101111-02.jpg?1289850665?interpolation=lanczos-none&amp;downsize=64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89" y="702710"/>
            <a:ext cx="7138511" cy="4482441"/>
          </a:xfrm>
          <a:prstGeom prst="rect">
            <a:avLst/>
          </a:prstGeom>
        </p:spPr>
      </p:pic>
      <p:sp>
        <p:nvSpPr>
          <p:cNvPr id="1179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10486" y="0"/>
            <a:ext cx="6133514" cy="579438"/>
          </a:xfrm>
        </p:spPr>
        <p:txBody>
          <a:bodyPr/>
          <a:lstStyle/>
          <a:p>
            <a:r>
              <a:rPr lang="en-US" dirty="0"/>
              <a:t>Mars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206998"/>
            <a:ext cx="8671372" cy="1461896"/>
          </a:xfrm>
        </p:spPr>
        <p:txBody>
          <a:bodyPr/>
          <a:lstStyle/>
          <a:p>
            <a:r>
              <a:rPr lang="en-US" sz="2400" dirty="0"/>
              <a:t>Looks almost Earth-like, but don</a:t>
            </a:r>
            <a:r>
              <a:rPr lang="fr-FR" sz="2400" dirty="0"/>
              <a:t>'</a:t>
            </a:r>
            <a:r>
              <a:rPr lang="en-US" sz="2400" dirty="0"/>
              <a:t>t go without a spacesuit!</a:t>
            </a:r>
          </a:p>
          <a:p>
            <a:r>
              <a:rPr lang="en-US" sz="2400" dirty="0"/>
              <a:t>Giant volcanoes, a huge canyon, polar caps, and more</a:t>
            </a:r>
          </a:p>
          <a:p>
            <a:r>
              <a:rPr lang="en-US" sz="2400" dirty="0"/>
              <a:t>Water flowed in the distant past; could there have been life?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2050" name="Picture 2" descr="http://assets2.learni.st/learning_preview/1584199/image/w583h583_741631-mars-not-the-bringer-of-w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71237"/>
      </p:ext>
    </p:extLst>
  </p:cSld>
  <p:clrMapOvr>
    <a:masterClrMapping/>
  </p:clrMapOvr>
  <p:transition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13314" name="Picture 2" descr="http://www.space.com/images/i/000/000/394/i02/mars-planet-profile-101111-02.jpg?1289849205?interpolation=lanczos-none&amp;downsize=64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1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ECP6e_Ch06_Slid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732"/>
            <a:ext cx="4783015" cy="59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0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36098" y="182880"/>
            <a:ext cx="4853354" cy="579438"/>
          </a:xfrm>
        </p:spPr>
        <p:txBody>
          <a:bodyPr/>
          <a:lstStyle/>
          <a:p>
            <a:r>
              <a:rPr lang="en-US" dirty="0"/>
              <a:t>Jupiter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53354" y="3504724"/>
            <a:ext cx="4183428" cy="3386862"/>
          </a:xfrm>
        </p:spPr>
        <p:txBody>
          <a:bodyPr/>
          <a:lstStyle/>
          <a:p>
            <a:r>
              <a:rPr lang="en-US" dirty="0"/>
              <a:t>Much farther from Sun than inner planets</a:t>
            </a:r>
          </a:p>
          <a:p>
            <a:r>
              <a:rPr lang="en-US" dirty="0"/>
              <a:t>Mostly H/He; no solid surface</a:t>
            </a:r>
          </a:p>
          <a:p>
            <a:r>
              <a:rPr lang="en-US" dirty="0"/>
              <a:t>300 times more massive than Earth</a:t>
            </a:r>
          </a:p>
          <a:p>
            <a:r>
              <a:rPr lang="en-US" dirty="0"/>
              <a:t>Many moons, rings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3074" name="Picture 2" descr="8646 - St Petersburg - Hermitage - Jupit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15" y="0"/>
            <a:ext cx="2507470" cy="33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99389"/>
      </p:ext>
    </p:extLst>
  </p:cSld>
  <p:clrMapOvr>
    <a:masterClrMapping/>
  </p:clrMapOvr>
  <p:transition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14338" name="Picture 2" descr="http://www.space.com/images/i/000/000/392/original/jupiter-planet-profile-101111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3" y="0"/>
            <a:ext cx="6850136" cy="68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5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6_0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"/>
          <a:stretch/>
        </p:blipFill>
        <p:spPr>
          <a:xfrm>
            <a:off x="-29134" y="618977"/>
            <a:ext cx="9173134" cy="520742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2541" y="0"/>
            <a:ext cx="9144000" cy="5794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does the solar system look like?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838092"/>
            <a:ext cx="9144000" cy="10199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The solar system exhibits clear patterns of composition and motion.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These patterns are far more important and interesting than numbers, names, and other trivia.</a:t>
            </a:r>
          </a:p>
        </p:txBody>
      </p:sp>
    </p:spTree>
    <p:extLst>
      <p:ext uri="{BB962C8B-B14F-4D97-AF65-F5344CB8AC3E}">
        <p14:creationId xmlns:p14="http://schemas.microsoft.com/office/powerpoint/2010/main" val="3540089129"/>
      </p:ext>
    </p:extLst>
  </p:cSld>
  <p:clrMapOvr>
    <a:masterClrMapping/>
  </p:clrMapOvr>
  <p:transition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Text Box 2"/>
          <p:cNvSpPr txBox="1">
            <a:spLocks noChangeArrowheads="1"/>
          </p:cNvSpPr>
          <p:nvPr/>
        </p:nvSpPr>
        <p:spPr bwMode="auto">
          <a:xfrm>
            <a:off x="6246055" y="0"/>
            <a:ext cx="284022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</a:defRPr>
            </a:lvl1pPr>
            <a:lvl2pPr marL="800100" indent="-342900">
              <a:spcBef>
                <a:spcPct val="20000"/>
              </a:spcBef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374B94"/>
              </a:buClr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Jupiter</a:t>
            </a:r>
            <a:r>
              <a:rPr lang="fr-FR" altLang="ja-JP" dirty="0"/>
              <a:t>'</a:t>
            </a:r>
            <a:r>
              <a:rPr lang="en-US" dirty="0"/>
              <a:t>s moons can be as interesting as planets themselves, especially Jupiter</a:t>
            </a:r>
            <a:r>
              <a:rPr lang="fr-FR" altLang="ja-JP" dirty="0"/>
              <a:t>'</a:t>
            </a:r>
            <a:r>
              <a:rPr lang="en-US" dirty="0"/>
              <a:t>s four </a:t>
            </a:r>
            <a:r>
              <a:rPr lang="en-US" i="1" dirty="0"/>
              <a:t>Galilean moons.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65125" y="4514273"/>
            <a:ext cx="8229600" cy="2085351"/>
          </a:xfrm>
        </p:spPr>
        <p:txBody>
          <a:bodyPr/>
          <a:lstStyle/>
          <a:p>
            <a:r>
              <a:rPr lang="en-US" dirty="0"/>
              <a:t> Io (shown here): Active volcanoes all over</a:t>
            </a:r>
          </a:p>
          <a:p>
            <a:r>
              <a:rPr lang="en-US" dirty="0"/>
              <a:t> Europa: Possible subsurface ocean</a:t>
            </a:r>
          </a:p>
          <a:p>
            <a:r>
              <a:rPr lang="en-US" dirty="0"/>
              <a:t> Ganymede: Largest moon in solar system</a:t>
            </a:r>
          </a:p>
          <a:p>
            <a:r>
              <a:rPr lang="en-US" dirty="0"/>
              <a:t> Callisto: A large, cratered "ice ball"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15" name="Picture 14" descr="06_0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46055" cy="44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994"/>
      </p:ext>
    </p:extLst>
  </p:cSld>
  <p:clrMapOvr>
    <a:masterClrMapping/>
  </p:clrMapOvr>
  <p:transition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6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9505" cy="3823855"/>
          </a:xfrm>
          <a:prstGeom prst="rect">
            <a:avLst/>
          </a:prstGeom>
        </p:spPr>
      </p:pic>
      <p:sp>
        <p:nvSpPr>
          <p:cNvPr id="1182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Saturn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823855"/>
            <a:ext cx="5908431" cy="2050714"/>
          </a:xfrm>
        </p:spPr>
        <p:txBody>
          <a:bodyPr/>
          <a:lstStyle/>
          <a:p>
            <a:r>
              <a:rPr lang="en-US" dirty="0"/>
              <a:t>Giant and gaseous like Jupiter</a:t>
            </a:r>
          </a:p>
          <a:p>
            <a:r>
              <a:rPr lang="en-US" dirty="0"/>
              <a:t>Spectacular rings</a:t>
            </a:r>
          </a:p>
          <a:p>
            <a:r>
              <a:rPr lang="en-US" dirty="0"/>
              <a:t>Many moons, including cloudy Titan</a:t>
            </a:r>
          </a:p>
          <a:p>
            <a:r>
              <a:rPr lang="en-US" i="1" dirty="0"/>
              <a:t>Cassini</a:t>
            </a:r>
            <a:r>
              <a:rPr lang="en-US" dirty="0"/>
              <a:t> spacecraft currently studying it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4098" name="Picture 2" descr="http://upload.wikimedia.org/wikipedia/commons/8/81/Ivan_Akimov_Saturn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74" y="2939669"/>
            <a:ext cx="3080825" cy="39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29653"/>
      </p:ext>
    </p:extLst>
  </p:cSld>
  <p:clrMapOvr>
    <a:masterClrMapping/>
  </p:clrMapOvr>
  <p:transition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15362" name="Picture 2" descr="http://www.space.com/images/i/000/000/404/i02/saturn-planet-profile-120417a-02.jpg?1334676009?interpolation=lanczos-none&amp;downsize=64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0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4" descr="08_29_Figu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69"/>
          <a:stretch>
            <a:fillRect/>
          </a:stretch>
        </p:blipFill>
        <p:spPr bwMode="auto">
          <a:xfrm>
            <a:off x="154745" y="0"/>
            <a:ext cx="8299938" cy="463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amp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87" y="4785895"/>
            <a:ext cx="1828800" cy="33074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311200"/>
            <a:ext cx="8711224" cy="154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Rings are NOT solid; they are made of countless small chunks of ice and rock, each orbiting like a tiny moon.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0" y="4613488"/>
            <a:ext cx="6833920" cy="67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Artist</a:t>
            </a:r>
            <a:r>
              <a:rPr lang="fr-FR" altLang="ja-JP" dirty="0"/>
              <a:t>'</a:t>
            </a:r>
            <a:r>
              <a:rPr lang="en-US" dirty="0"/>
              <a:t>s conception of Saturn</a:t>
            </a:r>
            <a:r>
              <a:rPr lang="fr-FR" altLang="ja-JP" dirty="0"/>
              <a:t>'</a:t>
            </a:r>
            <a:r>
              <a:rPr lang="en-US" dirty="0"/>
              <a:t>s rings</a:t>
            </a:r>
          </a:p>
        </p:txBody>
      </p:sp>
    </p:spTree>
    <p:extLst>
      <p:ext uri="{BB962C8B-B14F-4D97-AF65-F5344CB8AC3E}">
        <p14:creationId xmlns:p14="http://schemas.microsoft.com/office/powerpoint/2010/main" val="3214836940"/>
      </p:ext>
    </p:extLst>
  </p:cSld>
  <p:clrMapOvr>
    <a:masterClrMapping/>
  </p:clrMapOvr>
  <p:transition>
    <p:sndAc>
      <p:endSnd/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630658" y="614908"/>
            <a:ext cx="6330462" cy="579438"/>
          </a:xfrm>
        </p:spPr>
        <p:txBody>
          <a:bodyPr/>
          <a:lstStyle/>
          <a:p>
            <a:r>
              <a:rPr lang="en-US" dirty="0"/>
              <a:t>Uranus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42561" y="21943"/>
            <a:ext cx="3590637" cy="4653915"/>
          </a:xfrm>
        </p:spPr>
        <p:txBody>
          <a:bodyPr/>
          <a:lstStyle/>
          <a:p>
            <a:r>
              <a:rPr lang="en-US" dirty="0"/>
              <a:t>Smaller than Jupiter/Saturn; much larger than Earth</a:t>
            </a:r>
          </a:p>
          <a:p>
            <a:r>
              <a:rPr lang="en-US" dirty="0"/>
              <a:t>Made of H/He gas and </a:t>
            </a:r>
            <a:r>
              <a:rPr lang="en-US" b="1" dirty="0"/>
              <a:t>hydrogen compounds </a:t>
            </a:r>
            <a:br>
              <a:rPr lang="en-US" b="1" dirty="0"/>
            </a:br>
            <a:r>
              <a:rPr lang="en-US" dirty="0"/>
              <a:t>(H</a:t>
            </a:r>
            <a:r>
              <a:rPr lang="en-US" baseline="-25000" dirty="0"/>
              <a:t>2</a:t>
            </a:r>
            <a:r>
              <a:rPr lang="en-US" dirty="0"/>
              <a:t>O, NH</a:t>
            </a:r>
            <a:r>
              <a:rPr lang="en-US" baseline="-25000" dirty="0"/>
              <a:t>3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) </a:t>
            </a:r>
          </a:p>
          <a:p>
            <a:r>
              <a:rPr lang="en-US" dirty="0"/>
              <a:t>Extreme axis tilt</a:t>
            </a:r>
          </a:p>
          <a:p>
            <a:r>
              <a:rPr lang="en-US" dirty="0"/>
              <a:t>Moons and rings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6146" name="Picture 2" descr="https://s-media-cache-ak0.pinimg.com/236x/52/95/bc/5295bc7375c95fc7e5fcead0ad9125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-48821"/>
            <a:ext cx="2265090" cy="344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8" descr="06_09_Fig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 bwMode="auto">
          <a:xfrm>
            <a:off x="98474" y="2757479"/>
            <a:ext cx="5359791" cy="40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97888"/>
      </p:ext>
    </p:extLst>
  </p:cSld>
  <p:clrMapOvr>
    <a:masterClrMapping/>
  </p:clrMapOvr>
  <p:transition>
    <p:sndAc>
      <p:endSnd/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16386" name="Picture 2" descr="http://www.space.com/images/i/000/000/408/i02/uranus-planet-profile-101111.jpg?1289858329?interpolation=lanczos-none&amp;downsize=64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81" y="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4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03385"/>
            <a:ext cx="9144000" cy="579438"/>
          </a:xfrm>
        </p:spPr>
        <p:txBody>
          <a:bodyPr/>
          <a:lstStyle/>
          <a:p>
            <a:r>
              <a:rPr lang="en-US" dirty="0"/>
              <a:t>Neptune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0302" y="0"/>
            <a:ext cx="3896750" cy="4653915"/>
          </a:xfrm>
        </p:spPr>
        <p:txBody>
          <a:bodyPr/>
          <a:lstStyle/>
          <a:p>
            <a:r>
              <a:rPr lang="en-US" dirty="0"/>
              <a:t>Similar to Uranus (except for axis tilt)</a:t>
            </a:r>
          </a:p>
          <a:p>
            <a:r>
              <a:rPr lang="en-US" dirty="0"/>
              <a:t>Many moons (including Triton)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43011" name="Picture 8" descr="06_10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/>
        </p:blipFill>
        <p:spPr bwMode="auto">
          <a:xfrm>
            <a:off x="4618968" y="2339322"/>
            <a:ext cx="4525032" cy="45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encrypted-tbn1.gstatic.com/images?q=tbn:ANd9GcRY68QinpAmr3z6MSOq3dL1LkXP_WMp-9c9_4VX0cxZ3VM0Hbd0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716"/>
            <a:ext cx="5299131" cy="351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56668"/>
      </p:ext>
    </p:extLst>
  </p:cSld>
  <p:clrMapOvr>
    <a:masterClrMapping/>
  </p:clrMapOvr>
  <p:transition>
    <p:sndAc>
      <p:endSnd/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17410" name="Picture 2" descr="http://www.space.com/images/i/000/000/406/i02/neptune-planet-profile-101111-02.jpg?1289856629?interpolation=lanczos-none&amp;downsize=64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07" y="-6203"/>
            <a:ext cx="6864204" cy="68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25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6"/>
          <a:stretch/>
        </p:blipFill>
        <p:spPr>
          <a:xfrm>
            <a:off x="0" y="450166"/>
            <a:ext cx="9218597" cy="4811833"/>
          </a:xfrm>
          <a:prstGeom prst="rect">
            <a:avLst/>
          </a:prstGeom>
        </p:spPr>
      </p:pic>
      <p:sp>
        <p:nvSpPr>
          <p:cNvPr id="1189891" name="Rectangle 3"/>
          <p:cNvSpPr>
            <a:spLocks noGrp="1" noChangeArrowheads="1"/>
          </p:cNvSpPr>
          <p:nvPr>
            <p:ph type="title"/>
          </p:nvPr>
        </p:nvSpPr>
        <p:spPr>
          <a:xfrm>
            <a:off x="-4572" y="0"/>
            <a:ext cx="9144000" cy="579438"/>
          </a:xfrm>
        </p:spPr>
        <p:txBody>
          <a:bodyPr/>
          <a:lstStyle/>
          <a:p>
            <a:r>
              <a:rPr lang="en-US" dirty="0"/>
              <a:t>Pluto and Other Dwarf Planets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854" y="5217276"/>
            <a:ext cx="8229600" cy="1623532"/>
          </a:xfrm>
        </p:spPr>
        <p:txBody>
          <a:bodyPr/>
          <a:lstStyle/>
          <a:p>
            <a:r>
              <a:rPr lang="en-US" dirty="0"/>
              <a:t>Much smaller than other planets</a:t>
            </a:r>
          </a:p>
          <a:p>
            <a:r>
              <a:rPr lang="en-US" dirty="0"/>
              <a:t>Icy, comet-like composition</a:t>
            </a:r>
          </a:p>
          <a:p>
            <a:r>
              <a:rPr lang="en-US" dirty="0"/>
              <a:t>Pluto</a:t>
            </a:r>
            <a:r>
              <a:rPr lang="fr-FR" dirty="0"/>
              <a:t>'</a:t>
            </a:r>
            <a:r>
              <a:rPr lang="en-US" dirty="0"/>
              <a:t>s moon Charon is similar in size to Pluto</a:t>
            </a:r>
          </a:p>
        </p:txBody>
      </p:sp>
    </p:spTree>
    <p:extLst>
      <p:ext uri="{BB962C8B-B14F-4D97-AF65-F5344CB8AC3E}">
        <p14:creationId xmlns:p14="http://schemas.microsoft.com/office/powerpoint/2010/main" val="975622411"/>
      </p:ext>
    </p:extLst>
  </p:cSld>
  <p:clrMapOvr>
    <a:masterClrMapping/>
  </p:clrMapOvr>
  <p:transition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18434" name="Picture 2" descr="http://www.space.com/images/i/000/000/410/i02/pluto-planet-profile-150721a-02.jpg?1437519689?interpolation=lanczos-none&amp;downsize=64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40" y="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4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6947" y="98474"/>
            <a:ext cx="9144000" cy="58477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cs typeface="+mn-cs"/>
              </a:rPr>
              <a:t>What does the solar system look like?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810793"/>
            <a:ext cx="8314005" cy="58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55" y="4725161"/>
            <a:ext cx="3348697" cy="179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5451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10" y="206945"/>
            <a:ext cx="9144000" cy="579438"/>
          </a:xfrm>
        </p:spPr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idx="1"/>
          </p:nvPr>
        </p:nvSpPr>
        <p:spPr>
          <a:xfrm>
            <a:off x="294786" y="1225734"/>
            <a:ext cx="8229600" cy="4653915"/>
          </a:xfrm>
        </p:spPr>
        <p:txBody>
          <a:bodyPr/>
          <a:lstStyle/>
          <a:p>
            <a:r>
              <a:rPr lang="en-US" dirty="0">
                <a:solidFill>
                  <a:srgbClr val="374B94"/>
                </a:solidFill>
              </a:rPr>
              <a:t>What does the solar system look like?</a:t>
            </a:r>
          </a:p>
          <a:p>
            <a:pPr lvl="1"/>
            <a:r>
              <a:rPr lang="en-US" dirty="0"/>
              <a:t>Planets are tiny compared to the distances between them.</a:t>
            </a:r>
          </a:p>
          <a:p>
            <a:pPr lvl="1"/>
            <a:r>
              <a:rPr lang="en-US" dirty="0"/>
              <a:t>Each world has its own character, but there are many clear patterns.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76371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6.2 The Nebular Theory of Solar System Formation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goals for learning:</a:t>
            </a:r>
          </a:p>
          <a:p>
            <a:r>
              <a:rPr lang="en-US" dirty="0">
                <a:solidFill>
                  <a:srgbClr val="374B94"/>
                </a:solidFill>
              </a:rPr>
              <a:t>What features of our solar system provide clues to how it formed?</a:t>
            </a:r>
          </a:p>
          <a:p>
            <a:r>
              <a:rPr lang="en-US" dirty="0">
                <a:solidFill>
                  <a:srgbClr val="374B94"/>
                </a:solidFill>
              </a:rPr>
              <a:t>What is the nebular theory?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91983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0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"/>
          <a:stretch/>
        </p:blipFill>
        <p:spPr>
          <a:xfrm>
            <a:off x="-37056" y="1280160"/>
            <a:ext cx="9221539" cy="5234906"/>
          </a:xfrm>
          <a:prstGeom prst="rect">
            <a:avLst/>
          </a:prstGeom>
        </p:spPr>
      </p:pic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features of our solar system provide clues to how it formed?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90317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8" descr="ECP6e_Ch06_Slide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r="1011" b="2018"/>
          <a:stretch/>
        </p:blipFill>
        <p:spPr bwMode="auto">
          <a:xfrm>
            <a:off x="140216" y="787791"/>
            <a:ext cx="5376316" cy="539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674"/>
            <a:ext cx="9144000" cy="579438"/>
          </a:xfrm>
        </p:spPr>
        <p:txBody>
          <a:bodyPr/>
          <a:lstStyle/>
          <a:p>
            <a:r>
              <a:rPr lang="en-US" dirty="0"/>
              <a:t>Motion of Large Bodies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idx="1"/>
          </p:nvPr>
        </p:nvSpPr>
        <p:spPr>
          <a:xfrm>
            <a:off x="5516532" y="1532373"/>
            <a:ext cx="3440546" cy="4653915"/>
          </a:xfrm>
        </p:spPr>
        <p:txBody>
          <a:bodyPr/>
          <a:lstStyle/>
          <a:p>
            <a:r>
              <a:rPr lang="en-US" dirty="0"/>
              <a:t>All large bodies in the solar system orbit in the same direction and in nearly the same plane.</a:t>
            </a:r>
          </a:p>
          <a:p>
            <a:r>
              <a:rPr lang="en-US" dirty="0"/>
              <a:t>Most also rotate in that direction.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41230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8" descr="06_01_Step2_Un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9"/>
          <a:stretch/>
        </p:blipFill>
        <p:spPr bwMode="auto">
          <a:xfrm>
            <a:off x="705194" y="672931"/>
            <a:ext cx="7060171" cy="442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Two Major Planet Types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5036234"/>
            <a:ext cx="8594725" cy="1574935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Terrestrial planets are rocky, relatively small, and close to the Sun.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Jovian planets are gaseous, larger, and farther from the Sun.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48255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8" descr="12_15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/>
        </p:blipFill>
        <p:spPr bwMode="auto">
          <a:xfrm>
            <a:off x="0" y="518453"/>
            <a:ext cx="5387926" cy="634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Swarms of Smaller Bodies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idx="1"/>
          </p:nvPr>
        </p:nvSpPr>
        <p:spPr>
          <a:xfrm>
            <a:off x="5357084" y="1957254"/>
            <a:ext cx="3387725" cy="465391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Many rocky asteroids and icy comets populate the solar system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30362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8" descr="06_01_Step4_Un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 bwMode="auto">
          <a:xfrm>
            <a:off x="-98474" y="528708"/>
            <a:ext cx="9355016" cy="6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Notable Exceptions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5151178"/>
            <a:ext cx="8761147" cy="78714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Several exceptions to normal patterns need to be explained</a:t>
            </a:r>
            <a:r>
              <a:rPr lang="en-US" dirty="0"/>
              <a:t>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309489" y="528708"/>
            <a:ext cx="9777046" cy="41382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309489" y="6323859"/>
            <a:ext cx="9777046" cy="41382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19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0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"/>
          <a:stretch/>
        </p:blipFill>
        <p:spPr>
          <a:xfrm>
            <a:off x="-75661" y="900333"/>
            <a:ext cx="9214670" cy="5231007"/>
          </a:xfrm>
          <a:prstGeom prst="rect">
            <a:avLst/>
          </a:prstGeom>
        </p:spPr>
      </p:pic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the nebular theory?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08166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1" descr="08_02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"/>
          <a:stretch/>
        </p:blipFill>
        <p:spPr bwMode="auto">
          <a:xfrm>
            <a:off x="0" y="0"/>
            <a:ext cx="5589588" cy="556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2227" y="913302"/>
            <a:ext cx="3151909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the </a:t>
            </a:r>
            <a:r>
              <a:rPr lang="en-US" b="1" dirty="0"/>
              <a:t>nebular theory, </a:t>
            </a:r>
            <a:r>
              <a:rPr lang="en-US" dirty="0"/>
              <a:t>our solar system formed from a giant cloud of interstellar gas.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b="1" dirty="0"/>
              <a:t>nebula</a:t>
            </a:r>
            <a:r>
              <a:rPr lang="en-US" dirty="0"/>
              <a:t> = cloud)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05189784"/>
      </p:ext>
    </p:extLst>
  </p:cSld>
  <p:clrMapOvr>
    <a:masterClrMapping/>
  </p:clrMapOvr>
  <p:transition>
    <p:sndAc>
      <p:endSnd/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Origin of the Nebula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idx="1"/>
          </p:nvPr>
        </p:nvSpPr>
        <p:spPr>
          <a:xfrm>
            <a:off x="6302326" y="1359569"/>
            <a:ext cx="2812618" cy="465391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Elements that formed planets were made in stars and then recycled through interstellar space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7" name="Picture 6" descr="06_14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"/>
          <a:stretch/>
        </p:blipFill>
        <p:spPr>
          <a:xfrm>
            <a:off x="-90498" y="551619"/>
            <a:ext cx="6392824" cy="62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does the solar system look like?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" y="1046723"/>
            <a:ext cx="8942308" cy="29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4351094"/>
            <a:ext cx="81327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83359"/>
      </p:ext>
    </p:extLst>
  </p:cSld>
  <p:clrMapOvr>
    <a:masterClrMapping/>
  </p:clrMapOvr>
  <p:transition>
    <p:sndAc>
      <p:endSnd/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3" descr="08_02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/>
        </p:blipFill>
        <p:spPr bwMode="auto">
          <a:xfrm>
            <a:off x="1" y="656875"/>
            <a:ext cx="5894362" cy="58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Evidence from Other Gas Clouds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idx="1"/>
          </p:nvPr>
        </p:nvSpPr>
        <p:spPr>
          <a:xfrm>
            <a:off x="6161649" y="859974"/>
            <a:ext cx="2623918" cy="465391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can see stars forming in other interstellar gas clouds, lending support to the nebular theory.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11" name="Picture 10" descr="samp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22" y="6249284"/>
            <a:ext cx="1828800" cy="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6.3 Explaining the Major Features of the Solar System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goals for learning:</a:t>
            </a:r>
          </a:p>
          <a:p>
            <a:r>
              <a:rPr lang="en-US" dirty="0">
                <a:solidFill>
                  <a:srgbClr val="374B94"/>
                </a:solidFill>
              </a:rPr>
              <a:t>What caused the orderly patterns of motion?</a:t>
            </a:r>
          </a:p>
          <a:p>
            <a:r>
              <a:rPr lang="en-US" dirty="0">
                <a:solidFill>
                  <a:srgbClr val="374B94"/>
                </a:solidFill>
              </a:rPr>
              <a:t>Why are there two major types of planets?</a:t>
            </a:r>
          </a:p>
          <a:p>
            <a:r>
              <a:rPr lang="en-US" dirty="0">
                <a:solidFill>
                  <a:srgbClr val="374B94"/>
                </a:solidFill>
              </a:rPr>
              <a:t>Where did asteroids and comets come from?</a:t>
            </a:r>
          </a:p>
          <a:p>
            <a:r>
              <a:rPr lang="en-US" dirty="0">
                <a:solidFill>
                  <a:srgbClr val="374B94"/>
                </a:solidFill>
              </a:rPr>
              <a:t>How do we explain the "exceptions to the rules"?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86636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0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"/>
          <a:stretch/>
        </p:blipFill>
        <p:spPr>
          <a:xfrm>
            <a:off x="-62431" y="1237957"/>
            <a:ext cx="9256695" cy="5254863"/>
          </a:xfrm>
          <a:prstGeom prst="rect">
            <a:avLst/>
          </a:prstGeom>
        </p:spPr>
      </p:pic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What caused the orderly patterns of motion?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60131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06_15_Figure_l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57" y="661182"/>
            <a:ext cx="9287051" cy="440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24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Conservation of Angular Momentum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149273"/>
            <a:ext cx="8229600" cy="1461896"/>
          </a:xfrm>
        </p:spPr>
        <p:txBody>
          <a:bodyPr/>
          <a:lstStyle/>
          <a:p>
            <a:r>
              <a:rPr lang="en-US" dirty="0"/>
              <a:t>The rotation speed of the cloud from which our solar system formed must have increased as the cloud contracted.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4373995"/>
      </p:ext>
    </p:extLst>
  </p:cSld>
  <p:clrMapOvr>
    <a:masterClrMapping/>
  </p:clrMapOvr>
  <p:transition>
    <p:sndAc>
      <p:endSnd/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3445" name="Rectangle 5"/>
          <p:cNvSpPr>
            <a:spLocks noChangeArrowheads="1"/>
          </p:cNvSpPr>
          <p:nvPr/>
        </p:nvSpPr>
        <p:spPr bwMode="auto">
          <a:xfrm>
            <a:off x="1066800" y="6089650"/>
            <a:ext cx="4102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Collapse of the Solar Nebula</a:t>
            </a:r>
          </a:p>
        </p:txBody>
      </p:sp>
      <p:pic>
        <p:nvPicPr>
          <p:cNvPr id="81924" name="Picture 15" descr="Collapse_Solar_Neb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63048"/>
            <a:ext cx="5514535" cy="58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27409" y="818447"/>
            <a:ext cx="2414208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Rotation of a contracting cloud speeds up for the same reason a skater speeds up as she pulls in her arms.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88443957"/>
      </p:ext>
    </p:extLst>
  </p:cSld>
  <p:clrMapOvr>
    <a:masterClrMapping/>
  </p:clrMapOvr>
  <p:transition>
    <p:sndAc>
      <p:endSnd/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06_15_Figure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5"/>
          <a:stretch>
            <a:fillRect/>
          </a:stretch>
        </p:blipFill>
        <p:spPr bwMode="auto">
          <a:xfrm>
            <a:off x="0" y="436099"/>
            <a:ext cx="9144000" cy="53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54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Flattening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515" y="5763987"/>
            <a:ext cx="8229600" cy="1212271"/>
          </a:xfrm>
        </p:spPr>
        <p:txBody>
          <a:bodyPr/>
          <a:lstStyle/>
          <a:p>
            <a:r>
              <a:rPr lang="en-US" dirty="0"/>
              <a:t>Collisions between particles in the cloud caused it to flatten into a disk.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6077863"/>
      </p:ext>
    </p:extLst>
  </p:cSld>
  <p:clrMapOvr>
    <a:masterClrMapping/>
  </p:clrMapOvr>
  <p:transition>
    <p:sndAc>
      <p:endSnd/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6517" name="Rectangle 5"/>
          <p:cNvSpPr>
            <a:spLocks noChangeArrowheads="1"/>
          </p:cNvSpPr>
          <p:nvPr/>
        </p:nvSpPr>
        <p:spPr bwMode="auto">
          <a:xfrm>
            <a:off x="1066800" y="6089650"/>
            <a:ext cx="3964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Formation of Circular Orbits</a:t>
            </a:r>
          </a:p>
        </p:txBody>
      </p:sp>
      <p:graphicFrame>
        <p:nvGraphicFramePr>
          <p:cNvPr id="12165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467001"/>
              </p:ext>
            </p:extLst>
          </p:nvPr>
        </p:nvGraphicFramePr>
        <p:xfrm>
          <a:off x="1752600" y="2667000"/>
          <a:ext cx="2895600" cy="6858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INSERT Formation_Circular_Orbits.jpg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6026" name="Picture 15" descr="Formation_Circular_Orb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11483" cy="61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22499" y="255063"/>
            <a:ext cx="2825370" cy="4921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Collisions between gas particles in a cloud gradually reduce random motions.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09899415"/>
      </p:ext>
    </p:extLst>
  </p:cSld>
  <p:clrMapOvr>
    <a:masterClrMapping/>
  </p:clrMapOvr>
  <p:transition>
    <p:sndAc>
      <p:endSnd/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65" name="Rectangle 5"/>
          <p:cNvSpPr>
            <a:spLocks noChangeArrowheads="1"/>
          </p:cNvSpPr>
          <p:nvPr/>
        </p:nvSpPr>
        <p:spPr bwMode="auto">
          <a:xfrm>
            <a:off x="1066800" y="6089650"/>
            <a:ext cx="3999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Why Does the Disk Flatten?</a:t>
            </a:r>
          </a:p>
        </p:txBody>
      </p:sp>
      <p:pic>
        <p:nvPicPr>
          <p:cNvPr id="88068" name="Picture 15" descr="Disk_Flat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2" y="137977"/>
            <a:ext cx="5423754" cy="575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8259" y="1085057"/>
            <a:ext cx="2560603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Collisions between gas particles also reduce up and down motions.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69015170"/>
      </p:ext>
    </p:extLst>
  </p:cSld>
  <p:clrMapOvr>
    <a:masterClrMapping/>
  </p:clrMapOvr>
  <p:transition>
    <p:sndAc>
      <p:endSnd/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0613" name="Rectangle 5"/>
          <p:cNvSpPr>
            <a:spLocks noChangeArrowheads="1"/>
          </p:cNvSpPr>
          <p:nvPr/>
        </p:nvSpPr>
        <p:spPr bwMode="auto">
          <a:xfrm>
            <a:off x="1066800" y="6089650"/>
            <a:ext cx="5198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Formation of the Protoplanetary Disk</a:t>
            </a:r>
          </a:p>
        </p:txBody>
      </p:sp>
      <p:pic>
        <p:nvPicPr>
          <p:cNvPr id="90116" name="Picture 15" descr="Protoplanetary_Di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8" y="818167"/>
            <a:ext cx="4753378" cy="51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64187" y="1957254"/>
            <a:ext cx="3030537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spinning cloud flattens as it shrinks.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13312130"/>
      </p:ext>
    </p:extLst>
  </p:cSld>
  <p:clrMapOvr>
    <a:masterClrMapping/>
  </p:clrMapOvr>
  <p:transition>
    <p:sndAc>
      <p:endSnd/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16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>
          <a:xfrm>
            <a:off x="0" y="469414"/>
            <a:ext cx="4459458" cy="5360465"/>
          </a:xfrm>
          <a:prstGeom prst="rect">
            <a:avLst/>
          </a:prstGeom>
        </p:spPr>
      </p:pic>
      <p:pic>
        <p:nvPicPr>
          <p:cNvPr id="3" name="Picture 2" descr="06_16_FigureB_Ann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4459458" y="621605"/>
            <a:ext cx="4684542" cy="4147465"/>
          </a:xfrm>
          <a:prstGeom prst="rect">
            <a:avLst/>
          </a:prstGeom>
        </p:spPr>
      </p:pic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Disks Around Other Stars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367" y="5795764"/>
            <a:ext cx="8453107" cy="739021"/>
          </a:xfrm>
        </p:spPr>
        <p:txBody>
          <a:bodyPr/>
          <a:lstStyle/>
          <a:p>
            <a:r>
              <a:rPr lang="en-US" sz="2400" dirty="0"/>
              <a:t>Observations of disks around other stars support the nebular hypothesis.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26169226"/>
      </p:ext>
    </p:extLst>
  </p:cSld>
  <p:clrMapOvr>
    <a:masterClrMapping/>
  </p:clrMapOvr>
  <p:transition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06_01_Step3_Un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6"/>
          <a:stretch/>
        </p:blipFill>
        <p:spPr bwMode="auto">
          <a:xfrm>
            <a:off x="-402635" y="647112"/>
            <a:ext cx="10151545" cy="656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541" y="0"/>
            <a:ext cx="8187397" cy="58477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does the solar system look like?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53109696"/>
      </p:ext>
    </p:extLst>
  </p:cSld>
  <p:clrMapOvr>
    <a:masterClrMapping/>
  </p:clrMapOvr>
  <p:transition>
    <p:sndAc>
      <p:endSnd/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03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831915" y="528442"/>
            <a:ext cx="4003370" cy="6207573"/>
          </a:xfrm>
          <a:prstGeom prst="rect">
            <a:avLst/>
          </a:prstGeom>
        </p:spPr>
      </p:pic>
      <p:pic>
        <p:nvPicPr>
          <p:cNvPr id="94211" name="Picture 11" descr="06_01_Step2_Unan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9"/>
          <a:stretch/>
        </p:blipFill>
        <p:spPr bwMode="auto">
          <a:xfrm>
            <a:off x="0" y="651641"/>
            <a:ext cx="4831914" cy="30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Why are there two major types of planets?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0395067"/>
      </p:ext>
    </p:extLst>
  </p:cSld>
  <p:clrMapOvr>
    <a:masterClrMapping/>
  </p:clrMapOvr>
  <p:transition>
    <p:sndAc>
      <p:endSnd/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16" descr="Collapse_Solar_Neb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159"/>
            <a:ext cx="5103055" cy="54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31988" y="1113193"/>
            <a:ext cx="2381031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gravity causes the cloud to contract, it heats up.</a:t>
            </a: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Conservation of Energy</a:t>
            </a:r>
          </a:p>
        </p:txBody>
      </p:sp>
      <p:pic>
        <p:nvPicPr>
          <p:cNvPr id="96259" name="Picture 5" descr="play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8" name="Rectangle 6"/>
          <p:cNvSpPr>
            <a:spLocks noChangeArrowheads="1"/>
          </p:cNvSpPr>
          <p:nvPr/>
        </p:nvSpPr>
        <p:spPr bwMode="auto">
          <a:xfrm>
            <a:off x="1066800" y="6089650"/>
            <a:ext cx="4102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Collapse of the Solar Nebula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18613418"/>
      </p:ext>
    </p:extLst>
  </p:cSld>
  <p:clrMapOvr>
    <a:masterClrMapping/>
  </p:clrMapOvr>
  <p:transition>
    <p:sndAc>
      <p:endSnd/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05" name="Rectangle 5"/>
          <p:cNvSpPr>
            <a:spLocks noChangeArrowheads="1"/>
          </p:cNvSpPr>
          <p:nvPr/>
        </p:nvSpPr>
        <p:spPr bwMode="auto">
          <a:xfrm>
            <a:off x="1066800" y="6089650"/>
            <a:ext cx="7643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Temperature Distribution of the Disk and the Frost Line</a:t>
            </a:r>
          </a:p>
        </p:txBody>
      </p:sp>
      <p:pic>
        <p:nvPicPr>
          <p:cNvPr id="98308" name="Picture 15" descr="Temperature_Distrib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7077" cy="599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26727" y="1022072"/>
            <a:ext cx="2851728" cy="4653915"/>
          </a:xfrm>
        </p:spPr>
        <p:txBody>
          <a:bodyPr/>
          <a:lstStyle/>
          <a:p>
            <a:r>
              <a:rPr lang="en-US" dirty="0"/>
              <a:t>Inner parts of the disk are hotter than outer parts.</a:t>
            </a:r>
          </a:p>
          <a:p>
            <a:endParaRPr lang="en-US" dirty="0"/>
          </a:p>
          <a:p>
            <a:r>
              <a:rPr lang="en-US" dirty="0"/>
              <a:t>Rock can be solid at much higher temperatures than ice.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23425501"/>
      </p:ext>
    </p:extLst>
  </p:cSld>
  <p:clrMapOvr>
    <a:masterClrMapping/>
  </p:clrMapOvr>
  <p:transition>
    <p:sndAc>
      <p:endSnd/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6_17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87"/>
          <a:stretch/>
        </p:blipFill>
        <p:spPr>
          <a:xfrm>
            <a:off x="123925" y="-98474"/>
            <a:ext cx="8583976" cy="573076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537135"/>
            <a:ext cx="9144000" cy="1346442"/>
          </a:xfrm>
        </p:spPr>
        <p:txBody>
          <a:bodyPr/>
          <a:lstStyle/>
          <a:p>
            <a:r>
              <a:rPr lang="en-US" sz="2400" dirty="0"/>
              <a:t>Inside the </a:t>
            </a:r>
            <a:r>
              <a:rPr lang="en-US" sz="2400" b="1" i="1" dirty="0"/>
              <a:t>frost line</a:t>
            </a:r>
            <a:r>
              <a:rPr lang="en-US" sz="2400" dirty="0"/>
              <a:t>: Too hot for hydrogen compounds to form ices</a:t>
            </a:r>
          </a:p>
          <a:p>
            <a:r>
              <a:rPr lang="en-US" sz="2400" dirty="0"/>
              <a:t>Outside the </a:t>
            </a:r>
            <a:r>
              <a:rPr lang="en-US" sz="2400" b="1" i="1" dirty="0"/>
              <a:t>frost line</a:t>
            </a:r>
            <a:r>
              <a:rPr lang="en-US" sz="2400" dirty="0"/>
              <a:t>: Cold enough for ices to form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68494677"/>
      </p:ext>
    </p:extLst>
  </p:cSld>
  <p:clrMapOvr>
    <a:masterClrMapping/>
  </p:clrMapOvr>
  <p:transition>
    <p:sndAc>
      <p:endSnd/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Terrestrial Planets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particles of rock and metal were present inside the frost line.</a:t>
            </a:r>
          </a:p>
          <a:p>
            <a:r>
              <a:rPr lang="en-US" dirty="0"/>
              <a:t>Planetesimals of rock and metal built up as these particles collided.</a:t>
            </a:r>
          </a:p>
          <a:p>
            <a:r>
              <a:rPr lang="en-US" dirty="0"/>
              <a:t>Gravity eventually assembled these planetesimals into terrestrial planets.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46677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901" name="Rectangle 5"/>
          <p:cNvSpPr>
            <a:spLocks noChangeArrowheads="1"/>
          </p:cNvSpPr>
          <p:nvPr/>
        </p:nvSpPr>
        <p:spPr bwMode="auto">
          <a:xfrm>
            <a:off x="1066800" y="6089650"/>
            <a:ext cx="7866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Summary of the Condensates in the Protoplanetary Disk</a:t>
            </a:r>
          </a:p>
        </p:txBody>
      </p:sp>
      <p:pic>
        <p:nvPicPr>
          <p:cNvPr id="104452" name="Picture 15" descr="Summary_Condens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9" y="747209"/>
            <a:ext cx="4895273" cy="5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91903" y="1200730"/>
            <a:ext cx="3064452" cy="53411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Tiny solid particles stick to form </a:t>
            </a:r>
            <a:r>
              <a:rPr lang="en-US" b="1" i="1" dirty="0"/>
              <a:t>planetesimals</a:t>
            </a:r>
            <a:r>
              <a:rPr lang="en-US" dirty="0"/>
              <a:t>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66761809"/>
      </p:ext>
    </p:extLst>
  </p:cSld>
  <p:clrMapOvr>
    <a:masterClrMapping/>
  </p:clrMapOvr>
  <p:transition>
    <p:sndAc>
      <p:endSnd/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49" name="Rectangle 5"/>
          <p:cNvSpPr>
            <a:spLocks noChangeArrowheads="1"/>
          </p:cNvSpPr>
          <p:nvPr/>
        </p:nvSpPr>
        <p:spPr bwMode="auto">
          <a:xfrm>
            <a:off x="1066800" y="6089650"/>
            <a:ext cx="7866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Summary of the Condensates in the Protoplanetary Disk</a:t>
            </a:r>
          </a:p>
        </p:txBody>
      </p:sp>
      <p:pic>
        <p:nvPicPr>
          <p:cNvPr id="106500" name="Picture 15" descr="Summary_Condens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4" y="750455"/>
            <a:ext cx="4883926" cy="51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68818" y="1195254"/>
            <a:ext cx="3214543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Gravity draws </a:t>
            </a:r>
            <a:r>
              <a:rPr lang="en-US" b="1" i="1" dirty="0"/>
              <a:t>planetesimals</a:t>
            </a:r>
            <a:r>
              <a:rPr lang="en-US" dirty="0"/>
              <a:t> together to form planets.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process of assembly </a:t>
            </a:r>
          </a:p>
          <a:p>
            <a:pPr marL="0" indent="0">
              <a:buNone/>
            </a:pPr>
            <a:r>
              <a:rPr lang="en-US" dirty="0"/>
              <a:t>is called </a:t>
            </a:r>
            <a:r>
              <a:rPr lang="en-US" b="1" i="1" dirty="0"/>
              <a:t>accretion.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18008313"/>
      </p:ext>
    </p:extLst>
  </p:cSld>
  <p:clrMapOvr>
    <a:masterClrMapping/>
  </p:clrMapOvr>
  <p:transition>
    <p:sndAc>
      <p:endSnd/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18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1"/>
          <a:stretch/>
        </p:blipFill>
        <p:spPr>
          <a:xfrm>
            <a:off x="0" y="1083213"/>
            <a:ext cx="8891451" cy="3724201"/>
          </a:xfrm>
          <a:prstGeom prst="rect">
            <a:avLst/>
          </a:prstGeom>
        </p:spPr>
      </p:pic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Accretion of Planetesimals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299363"/>
            <a:ext cx="8229600" cy="1311805"/>
          </a:xfrm>
        </p:spPr>
        <p:txBody>
          <a:bodyPr/>
          <a:lstStyle/>
          <a:p>
            <a:r>
              <a:rPr lang="en-US" dirty="0"/>
              <a:t>Many smaller objects collected into just a few large ones.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2054729"/>
      </p:ext>
    </p:extLst>
  </p:cSld>
  <p:clrMapOvr>
    <a:masterClrMapping/>
  </p:clrMapOvr>
  <p:transition>
    <p:sndAc>
      <p:endSnd/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Jovian Planets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Ice could also form small particles outside the frost line.</a:t>
            </a:r>
          </a:p>
          <a:p>
            <a:r>
              <a:rPr lang="en-US" dirty="0"/>
              <a:t>Larger planetesimals and planets were able to form.</a:t>
            </a:r>
          </a:p>
          <a:p>
            <a:r>
              <a:rPr lang="en-US" dirty="0"/>
              <a:t>The gravity of these larger planets was able to draw in surrounding H and He gases.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132961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9743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45" name="Rectangle 5"/>
          <p:cNvSpPr>
            <a:spLocks noChangeArrowheads="1"/>
          </p:cNvSpPr>
          <p:nvPr/>
        </p:nvSpPr>
        <p:spPr bwMode="auto">
          <a:xfrm>
            <a:off x="1066800" y="6089650"/>
            <a:ext cx="79690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Nebular Capture and the Formation of the Jovian Planets</a:t>
            </a:r>
          </a:p>
        </p:txBody>
      </p:sp>
      <p:pic>
        <p:nvPicPr>
          <p:cNvPr id="112644" name="Picture 15" descr="Nebular_Cap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3" y="867236"/>
            <a:ext cx="4772399" cy="508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5000" y="1991890"/>
            <a:ext cx="3001818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gravity of rock and ice in jovian planets draws in H and He gases.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9591917"/>
      </p:ext>
    </p:extLst>
  </p:cSld>
  <p:clrMapOvr>
    <a:masterClrMapping/>
  </p:clrMapOvr>
  <p:transition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06_01_Step4_Un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9"/>
          <a:stretch/>
        </p:blipFill>
        <p:spPr bwMode="auto">
          <a:xfrm>
            <a:off x="-569546" y="562709"/>
            <a:ext cx="9996253" cy="64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328074" cy="58477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does the solar system look like?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83993119"/>
      </p:ext>
    </p:extLst>
  </p:cSld>
  <p:clrMapOvr>
    <a:masterClrMapping/>
  </p:clrMapOvr>
  <p:transition>
    <p:sndAc>
      <p:endSnd/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6_20_Figure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"/>
          <a:stretch/>
        </p:blipFill>
        <p:spPr>
          <a:xfrm>
            <a:off x="271272" y="710184"/>
            <a:ext cx="8601456" cy="5257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6015181"/>
            <a:ext cx="8229600" cy="595987"/>
          </a:xfrm>
        </p:spPr>
        <p:txBody>
          <a:bodyPr/>
          <a:lstStyle/>
          <a:p>
            <a:r>
              <a:rPr lang="en-US" dirty="0"/>
              <a:t>Moons of jovian planets form in miniature disks.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85034189"/>
      </p:ext>
    </p:extLst>
  </p:cSld>
  <p:clrMapOvr>
    <a:masterClrMapping/>
  </p:clrMapOvr>
  <p:transition>
    <p:sndAc>
      <p:endSnd/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3141" name="Rectangle 5"/>
          <p:cNvSpPr>
            <a:spLocks noChangeArrowheads="1"/>
          </p:cNvSpPr>
          <p:nvPr/>
        </p:nvSpPr>
        <p:spPr bwMode="auto">
          <a:xfrm>
            <a:off x="1066800" y="6089650"/>
            <a:ext cx="2305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The Solar Wind</a:t>
            </a:r>
          </a:p>
        </p:txBody>
      </p:sp>
      <p:pic>
        <p:nvPicPr>
          <p:cNvPr id="116740" name="Picture 15" descr="Solar_Wi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774791"/>
            <a:ext cx="4921394" cy="52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15180" y="1957254"/>
            <a:ext cx="2770909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Radiation and outflowing matter from the Sun—the </a:t>
            </a:r>
            <a:r>
              <a:rPr lang="en-US" b="1" i="1" dirty="0"/>
              <a:t>solar wind</a:t>
            </a:r>
            <a:r>
              <a:rPr lang="en-US" dirty="0"/>
              <a:t>— blew away the leftover gases.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93146765"/>
      </p:ext>
    </p:extLst>
  </p:cSld>
  <p:clrMapOvr>
    <a:masterClrMapping/>
  </p:clrMapOvr>
  <p:transition>
    <p:sndAc>
      <p:endSnd/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6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5129341" y="2135982"/>
            <a:ext cx="3850651" cy="3208876"/>
          </a:xfrm>
          <a:prstGeom prst="rect">
            <a:avLst/>
          </a:prstGeom>
        </p:spPr>
      </p:pic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Where did asteroids and comets come from?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8" name="Picture 7" descr="06_13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5" y="2133597"/>
            <a:ext cx="4779628" cy="32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22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6_18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1"/>
          <a:stretch/>
        </p:blipFill>
        <p:spPr>
          <a:xfrm>
            <a:off x="271272" y="1270646"/>
            <a:ext cx="8601456" cy="3602736"/>
          </a:xfrm>
          <a:prstGeom prst="rect">
            <a:avLst/>
          </a:prstGeom>
        </p:spPr>
      </p:pic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Asteroids and Comets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4976091"/>
            <a:ext cx="8229600" cy="1635077"/>
          </a:xfrm>
        </p:spPr>
        <p:txBody>
          <a:bodyPr/>
          <a:lstStyle/>
          <a:p>
            <a:r>
              <a:rPr lang="en-US" dirty="0"/>
              <a:t>Leftovers from the accretion process</a:t>
            </a:r>
          </a:p>
          <a:p>
            <a:r>
              <a:rPr lang="en-US" dirty="0"/>
              <a:t>Rocky asteroids inside frost line</a:t>
            </a:r>
          </a:p>
          <a:p>
            <a:r>
              <a:rPr lang="en-US" dirty="0"/>
              <a:t>Icy comets outside frost line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1023802"/>
      </p:ext>
    </p:extLst>
  </p:cSld>
  <p:clrMapOvr>
    <a:masterClrMapping/>
  </p:clrMapOvr>
  <p:transition>
    <p:sndAc>
      <p:endSnd/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6_2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6" y="1293091"/>
            <a:ext cx="5151111" cy="5155850"/>
          </a:xfrm>
          <a:prstGeom prst="rect">
            <a:avLst/>
          </a:prstGeom>
        </p:spPr>
      </p:pic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Bombardment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idx="1"/>
          </p:nvPr>
        </p:nvSpPr>
        <p:spPr>
          <a:xfrm>
            <a:off x="5645727" y="1957254"/>
            <a:ext cx="3186546" cy="4653915"/>
          </a:xfrm>
        </p:spPr>
        <p:txBody>
          <a:bodyPr/>
          <a:lstStyle/>
          <a:p>
            <a:r>
              <a:rPr lang="en-US" dirty="0"/>
              <a:t>Leftover planetesimals bombarded other objects in the late stages of solar system formation.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884003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8" descr="06_05_Figure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5" b="2875"/>
          <a:stretch/>
        </p:blipFill>
        <p:spPr bwMode="auto">
          <a:xfrm>
            <a:off x="547463" y="1272161"/>
            <a:ext cx="4631045" cy="50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Earth</a:t>
            </a:r>
            <a:r>
              <a:rPr lang="fr-FR" altLang="ja-JP" dirty="0"/>
              <a:t>'</a:t>
            </a:r>
            <a:r>
              <a:rPr lang="en-US" dirty="0"/>
              <a:t>s Water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idx="1"/>
          </p:nvPr>
        </p:nvSpPr>
        <p:spPr>
          <a:xfrm>
            <a:off x="5380181" y="1957254"/>
            <a:ext cx="3214543" cy="4653915"/>
          </a:xfrm>
        </p:spPr>
        <p:txBody>
          <a:bodyPr/>
          <a:lstStyle/>
          <a:p>
            <a:r>
              <a:rPr lang="en-US" dirty="0"/>
              <a:t>Water may have come to Earth by way of icy planetesimals from the outer solar system.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270012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06_01_Step4_Un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0"/>
          <a:stretch/>
        </p:blipFill>
        <p:spPr bwMode="auto">
          <a:xfrm>
            <a:off x="829319" y="1737732"/>
            <a:ext cx="7367887" cy="478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How do we explain "exceptions to the rules"?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67838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2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595778" y="1262497"/>
            <a:ext cx="7943300" cy="4222166"/>
          </a:xfrm>
          <a:prstGeom prst="rect">
            <a:avLst/>
          </a:prstGeom>
        </p:spPr>
      </p:pic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Captured Moons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645728"/>
            <a:ext cx="8229600" cy="953896"/>
          </a:xfrm>
        </p:spPr>
        <p:txBody>
          <a:bodyPr/>
          <a:lstStyle/>
          <a:p>
            <a:r>
              <a:rPr lang="en-US" dirty="0"/>
              <a:t>The unusual moons of some planets may be captured planetesimals.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84012070"/>
      </p:ext>
    </p:extLst>
  </p:cSld>
  <p:clrMapOvr>
    <a:masterClrMapping/>
  </p:clrMapOvr>
  <p:transition>
    <p:sndAc>
      <p:endSnd/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23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"/>
          <a:stretch/>
        </p:blipFill>
        <p:spPr>
          <a:xfrm>
            <a:off x="982137" y="1251624"/>
            <a:ext cx="7179727" cy="4770373"/>
          </a:xfrm>
          <a:prstGeom prst="rect">
            <a:avLst/>
          </a:prstGeom>
        </p:spPr>
      </p:pic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Giant Impact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6015179"/>
            <a:ext cx="8229600" cy="6768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…then accreted into the Moon.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91215069"/>
      </p:ext>
    </p:extLst>
  </p:cSld>
  <p:clrMapOvr>
    <a:masterClrMapping/>
  </p:clrMapOvr>
  <p:transition>
    <p:sndAc>
      <p:endSnd/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6_0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1" y="1618589"/>
            <a:ext cx="5726090" cy="4390948"/>
          </a:xfrm>
          <a:prstGeom prst="rect">
            <a:avLst/>
          </a:prstGeom>
        </p:spPr>
      </p:pic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Rotation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idx="1"/>
          </p:nvPr>
        </p:nvSpPr>
        <p:spPr>
          <a:xfrm>
            <a:off x="6176812" y="1957254"/>
            <a:ext cx="2932545" cy="4653915"/>
          </a:xfrm>
        </p:spPr>
        <p:txBody>
          <a:bodyPr/>
          <a:lstStyle/>
          <a:p>
            <a:r>
              <a:rPr lang="en-US" dirty="0"/>
              <a:t>Giant impacts might also explain the different rotation axes of some planets.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3619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3074" name="Picture 2" descr="http://nineplanets.org/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922"/>
            <a:ext cx="9144000" cy="517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066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6_24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84008" y="691238"/>
            <a:ext cx="5100844" cy="576913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68818" y="1957254"/>
            <a:ext cx="2925907" cy="4653915"/>
          </a:xfrm>
        </p:spPr>
        <p:txBody>
          <a:bodyPr/>
          <a:lstStyle/>
          <a:p>
            <a:r>
              <a:rPr lang="en-US" dirty="0"/>
              <a:t>Review of the nebular theory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9427981"/>
      </p:ext>
    </p:extLst>
  </p:cSld>
  <p:clrMapOvr>
    <a:masterClrMapping/>
  </p:clrMapOvr>
  <p:transition>
    <p:sndAc>
      <p:endSnd/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Thought Question</a:t>
            </a:r>
            <a:br>
              <a:rPr lang="en-US" dirty="0"/>
            </a:b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would the solar system be different if the solar nebula had cooled with a temperature half its current value?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/>
              <a:t>Jovian planets would have formed closer </a:t>
            </a:r>
            <a:br>
              <a:rPr lang="en-US" dirty="0"/>
            </a:br>
            <a:r>
              <a:rPr lang="en-US" dirty="0"/>
              <a:t>to the Sun.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/>
              <a:t>There would be no asteroids.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/>
              <a:t>There would be no comets.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/>
              <a:t>Terrestrial planets would be larger.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71047114"/>
      </p:ext>
    </p:extLst>
  </p:cSld>
  <p:clrMapOvr>
    <a:masterClrMapping/>
  </p:clrMapOvr>
  <p:transition>
    <p:sndAc>
      <p:endSnd/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Thought Question</a:t>
            </a:r>
            <a:br>
              <a:rPr lang="en-US" dirty="0"/>
            </a:b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would the solar system be different if the solar nebula had cooled with a temperature half its current value?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b="1" dirty="0"/>
              <a:t>Jovian planets would have formed closer to the Sun.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There would be no asteroids.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There would be no comets.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Terrestrial planets would be larger.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94743445"/>
      </p:ext>
    </p:extLst>
  </p:cSld>
  <p:clrMapOvr>
    <a:masterClrMapping/>
  </p:clrMapOvr>
  <p:transition>
    <p:sndAc>
      <p:endSnd/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Question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515431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these facts is NOT explained by the nebular theory?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/>
              <a:t>There are two main types of planets: terrestrial and jovian.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/>
              <a:t>Planets orbit in the same direction and plane.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/>
              <a:t>Asteroids and comets exist.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/>
              <a:t>There are four terrestrial and four jovian planets.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05470762"/>
      </p:ext>
    </p:extLst>
  </p:cSld>
  <p:clrMapOvr>
    <a:masterClrMapping/>
  </p:clrMapOvr>
  <p:transition>
    <p:sndAc>
      <p:endSnd/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Question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461391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these facts is NOT explained by the nebular theory?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There are two main types of planets: terrestrial and jovian.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Planets orbit in the same direction and plane.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Asteroids and comets exist.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b="1" dirty="0"/>
              <a:t>There are four terrestrial and four jovian planets.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19831910"/>
      </p:ext>
    </p:extLst>
  </p:cSld>
  <p:clrMapOvr>
    <a:masterClrMapping/>
  </p:clrMapOvr>
  <p:transition>
    <p:sndAc>
      <p:endSnd/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74B94"/>
                </a:solidFill>
              </a:rPr>
              <a:t>What caused the orderly patterns of motion?</a:t>
            </a:r>
          </a:p>
          <a:p>
            <a:pPr lvl="1"/>
            <a:r>
              <a:rPr lang="en-US" dirty="0"/>
              <a:t>The solar nebula spun faster as it contracted because of conservation of angular momentum.</a:t>
            </a:r>
          </a:p>
          <a:p>
            <a:pPr lvl="1"/>
            <a:r>
              <a:rPr lang="en-US" dirty="0"/>
              <a:t>Collisions between gas particles then caused the nebula to flatten into a disk.</a:t>
            </a:r>
          </a:p>
          <a:p>
            <a:pPr lvl="1"/>
            <a:r>
              <a:rPr lang="en-US" dirty="0"/>
              <a:t>We have observed such disks around newly forming stars.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373004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374B94"/>
                </a:solidFill>
              </a:rPr>
              <a:t>Why are there two major types of planets?</a:t>
            </a:r>
          </a:p>
          <a:p>
            <a:pPr lvl="1"/>
            <a:r>
              <a:rPr lang="en-US" sz="2400" dirty="0"/>
              <a:t>Rock, metals, and ices condensed outside the frost line, but only rock and metals condensed inside the frost line.</a:t>
            </a:r>
          </a:p>
          <a:p>
            <a:pPr lvl="1"/>
            <a:r>
              <a:rPr lang="en-US" sz="2400" dirty="0"/>
              <a:t>Small solid particles collected into planetesimals that then accreted into planets.</a:t>
            </a:r>
          </a:p>
          <a:p>
            <a:pPr lvl="1"/>
            <a:r>
              <a:rPr lang="en-US" sz="2400" dirty="0"/>
              <a:t>Planets inside the frost line were made of rock and metals.</a:t>
            </a:r>
          </a:p>
          <a:p>
            <a:pPr lvl="1"/>
            <a:r>
              <a:rPr lang="en-US" sz="2400" dirty="0"/>
              <a:t>Additional ice particles outside the frost line made planets there more massive, and the gravity of these massive planets drew in H and He gases.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405012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74B94"/>
                </a:solidFill>
              </a:rPr>
              <a:t>Where did asteroids and comets come from?</a:t>
            </a:r>
          </a:p>
          <a:p>
            <a:pPr lvl="1"/>
            <a:r>
              <a:rPr lang="en-US" dirty="0"/>
              <a:t>They are leftover planetesimals, according to the nebular theory.</a:t>
            </a:r>
          </a:p>
          <a:p>
            <a:r>
              <a:rPr lang="en-US" dirty="0">
                <a:solidFill>
                  <a:srgbClr val="374B94"/>
                </a:solidFill>
              </a:rPr>
              <a:t>How do we explain "exceptions to the rules"?</a:t>
            </a:r>
          </a:p>
          <a:p>
            <a:pPr lvl="1"/>
            <a:r>
              <a:rPr lang="en-US" dirty="0"/>
              <a:t>The bombardment of newly formed planets by planetesimals may explain the exceptions.</a:t>
            </a:r>
          </a:p>
          <a:p>
            <a:pPr lvl="1"/>
            <a:r>
              <a:rPr lang="en-US" dirty="0"/>
              <a:t>Material torn from Earth</a:t>
            </a:r>
            <a:r>
              <a:rPr lang="fr-FR" altLang="ja-JP" dirty="0"/>
              <a:t>'</a:t>
            </a:r>
            <a:r>
              <a:rPr lang="en-US" dirty="0"/>
              <a:t>s crust by a giant impact formed the Moon.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893170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The Age of the Solar System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goals for learning:</a:t>
            </a:r>
          </a:p>
          <a:p>
            <a:r>
              <a:rPr lang="en-US" dirty="0">
                <a:solidFill>
                  <a:srgbClr val="374B94"/>
                </a:solidFill>
              </a:rPr>
              <a:t>How do we know the age of the solar system?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328013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How do we know the age of the solar system?</a:t>
            </a:r>
          </a:p>
        </p:txBody>
      </p:sp>
      <p:sp>
        <p:nvSpPr>
          <p:cNvPr id="127078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cannot find the age of a planet, but we can find the ages of the rocks that make it up.</a:t>
            </a:r>
          </a:p>
          <a:p>
            <a:r>
              <a:rPr lang="en-US" dirty="0"/>
              <a:t>We can determine the age of a rock through careful analysis of the proportions of various atoms and isotopes within it.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3921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  <a:endParaRPr lang="en-GB" dirty="0"/>
          </a:p>
        </p:txBody>
      </p:sp>
      <p:pic>
        <p:nvPicPr>
          <p:cNvPr id="6146" name="Picture 2" descr="http://img.bhs4.com/cf/9/cf958d99f06f825926ea1049bfaff76556ebd1a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99" y="-1"/>
            <a:ext cx="6779797" cy="67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6607914" y="0"/>
            <a:ext cx="2536086" cy="261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4B94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 dirty="0">
                <a:solidFill>
                  <a:schemeClr val="bg1"/>
                </a:solidFill>
              </a:rPr>
              <a:t>Planets are very tiny compared to distances between them</a:t>
            </a:r>
            <a:r>
              <a:rPr lang="en-US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9059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25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46390" y="1738624"/>
            <a:ext cx="5828527" cy="4447091"/>
          </a:xfrm>
          <a:prstGeom prst="rect">
            <a:avLst/>
          </a:prstGeom>
        </p:spPr>
      </p:pic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Radioactive Decay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idx="1"/>
          </p:nvPr>
        </p:nvSpPr>
        <p:spPr>
          <a:xfrm>
            <a:off x="5980540" y="1957254"/>
            <a:ext cx="3013365" cy="4653915"/>
          </a:xfrm>
        </p:spPr>
        <p:txBody>
          <a:bodyPr/>
          <a:lstStyle/>
          <a:p>
            <a:r>
              <a:rPr lang="en-US" dirty="0"/>
              <a:t>Some isotopes decay into other nuclei.</a:t>
            </a:r>
          </a:p>
          <a:p>
            <a:r>
              <a:rPr lang="en-US" dirty="0"/>
              <a:t>A </a:t>
            </a:r>
            <a:r>
              <a:rPr lang="en-US" b="1" dirty="0"/>
              <a:t>half-life </a:t>
            </a:r>
            <a:r>
              <a:rPr lang="en-US" dirty="0"/>
              <a:t>is the time for half the nuclei in a substance to decay.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504274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Question</a:t>
            </a:r>
            <a:br>
              <a:rPr lang="en-US" dirty="0"/>
            </a:br>
            <a:endParaRPr lang="en-US" dirty="0"/>
          </a:p>
        </p:txBody>
      </p:sp>
      <p:sp>
        <p:nvSpPr>
          <p:cNvPr id="1272835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490239" cy="465391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Suppose you find a rock originally made of potassium-40, half of which decays into argon-40 every 1.25 billion years. You open the rock and find 15 atoms of argon-40 for every atom of potassium-40. How long ago did the rock form?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914400" lvl="1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dirty="0"/>
              <a:t>1.25 billion years ago</a:t>
            </a:r>
          </a:p>
          <a:p>
            <a:pPr marL="914400" lvl="1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dirty="0"/>
              <a:t>2.5 billion years ago</a:t>
            </a:r>
          </a:p>
          <a:p>
            <a:pPr marL="914400" lvl="1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dirty="0"/>
              <a:t>3.75 billion years ago</a:t>
            </a:r>
          </a:p>
          <a:p>
            <a:pPr marL="914400" lvl="1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dirty="0"/>
              <a:t>5 billion years ago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7367683"/>
      </p:ext>
    </p:extLst>
  </p:cSld>
  <p:clrMapOvr>
    <a:masterClrMapping/>
  </p:clrMapOvr>
  <p:transition>
    <p:sndAc>
      <p:endSnd/>
    </p:sndAc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Question</a:t>
            </a:r>
            <a:br>
              <a:rPr lang="en-US" dirty="0"/>
            </a:br>
            <a:endParaRPr lang="en-US" dirty="0"/>
          </a:p>
        </p:txBody>
      </p:sp>
      <p:sp>
        <p:nvSpPr>
          <p:cNvPr id="1272835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490239" cy="465391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Suppose you find a rock originally made of potassium-40, half of which decays into argon-40 every 1.25 billion years. You open the rock and find 15 atoms of argon-40 for every atom of potassium-40. How long ago did the rock form?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914400" lvl="1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1.25 billion years ago</a:t>
            </a:r>
          </a:p>
          <a:p>
            <a:pPr marL="914400" lvl="1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2.5 billion years ago</a:t>
            </a:r>
          </a:p>
          <a:p>
            <a:pPr marL="914400" lvl="1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dirty="0">
                <a:solidFill>
                  <a:srgbClr val="BFBFBF"/>
                </a:solidFill>
              </a:rPr>
              <a:t>3.75 billion years ago</a:t>
            </a:r>
          </a:p>
          <a:p>
            <a:pPr marL="914400" lvl="1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b="1" dirty="0"/>
              <a:t>5 billion years ago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48710840"/>
      </p:ext>
    </p:extLst>
  </p:cSld>
  <p:clrMapOvr>
    <a:masterClrMapping/>
  </p:clrMapOvr>
  <p:transition>
    <p:sndAc>
      <p:endSnd/>
    </p:sndAc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6_1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7" y="1792402"/>
            <a:ext cx="4905986" cy="42430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the Solar System</a:t>
            </a:r>
          </a:p>
        </p:txBody>
      </p:sp>
      <p:sp>
        <p:nvSpPr>
          <p:cNvPr id="1278978" name="Rectangle 2"/>
          <p:cNvSpPr>
            <a:spLocks noGrp="1" noChangeArrowheads="1"/>
          </p:cNvSpPr>
          <p:nvPr>
            <p:ph idx="1"/>
          </p:nvPr>
        </p:nvSpPr>
        <p:spPr>
          <a:xfrm>
            <a:off x="5437909" y="1957254"/>
            <a:ext cx="3567546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Age dating of meteorites that are unchanged since they condensed and accreted tells us that the solar system is about 4.6 billion years old.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2716763"/>
      </p:ext>
    </p:extLst>
  </p:cSld>
  <p:clrMapOvr>
    <a:masterClrMapping/>
  </p:clrMapOvr>
  <p:transition>
    <p:sndAc>
      <p:endSnd/>
    </p:sndAc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the Solar System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Radiometric dating tells us that the oldest moon rocks are 4.4 billion years old.</a:t>
            </a:r>
          </a:p>
          <a:p>
            <a:r>
              <a:rPr lang="en-US" dirty="0"/>
              <a:t>The oldest meteorites are 4.55 billion years old.</a:t>
            </a:r>
          </a:p>
          <a:p>
            <a:r>
              <a:rPr lang="en-US" dirty="0"/>
              <a:t>Planets probably formed 4.5 billion years ago.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713968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74B94"/>
                </a:solidFill>
              </a:rPr>
              <a:t>How do we know the age of the solar system?</a:t>
            </a:r>
          </a:p>
          <a:p>
            <a:pPr lvl="1"/>
            <a:r>
              <a:rPr lang="en-US" dirty="0"/>
              <a:t>Astronomers use radiometric dating to determine the ages of meteorites and rocks from various solar system bodies.</a:t>
            </a:r>
          </a:p>
          <a:p>
            <a:pPr lvl="1"/>
            <a:r>
              <a:rPr lang="en-US" dirty="0"/>
              <a:t>This technique indicates that planets formed 4.5 billion years ago.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2906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6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"/>
          <a:stretch/>
        </p:blipFill>
        <p:spPr>
          <a:xfrm>
            <a:off x="1406768" y="-1"/>
            <a:ext cx="7626499" cy="5205047"/>
          </a:xfrm>
          <a:prstGeom prst="rect">
            <a:avLst/>
          </a:prstGeom>
        </p:spPr>
      </p:pic>
      <p:sp>
        <p:nvSpPr>
          <p:cNvPr id="1174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dirty="0"/>
              <a:t>Sun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4" y="5453831"/>
            <a:ext cx="8470397" cy="1404169"/>
          </a:xfrm>
        </p:spPr>
        <p:txBody>
          <a:bodyPr/>
          <a:lstStyle/>
          <a:p>
            <a:r>
              <a:rPr lang="en-US" sz="2400" dirty="0"/>
              <a:t> Over 99.8% of solar system</a:t>
            </a:r>
            <a:r>
              <a:rPr lang="fr-FR" sz="2400" dirty="0"/>
              <a:t>'</a:t>
            </a:r>
            <a:r>
              <a:rPr lang="en-US" sz="2400" dirty="0"/>
              <a:t>s mass</a:t>
            </a:r>
          </a:p>
          <a:p>
            <a:r>
              <a:rPr lang="en-US" sz="2400" dirty="0"/>
              <a:t> Made mostly of H/He gas (plasma)</a:t>
            </a:r>
          </a:p>
          <a:p>
            <a:r>
              <a:rPr lang="en-US" sz="2400" dirty="0"/>
              <a:t> Converts 4 million tons of mass into energy each second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0201356"/>
      </p:ext>
    </p:extLst>
  </p:cSld>
  <p:clrMapOvr>
    <a:masterClrMapping/>
  </p:clrMapOvr>
  <p:transition>
    <p:sndAc>
      <p:endSnd/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1848</TotalTime>
  <Words>2711</Words>
  <Application>Microsoft Office PowerPoint</Application>
  <PresentationFormat>On-screen Show (4:3)</PresentationFormat>
  <Paragraphs>394</Paragraphs>
  <Slides>85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Arial</vt:lpstr>
      <vt:lpstr>Times New Roman</vt:lpstr>
      <vt:lpstr>HA5Lect_template</vt:lpstr>
      <vt:lpstr>6.1 A Brief Tour of the Solar System</vt:lpstr>
      <vt:lpstr>What does the solar system look like?</vt:lpstr>
      <vt:lpstr>What does the solar system look like?</vt:lpstr>
      <vt:lpstr>What does the solar system look like?</vt:lpstr>
      <vt:lpstr>What does the solar system look like?</vt:lpstr>
      <vt:lpstr>What does the solar system look like?</vt:lpstr>
      <vt:lpstr>PowerPoint Presentation</vt:lpstr>
      <vt:lpstr>PowerPoint Presentation</vt:lpstr>
      <vt:lpstr>Sun</vt:lpstr>
      <vt:lpstr>Mercury</vt:lpstr>
      <vt:lpstr>PowerPoint Presentation</vt:lpstr>
      <vt:lpstr>Venus</vt:lpstr>
      <vt:lpstr>PowerPoint Presentation</vt:lpstr>
      <vt:lpstr>Earth</vt:lpstr>
      <vt:lpstr>PowerPoint Presentation</vt:lpstr>
      <vt:lpstr>Mars</vt:lpstr>
      <vt:lpstr>PowerPoint Presentation</vt:lpstr>
      <vt:lpstr>Jupiter</vt:lpstr>
      <vt:lpstr>PowerPoint Presentation</vt:lpstr>
      <vt:lpstr>PowerPoint Presentation</vt:lpstr>
      <vt:lpstr>Saturn</vt:lpstr>
      <vt:lpstr>PowerPoint Presentation</vt:lpstr>
      <vt:lpstr>PowerPoint Presentation</vt:lpstr>
      <vt:lpstr>Uranus</vt:lpstr>
      <vt:lpstr>PowerPoint Presentation</vt:lpstr>
      <vt:lpstr>Neptune</vt:lpstr>
      <vt:lpstr>PowerPoint Presentation</vt:lpstr>
      <vt:lpstr>Pluto and Other Dwarf Planets</vt:lpstr>
      <vt:lpstr>PowerPoint Presentation</vt:lpstr>
      <vt:lpstr>What have we learned?</vt:lpstr>
      <vt:lpstr>6.2 The Nebular Theory of Solar System Formation</vt:lpstr>
      <vt:lpstr>What features of our solar system provide clues to how it formed?</vt:lpstr>
      <vt:lpstr>Motion of Large Bodies</vt:lpstr>
      <vt:lpstr>Two Major Planet Types</vt:lpstr>
      <vt:lpstr>Swarms of Smaller Bodies</vt:lpstr>
      <vt:lpstr>Notable Exceptions</vt:lpstr>
      <vt:lpstr>What is the nebular theory?</vt:lpstr>
      <vt:lpstr>PowerPoint Presentation</vt:lpstr>
      <vt:lpstr>Origin of the Nebula</vt:lpstr>
      <vt:lpstr>Evidence from Other Gas Clouds</vt:lpstr>
      <vt:lpstr>6.3 Explaining the Major Features of the Solar System</vt:lpstr>
      <vt:lpstr>What caused the orderly patterns of motion?</vt:lpstr>
      <vt:lpstr>Conservation of Angular Momentum</vt:lpstr>
      <vt:lpstr>PowerPoint Presentation</vt:lpstr>
      <vt:lpstr>Flattening</vt:lpstr>
      <vt:lpstr>PowerPoint Presentation</vt:lpstr>
      <vt:lpstr>PowerPoint Presentation</vt:lpstr>
      <vt:lpstr>PowerPoint Presentation</vt:lpstr>
      <vt:lpstr>Disks Around Other Stars</vt:lpstr>
      <vt:lpstr>Why are there two major types of planets?</vt:lpstr>
      <vt:lpstr>Conservation of Energy</vt:lpstr>
      <vt:lpstr>PowerPoint Presentation</vt:lpstr>
      <vt:lpstr>PowerPoint Presentation</vt:lpstr>
      <vt:lpstr>Formation of Terrestrial Planets</vt:lpstr>
      <vt:lpstr>PowerPoint Presentation</vt:lpstr>
      <vt:lpstr>PowerPoint Presentation</vt:lpstr>
      <vt:lpstr>Accretion of Planetesimals</vt:lpstr>
      <vt:lpstr>Formation of Jovian Planets</vt:lpstr>
      <vt:lpstr>PowerPoint Presentation</vt:lpstr>
      <vt:lpstr>PowerPoint Presentation</vt:lpstr>
      <vt:lpstr>PowerPoint Presentation</vt:lpstr>
      <vt:lpstr>Where did asteroids and comets come from?</vt:lpstr>
      <vt:lpstr>Asteroids and Comets</vt:lpstr>
      <vt:lpstr>Heavy Bombardment</vt:lpstr>
      <vt:lpstr>Origin of Earth's Water</vt:lpstr>
      <vt:lpstr>How do we explain "exceptions to the rules"?</vt:lpstr>
      <vt:lpstr>Captured Moons</vt:lpstr>
      <vt:lpstr>Giant Impact</vt:lpstr>
      <vt:lpstr>Odd Rotation</vt:lpstr>
      <vt:lpstr>PowerPoint Presentation</vt:lpstr>
      <vt:lpstr>Thought Question </vt:lpstr>
      <vt:lpstr>Thought Question </vt:lpstr>
      <vt:lpstr>Thought Question</vt:lpstr>
      <vt:lpstr>Thought Question</vt:lpstr>
      <vt:lpstr>What have we learned?</vt:lpstr>
      <vt:lpstr>What have we learned?</vt:lpstr>
      <vt:lpstr>What have we learned?</vt:lpstr>
      <vt:lpstr>6.4 The Age of the Solar System</vt:lpstr>
      <vt:lpstr>How do we know the age of the solar system?</vt:lpstr>
      <vt:lpstr>Radioactive Decay</vt:lpstr>
      <vt:lpstr>Thought Question </vt:lpstr>
      <vt:lpstr>Thought Question </vt:lpstr>
      <vt:lpstr>Dating the Solar System</vt:lpstr>
      <vt:lpstr>Dating the Solar System</vt:lpstr>
      <vt:lpstr>What have we learned?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James Sy</cp:lastModifiedBy>
  <cp:revision>149</cp:revision>
  <cp:lastPrinted>2016-03-20T04:11:04Z</cp:lastPrinted>
  <dcterms:created xsi:type="dcterms:W3CDTF">2007-09-26T05:29:17Z</dcterms:created>
  <dcterms:modified xsi:type="dcterms:W3CDTF">2021-10-20T21:10:07Z</dcterms:modified>
</cp:coreProperties>
</file>