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5" r:id="rId3"/>
    <p:sldMasterId id="2147483687" r:id="rId4"/>
  </p:sldMasterIdLst>
  <p:notesMasterIdLst>
    <p:notesMasterId r:id="rId53"/>
  </p:notesMasterIdLst>
  <p:sldIdLst>
    <p:sldId id="256" r:id="rId5"/>
    <p:sldId id="257" r:id="rId6"/>
    <p:sldId id="258" r:id="rId7"/>
    <p:sldId id="259" r:id="rId8"/>
    <p:sldId id="262" r:id="rId9"/>
    <p:sldId id="263" r:id="rId10"/>
    <p:sldId id="264" r:id="rId11"/>
    <p:sldId id="267" r:id="rId12"/>
    <p:sldId id="268" r:id="rId13"/>
    <p:sldId id="269" r:id="rId14"/>
    <p:sldId id="273" r:id="rId15"/>
    <p:sldId id="336" r:id="rId16"/>
    <p:sldId id="274" r:id="rId17"/>
    <p:sldId id="335" r:id="rId18"/>
    <p:sldId id="307" r:id="rId19"/>
    <p:sldId id="260" r:id="rId20"/>
    <p:sldId id="280" r:id="rId21"/>
    <p:sldId id="308" r:id="rId22"/>
    <p:sldId id="309" r:id="rId23"/>
    <p:sldId id="310" r:id="rId24"/>
    <p:sldId id="311" r:id="rId25"/>
    <p:sldId id="312" r:id="rId26"/>
    <p:sldId id="313" r:id="rId27"/>
    <p:sldId id="314" r:id="rId28"/>
    <p:sldId id="315" r:id="rId29"/>
    <p:sldId id="316" r:id="rId30"/>
    <p:sldId id="317" r:id="rId31"/>
    <p:sldId id="326" r:id="rId32"/>
    <p:sldId id="328" r:id="rId33"/>
    <p:sldId id="329" r:id="rId34"/>
    <p:sldId id="331" r:id="rId35"/>
    <p:sldId id="333" r:id="rId36"/>
    <p:sldId id="334" r:id="rId37"/>
    <p:sldId id="278" r:id="rId38"/>
    <p:sldId id="279" r:id="rId39"/>
    <p:sldId id="337" r:id="rId40"/>
    <p:sldId id="318" r:id="rId41"/>
    <p:sldId id="319" r:id="rId42"/>
    <p:sldId id="320" r:id="rId43"/>
    <p:sldId id="338" r:id="rId44"/>
    <p:sldId id="321" r:id="rId45"/>
    <p:sldId id="322" r:id="rId46"/>
    <p:sldId id="339" r:id="rId47"/>
    <p:sldId id="276" r:id="rId48"/>
    <p:sldId id="275" r:id="rId49"/>
    <p:sldId id="277" r:id="rId50"/>
    <p:sldId id="323" r:id="rId51"/>
    <p:sldId id="32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66FF33"/>
    <a:srgbClr val="0066FF"/>
    <a:srgbClr val="33CCFF"/>
    <a:srgbClr val="FFFF00"/>
    <a:srgbClr val="1010A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2" autoAdjust="0"/>
    <p:restoredTop sz="94581" autoAdjust="0"/>
  </p:normalViewPr>
  <p:slideViewPr>
    <p:cSldViewPr>
      <p:cViewPr varScale="1">
        <p:scale>
          <a:sx n="85" d="100"/>
          <a:sy n="85" d="100"/>
        </p:scale>
        <p:origin x="11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40C594A-F038-4DC4-B075-B42EEF59D6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E8E6EB7D-F1AC-4AB2-AF0C-7CE971ADEE3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02258150-ED41-4A30-BC67-8A477A69EE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a:extLst>
              <a:ext uri="{FF2B5EF4-FFF2-40B4-BE49-F238E27FC236}">
                <a16:creationId xmlns:a16="http://schemas.microsoft.com/office/drawing/2014/main" id="{30ACFD3E-84D9-4C13-AE11-D7EDC7514B1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6" name="Rectangle 6">
            <a:extLst>
              <a:ext uri="{FF2B5EF4-FFF2-40B4-BE49-F238E27FC236}">
                <a16:creationId xmlns:a16="http://schemas.microsoft.com/office/drawing/2014/main" id="{5CA5A66B-8D96-48B8-90D5-F9F708BB943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46087" name="Rectangle 7">
            <a:extLst>
              <a:ext uri="{FF2B5EF4-FFF2-40B4-BE49-F238E27FC236}">
                <a16:creationId xmlns:a16="http://schemas.microsoft.com/office/drawing/2014/main" id="{4E2811BD-ACF9-496A-AAAE-CADFE03D13A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E2ED1BC-7B16-4FE1-8CBE-7C2B409B9A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44CE199-8C57-4384-95FE-0D744ED65648}"/>
              </a:ext>
            </a:extLst>
          </p:cNvPr>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5" name="Rectangle 3">
            <a:extLst>
              <a:ext uri="{FF2B5EF4-FFF2-40B4-BE49-F238E27FC236}">
                <a16:creationId xmlns:a16="http://schemas.microsoft.com/office/drawing/2014/main" id="{403A8A02-2B23-4E88-948A-BAB5095C13D4}"/>
              </a:ext>
            </a:extLst>
          </p:cNvPr>
          <p:cNvSpPr>
            <a:spLocks noGrp="1" noChangeArrowheads="1"/>
          </p:cNvSpPr>
          <p:nvPr>
            <p:ph type="body" idx="1"/>
          </p:nvPr>
        </p:nvSpPr>
        <p:spPr bwMode="auto">
          <a:xfrm>
            <a:off x="914400" y="42672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C28966E-A60B-49C4-BB3C-F8C48B1264BC}"/>
              </a:ext>
            </a:extLst>
          </p:cNvPr>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59" name="Rectangle 3">
            <a:extLst>
              <a:ext uri="{FF2B5EF4-FFF2-40B4-BE49-F238E27FC236}">
                <a16:creationId xmlns:a16="http://schemas.microsoft.com/office/drawing/2014/main" id="{51693C97-D51A-4B1A-AC43-0305304DEA84}"/>
              </a:ext>
            </a:extLst>
          </p:cNvPr>
          <p:cNvSpPr>
            <a:spLocks noGrp="1" noChangeArrowheads="1"/>
          </p:cNvSpPr>
          <p:nvPr>
            <p:ph type="body" idx="1"/>
          </p:nvPr>
        </p:nvSpPr>
        <p:spPr bwMode="auto">
          <a:xfrm>
            <a:off x="914400" y="42672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a:extLst>
              <a:ext uri="{FF2B5EF4-FFF2-40B4-BE49-F238E27FC236}">
                <a16:creationId xmlns:a16="http://schemas.microsoft.com/office/drawing/2014/main" id="{5CF20BD4-F162-4F98-8F2E-0363885B3813}"/>
              </a:ext>
            </a:extLst>
          </p:cNvPr>
          <p:cNvGrpSpPr>
            <a:grpSpLocks/>
          </p:cNvGrpSpPr>
          <p:nvPr/>
        </p:nvGrpSpPr>
        <p:grpSpPr bwMode="auto">
          <a:xfrm>
            <a:off x="0" y="0"/>
            <a:ext cx="9140825" cy="6850063"/>
            <a:chOff x="0" y="0"/>
            <a:chExt cx="5758" cy="4315"/>
          </a:xfrm>
        </p:grpSpPr>
        <p:grpSp>
          <p:nvGrpSpPr>
            <p:cNvPr id="92163" name="Group 3">
              <a:extLst>
                <a:ext uri="{FF2B5EF4-FFF2-40B4-BE49-F238E27FC236}">
                  <a16:creationId xmlns:a16="http://schemas.microsoft.com/office/drawing/2014/main" id="{397D287A-1FEC-415A-B1D6-0A5E013BDD84}"/>
                </a:ext>
              </a:extLst>
            </p:cNvPr>
            <p:cNvGrpSpPr>
              <a:grpSpLocks/>
            </p:cNvGrpSpPr>
            <p:nvPr userDrawn="1"/>
          </p:nvGrpSpPr>
          <p:grpSpPr bwMode="auto">
            <a:xfrm>
              <a:off x="1728" y="2230"/>
              <a:ext cx="4027" cy="2085"/>
              <a:chOff x="1728" y="2230"/>
              <a:chExt cx="4027" cy="2085"/>
            </a:xfrm>
          </p:grpSpPr>
          <p:sp>
            <p:nvSpPr>
              <p:cNvPr id="92164" name="Freeform 4">
                <a:extLst>
                  <a:ext uri="{FF2B5EF4-FFF2-40B4-BE49-F238E27FC236}">
                    <a16:creationId xmlns:a16="http://schemas.microsoft.com/office/drawing/2014/main" id="{A5E2925E-9C8F-4F47-8D89-C4F39AF6055F}"/>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5" name="Freeform 5">
                <a:extLst>
                  <a:ext uri="{FF2B5EF4-FFF2-40B4-BE49-F238E27FC236}">
                    <a16:creationId xmlns:a16="http://schemas.microsoft.com/office/drawing/2014/main" id="{0683377D-9A6A-4A30-BB94-49B07C1665CD}"/>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6" name="Freeform 6">
                <a:extLst>
                  <a:ext uri="{FF2B5EF4-FFF2-40B4-BE49-F238E27FC236}">
                    <a16:creationId xmlns:a16="http://schemas.microsoft.com/office/drawing/2014/main" id="{BE88F81C-9507-41DD-9E97-4451FABF8D3A}"/>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7" name="Freeform 7">
                <a:extLst>
                  <a:ext uri="{FF2B5EF4-FFF2-40B4-BE49-F238E27FC236}">
                    <a16:creationId xmlns:a16="http://schemas.microsoft.com/office/drawing/2014/main" id="{3A2A9408-6599-4C45-A2C7-04C4B8456CA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8" name="Freeform 8">
                <a:extLst>
                  <a:ext uri="{FF2B5EF4-FFF2-40B4-BE49-F238E27FC236}">
                    <a16:creationId xmlns:a16="http://schemas.microsoft.com/office/drawing/2014/main" id="{44CCB144-BA89-4034-B949-1786D30D9D5F}"/>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169" name="Freeform 9">
              <a:extLst>
                <a:ext uri="{FF2B5EF4-FFF2-40B4-BE49-F238E27FC236}">
                  <a16:creationId xmlns:a16="http://schemas.microsoft.com/office/drawing/2014/main" id="{5CB2972E-411B-4545-B2CF-8294806BDEE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0" name="Freeform 10">
              <a:extLst>
                <a:ext uri="{FF2B5EF4-FFF2-40B4-BE49-F238E27FC236}">
                  <a16:creationId xmlns:a16="http://schemas.microsoft.com/office/drawing/2014/main" id="{962056A5-532E-4B2E-8041-C62582DDA258}"/>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171" name="Rectangle 11">
            <a:extLst>
              <a:ext uri="{FF2B5EF4-FFF2-40B4-BE49-F238E27FC236}">
                <a16:creationId xmlns:a16="http://schemas.microsoft.com/office/drawing/2014/main" id="{9FA49E14-3A5B-433E-BCAB-8CEEBADBC21B}"/>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92172" name="Rectangle 12">
            <a:extLst>
              <a:ext uri="{FF2B5EF4-FFF2-40B4-BE49-F238E27FC236}">
                <a16:creationId xmlns:a16="http://schemas.microsoft.com/office/drawing/2014/main" id="{3C80EDB8-1C7D-4367-A953-EB957A2173AA}"/>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92173" name="Rectangle 13">
            <a:extLst>
              <a:ext uri="{FF2B5EF4-FFF2-40B4-BE49-F238E27FC236}">
                <a16:creationId xmlns:a16="http://schemas.microsoft.com/office/drawing/2014/main" id="{28BAA27F-59AA-4CA2-9572-A2E51B858AD1}"/>
              </a:ext>
            </a:extLst>
          </p:cNvPr>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92174" name="Rectangle 14">
            <a:extLst>
              <a:ext uri="{FF2B5EF4-FFF2-40B4-BE49-F238E27FC236}">
                <a16:creationId xmlns:a16="http://schemas.microsoft.com/office/drawing/2014/main" id="{632DE264-F019-42F8-B58C-6467031A7E13}"/>
              </a:ext>
            </a:extLst>
          </p:cNvPr>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92175" name="Rectangle 15">
            <a:extLst>
              <a:ext uri="{FF2B5EF4-FFF2-40B4-BE49-F238E27FC236}">
                <a16:creationId xmlns:a16="http://schemas.microsoft.com/office/drawing/2014/main" id="{3599A125-36F7-4697-835C-618CA8399DFD}"/>
              </a:ext>
            </a:extLst>
          </p:cNvPr>
          <p:cNvSpPr>
            <a:spLocks noGrp="1" noChangeArrowheads="1"/>
          </p:cNvSpPr>
          <p:nvPr>
            <p:ph type="sldNum" sz="quarter" idx="4"/>
          </p:nvPr>
        </p:nvSpPr>
        <p:spPr>
          <a:xfrm>
            <a:off x="6553200" y="6254750"/>
            <a:ext cx="2133600" cy="476250"/>
          </a:xfrm>
        </p:spPr>
        <p:txBody>
          <a:bodyPr/>
          <a:lstStyle>
            <a:lvl1pPr>
              <a:defRPr/>
            </a:lvl1pPr>
          </a:lstStyle>
          <a:p>
            <a:fld id="{79BD00A4-8497-436E-B62C-E10E3A5AF51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3613-543A-4EFE-BFE9-F963652C52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14F056-AABA-485E-8B07-0B79E8DAAB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9C7FB-A8A1-409C-9E9B-2E3C9EBE0255}"/>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8F4677B-2D2A-4D20-8EF3-A8078DEB5526}"/>
              </a:ext>
            </a:extLst>
          </p:cNvPr>
          <p:cNvSpPr>
            <a:spLocks noGrp="1"/>
          </p:cNvSpPr>
          <p:nvPr>
            <p:ph type="sldNum" sz="quarter" idx="11"/>
          </p:nvPr>
        </p:nvSpPr>
        <p:spPr/>
        <p:txBody>
          <a:bodyPr/>
          <a:lstStyle>
            <a:lvl1pPr>
              <a:defRPr/>
            </a:lvl1pPr>
          </a:lstStyle>
          <a:p>
            <a:fld id="{D96830DF-7D0A-4032-A910-740D3D493554}" type="slidenum">
              <a:rPr lang="en-US" altLang="en-US"/>
              <a:pPr/>
              <a:t>‹#›</a:t>
            </a:fld>
            <a:endParaRPr lang="en-US" altLang="en-US"/>
          </a:p>
        </p:txBody>
      </p:sp>
      <p:sp>
        <p:nvSpPr>
          <p:cNvPr id="6" name="Footer Placeholder 5">
            <a:extLst>
              <a:ext uri="{FF2B5EF4-FFF2-40B4-BE49-F238E27FC236}">
                <a16:creationId xmlns:a16="http://schemas.microsoft.com/office/drawing/2014/main" id="{3C98F47F-F961-492E-B4F6-F14D75F92705}"/>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2524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1E215-0EAA-4664-B7CE-367314016F5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454E5-CA68-4E41-8232-EF07D6AB8DF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A1AC-0FD4-4F0B-B108-9CDD9136728A}"/>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65B7122-6A91-43F0-A6B0-713CFDB67A75}"/>
              </a:ext>
            </a:extLst>
          </p:cNvPr>
          <p:cNvSpPr>
            <a:spLocks noGrp="1"/>
          </p:cNvSpPr>
          <p:nvPr>
            <p:ph type="sldNum" sz="quarter" idx="11"/>
          </p:nvPr>
        </p:nvSpPr>
        <p:spPr/>
        <p:txBody>
          <a:bodyPr/>
          <a:lstStyle>
            <a:lvl1pPr>
              <a:defRPr/>
            </a:lvl1pPr>
          </a:lstStyle>
          <a:p>
            <a:fld id="{ECF5D4FE-21EF-4D38-B62B-C5AEE4CB4500}" type="slidenum">
              <a:rPr lang="en-US" altLang="en-US"/>
              <a:pPr/>
              <a:t>‹#›</a:t>
            </a:fld>
            <a:endParaRPr lang="en-US" altLang="en-US"/>
          </a:p>
        </p:txBody>
      </p:sp>
      <p:sp>
        <p:nvSpPr>
          <p:cNvPr id="6" name="Footer Placeholder 5">
            <a:extLst>
              <a:ext uri="{FF2B5EF4-FFF2-40B4-BE49-F238E27FC236}">
                <a16:creationId xmlns:a16="http://schemas.microsoft.com/office/drawing/2014/main" id="{08C978B1-76AF-446A-BCA7-0C1D665433B8}"/>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01608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68FD-E8CA-4510-93F8-3E6AC4213E48}"/>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DCFF4-13EA-47C6-9CF3-B81017655981}"/>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646F27-B8BC-4C0A-B4C9-4AE59DAE7795}"/>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D38A28-B464-4A0B-9ADB-309BD4D9A7F6}"/>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78C477-E654-4025-86B0-DE00F85D8145}"/>
              </a:ext>
            </a:extLst>
          </p:cNvPr>
          <p:cNvSpPr>
            <a:spLocks noGrp="1"/>
          </p:cNvSpPr>
          <p:nvPr>
            <p:ph type="sldNum" sz="quarter" idx="11"/>
          </p:nvPr>
        </p:nvSpPr>
        <p:spPr>
          <a:xfrm>
            <a:off x="6553200" y="6248400"/>
            <a:ext cx="2133600" cy="476250"/>
          </a:xfrm>
        </p:spPr>
        <p:txBody>
          <a:bodyPr/>
          <a:lstStyle>
            <a:lvl1pPr>
              <a:defRPr/>
            </a:lvl1pPr>
          </a:lstStyle>
          <a:p>
            <a:fld id="{F3E42D08-3D0F-45B5-BE00-E1A56F3B6E4F}" type="slidenum">
              <a:rPr lang="en-US" altLang="en-US"/>
              <a:pPr/>
              <a:t>‹#›</a:t>
            </a:fld>
            <a:endParaRPr lang="en-US" altLang="en-US"/>
          </a:p>
        </p:txBody>
      </p:sp>
      <p:sp>
        <p:nvSpPr>
          <p:cNvPr id="7" name="Footer Placeholder 6">
            <a:extLst>
              <a:ext uri="{FF2B5EF4-FFF2-40B4-BE49-F238E27FC236}">
                <a16:creationId xmlns:a16="http://schemas.microsoft.com/office/drawing/2014/main" id="{684DF98F-206A-4D79-A5B9-AA33B93B472E}"/>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32804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0CAE-AC45-48CF-B7E4-2C98AA738891}"/>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04608-B432-41FA-AEFC-69D2113CB1DB}"/>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849B93-72C5-4279-85AE-55632B1CBA35}"/>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9A2E996-522F-41EF-86F4-308B67B9E816}"/>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C2DC6C6-80BE-47A6-B018-AD2E91D5C7A3}"/>
              </a:ext>
            </a:extLst>
          </p:cNvPr>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6D9D35-2D1A-4FA3-A77B-D4B6AD233CB9}"/>
              </a:ext>
            </a:extLst>
          </p:cNvPr>
          <p:cNvSpPr>
            <a:spLocks noGrp="1"/>
          </p:cNvSpPr>
          <p:nvPr>
            <p:ph type="sldNum" sz="quarter" idx="11"/>
          </p:nvPr>
        </p:nvSpPr>
        <p:spPr>
          <a:xfrm>
            <a:off x="6553200" y="6248400"/>
            <a:ext cx="2133600" cy="476250"/>
          </a:xfrm>
        </p:spPr>
        <p:txBody>
          <a:bodyPr/>
          <a:lstStyle>
            <a:lvl1pPr>
              <a:defRPr/>
            </a:lvl1pPr>
          </a:lstStyle>
          <a:p>
            <a:fld id="{26B28074-E3CC-4FD7-961D-8CB218CB2B04}" type="slidenum">
              <a:rPr lang="en-US" altLang="en-US"/>
              <a:pPr/>
              <a:t>‹#›</a:t>
            </a:fld>
            <a:endParaRPr lang="en-US" altLang="en-US"/>
          </a:p>
        </p:txBody>
      </p:sp>
      <p:sp>
        <p:nvSpPr>
          <p:cNvPr id="8" name="Footer Placeholder 7">
            <a:extLst>
              <a:ext uri="{FF2B5EF4-FFF2-40B4-BE49-F238E27FC236}">
                <a16:creationId xmlns:a16="http://schemas.microsoft.com/office/drawing/2014/main" id="{6312C0EB-2953-4A05-912E-4142C5C2491D}"/>
              </a:ext>
            </a:extLst>
          </p:cNvPr>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307240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FB0-973D-4B2F-AFB7-25D331FB73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577F1-38A0-41C2-AD0E-9B741C7A22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C05DC-E5AF-4F7F-A637-5440173A21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89EC63-9248-4B6D-B964-C52F43F6A9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87158B-3518-4054-850A-C543E7578AA5}"/>
              </a:ext>
            </a:extLst>
          </p:cNvPr>
          <p:cNvSpPr>
            <a:spLocks noGrp="1"/>
          </p:cNvSpPr>
          <p:nvPr>
            <p:ph type="sldNum" sz="quarter" idx="12"/>
          </p:nvPr>
        </p:nvSpPr>
        <p:spPr/>
        <p:txBody>
          <a:bodyPr/>
          <a:lstStyle>
            <a:lvl1pPr>
              <a:defRPr/>
            </a:lvl1pPr>
          </a:lstStyle>
          <a:p>
            <a:fld id="{8E6727D2-1AB6-423E-B019-4C9AED9455A0}" type="slidenum">
              <a:rPr lang="en-US" altLang="en-US"/>
              <a:pPr/>
              <a:t>‹#›</a:t>
            </a:fld>
            <a:endParaRPr lang="en-US" altLang="en-US"/>
          </a:p>
        </p:txBody>
      </p:sp>
    </p:spTree>
    <p:extLst>
      <p:ext uri="{BB962C8B-B14F-4D97-AF65-F5344CB8AC3E}">
        <p14:creationId xmlns:p14="http://schemas.microsoft.com/office/powerpoint/2010/main" val="2342795794"/>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A570-D68A-4A2B-88D9-752A053529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1D2-287C-48BF-AF8B-9219D8C635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03D5C-BF30-429B-83A6-A1B682F634D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5B3ACA-7D7A-4DD4-AFB5-55A88CF1B9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0FDBBA-8895-47C0-AAAD-EF36926C70E2}"/>
              </a:ext>
            </a:extLst>
          </p:cNvPr>
          <p:cNvSpPr>
            <a:spLocks noGrp="1"/>
          </p:cNvSpPr>
          <p:nvPr>
            <p:ph type="sldNum" sz="quarter" idx="12"/>
          </p:nvPr>
        </p:nvSpPr>
        <p:spPr/>
        <p:txBody>
          <a:bodyPr/>
          <a:lstStyle>
            <a:lvl1pPr>
              <a:defRPr/>
            </a:lvl1pPr>
          </a:lstStyle>
          <a:p>
            <a:fld id="{F4862EC4-795C-4335-A97C-DB4E83537225}" type="slidenum">
              <a:rPr lang="en-US" altLang="en-US"/>
              <a:pPr/>
              <a:t>‹#›</a:t>
            </a:fld>
            <a:endParaRPr lang="en-US" altLang="en-US"/>
          </a:p>
        </p:txBody>
      </p:sp>
    </p:spTree>
    <p:extLst>
      <p:ext uri="{BB962C8B-B14F-4D97-AF65-F5344CB8AC3E}">
        <p14:creationId xmlns:p14="http://schemas.microsoft.com/office/powerpoint/2010/main" val="566398494"/>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C2DE-B692-49DC-A11C-6BB77A8D06F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CC79A-F143-4B76-BAB0-5F84BA6230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1797681-60A3-47DA-B4D5-2F77B06983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C0AFB1-374D-49C1-A2C3-F6B16A3CE49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CBB958-0EEF-46E0-B1AA-1725C9658096}"/>
              </a:ext>
            </a:extLst>
          </p:cNvPr>
          <p:cNvSpPr>
            <a:spLocks noGrp="1"/>
          </p:cNvSpPr>
          <p:nvPr>
            <p:ph type="sldNum" sz="quarter" idx="12"/>
          </p:nvPr>
        </p:nvSpPr>
        <p:spPr/>
        <p:txBody>
          <a:bodyPr/>
          <a:lstStyle>
            <a:lvl1pPr>
              <a:defRPr/>
            </a:lvl1pPr>
          </a:lstStyle>
          <a:p>
            <a:fld id="{0B783379-A5FE-417D-9A2B-8621E591BD33}" type="slidenum">
              <a:rPr lang="en-US" altLang="en-US"/>
              <a:pPr/>
              <a:t>‹#›</a:t>
            </a:fld>
            <a:endParaRPr lang="en-US" altLang="en-US"/>
          </a:p>
        </p:txBody>
      </p:sp>
    </p:spTree>
    <p:extLst>
      <p:ext uri="{BB962C8B-B14F-4D97-AF65-F5344CB8AC3E}">
        <p14:creationId xmlns:p14="http://schemas.microsoft.com/office/powerpoint/2010/main" val="3530349921"/>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1457-9DF5-4844-BA72-18A4CDE88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9EB1A-84F8-426F-ADFC-44078D108336}"/>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79958-F844-4BC3-A3C2-881E5A38169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68E449-2E7C-48E0-9CA2-80928F49B7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813452-164D-411E-9D8C-81A62ED013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D8949E-6528-4DE4-AAE6-2415A713060F}"/>
              </a:ext>
            </a:extLst>
          </p:cNvPr>
          <p:cNvSpPr>
            <a:spLocks noGrp="1"/>
          </p:cNvSpPr>
          <p:nvPr>
            <p:ph type="sldNum" sz="quarter" idx="12"/>
          </p:nvPr>
        </p:nvSpPr>
        <p:spPr/>
        <p:txBody>
          <a:bodyPr/>
          <a:lstStyle>
            <a:lvl1pPr>
              <a:defRPr/>
            </a:lvl1pPr>
          </a:lstStyle>
          <a:p>
            <a:fld id="{1F606B40-4521-4015-B505-83648A386AE7}" type="slidenum">
              <a:rPr lang="en-US" altLang="en-US"/>
              <a:pPr/>
              <a:t>‹#›</a:t>
            </a:fld>
            <a:endParaRPr lang="en-US" altLang="en-US"/>
          </a:p>
        </p:txBody>
      </p:sp>
    </p:spTree>
    <p:extLst>
      <p:ext uri="{BB962C8B-B14F-4D97-AF65-F5344CB8AC3E}">
        <p14:creationId xmlns:p14="http://schemas.microsoft.com/office/powerpoint/2010/main" val="2102507704"/>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F6DB-6453-4CE4-8EF1-74F6E6C2F8E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AEB45-DF92-476F-888A-48B7D042EA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59D57B-6447-42DD-9B92-31F351F040F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8BF68-DC34-404E-9B80-840016CBAC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AD3798-61F9-4F99-AC9D-CD3141A8334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22D1DF-D1EF-47CC-9E2D-43FF3B75DED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BFE12F3-9C81-4606-956E-9A13B1450B4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A15C0C-8883-4DFA-BDAE-77B119995DF0}"/>
              </a:ext>
            </a:extLst>
          </p:cNvPr>
          <p:cNvSpPr>
            <a:spLocks noGrp="1"/>
          </p:cNvSpPr>
          <p:nvPr>
            <p:ph type="sldNum" sz="quarter" idx="12"/>
          </p:nvPr>
        </p:nvSpPr>
        <p:spPr/>
        <p:txBody>
          <a:bodyPr/>
          <a:lstStyle>
            <a:lvl1pPr>
              <a:defRPr/>
            </a:lvl1pPr>
          </a:lstStyle>
          <a:p>
            <a:fld id="{1F39717F-78BB-49E0-8A31-B32A5021B974}" type="slidenum">
              <a:rPr lang="en-US" altLang="en-US"/>
              <a:pPr/>
              <a:t>‹#›</a:t>
            </a:fld>
            <a:endParaRPr lang="en-US" altLang="en-US"/>
          </a:p>
        </p:txBody>
      </p:sp>
    </p:spTree>
    <p:extLst>
      <p:ext uri="{BB962C8B-B14F-4D97-AF65-F5344CB8AC3E}">
        <p14:creationId xmlns:p14="http://schemas.microsoft.com/office/powerpoint/2010/main" val="4191087052"/>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AEB6-4893-41A0-AE8E-DCE5A5F8A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0E0A3E-33FF-4CDE-9B4C-BFB98A4D0D9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9AFF6E7-A937-4511-99F3-C04A500FE68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C696ABA-D9E3-45F8-95FF-AEE848D60DC8}"/>
              </a:ext>
            </a:extLst>
          </p:cNvPr>
          <p:cNvSpPr>
            <a:spLocks noGrp="1"/>
          </p:cNvSpPr>
          <p:nvPr>
            <p:ph type="sldNum" sz="quarter" idx="12"/>
          </p:nvPr>
        </p:nvSpPr>
        <p:spPr/>
        <p:txBody>
          <a:bodyPr/>
          <a:lstStyle>
            <a:lvl1pPr>
              <a:defRPr/>
            </a:lvl1pPr>
          </a:lstStyle>
          <a:p>
            <a:fld id="{223D0E8B-BE36-4E00-AE94-845CAFFA47B2}" type="slidenum">
              <a:rPr lang="en-US" altLang="en-US"/>
              <a:pPr/>
              <a:t>‹#›</a:t>
            </a:fld>
            <a:endParaRPr lang="en-US" altLang="en-US"/>
          </a:p>
        </p:txBody>
      </p:sp>
    </p:spTree>
    <p:extLst>
      <p:ext uri="{BB962C8B-B14F-4D97-AF65-F5344CB8AC3E}">
        <p14:creationId xmlns:p14="http://schemas.microsoft.com/office/powerpoint/2010/main" val="2068792987"/>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7025-EDCF-47B3-8326-BC0BEA062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FE13D-BBA4-471C-BF5B-9DE8708E4B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BA0E9-5435-47D0-9E6E-0F011ABBF7D5}"/>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99D3BA0-A26E-4B0F-B7CE-49CDD5423723}"/>
              </a:ext>
            </a:extLst>
          </p:cNvPr>
          <p:cNvSpPr>
            <a:spLocks noGrp="1"/>
          </p:cNvSpPr>
          <p:nvPr>
            <p:ph type="sldNum" sz="quarter" idx="11"/>
          </p:nvPr>
        </p:nvSpPr>
        <p:spPr/>
        <p:txBody>
          <a:bodyPr/>
          <a:lstStyle>
            <a:lvl1pPr>
              <a:defRPr/>
            </a:lvl1pPr>
          </a:lstStyle>
          <a:p>
            <a:fld id="{E1D6E210-296C-4C1A-8BFF-43FD22BD3F8D}" type="slidenum">
              <a:rPr lang="en-US" altLang="en-US"/>
              <a:pPr/>
              <a:t>‹#›</a:t>
            </a:fld>
            <a:endParaRPr lang="en-US" altLang="en-US"/>
          </a:p>
        </p:txBody>
      </p:sp>
      <p:sp>
        <p:nvSpPr>
          <p:cNvPr id="6" name="Footer Placeholder 5">
            <a:extLst>
              <a:ext uri="{FF2B5EF4-FFF2-40B4-BE49-F238E27FC236}">
                <a16:creationId xmlns:a16="http://schemas.microsoft.com/office/drawing/2014/main" id="{DA1D9BCC-BABA-4F55-92E3-5DB9774794CF}"/>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6273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5D0F0-4C59-4EF0-AB17-70285C82B4A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01562CD-91EF-4006-9312-297AC2AB766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6D4480-77B5-428E-99D0-8F22F5CCFAB2}"/>
              </a:ext>
            </a:extLst>
          </p:cNvPr>
          <p:cNvSpPr>
            <a:spLocks noGrp="1"/>
          </p:cNvSpPr>
          <p:nvPr>
            <p:ph type="sldNum" sz="quarter" idx="12"/>
          </p:nvPr>
        </p:nvSpPr>
        <p:spPr/>
        <p:txBody>
          <a:bodyPr/>
          <a:lstStyle>
            <a:lvl1pPr>
              <a:defRPr/>
            </a:lvl1pPr>
          </a:lstStyle>
          <a:p>
            <a:fld id="{0BAC99CF-5AA9-4E6F-9ADC-CBC2C2265CF9}" type="slidenum">
              <a:rPr lang="en-US" altLang="en-US"/>
              <a:pPr/>
              <a:t>‹#›</a:t>
            </a:fld>
            <a:endParaRPr lang="en-US" altLang="en-US"/>
          </a:p>
        </p:txBody>
      </p:sp>
    </p:spTree>
    <p:extLst>
      <p:ext uri="{BB962C8B-B14F-4D97-AF65-F5344CB8AC3E}">
        <p14:creationId xmlns:p14="http://schemas.microsoft.com/office/powerpoint/2010/main" val="1889620921"/>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C6DA-8E5D-4278-BB97-5F9471D570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9A083-72AD-4053-B8AF-8D21196B10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8D6461-DD2A-46DB-971F-942D1300F8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6262F-F3F1-46F9-8315-200DD60CAE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16929C-B639-4316-8092-726015C343F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9A4BE4-7F79-4168-AA00-A8E8F996D1DB}"/>
              </a:ext>
            </a:extLst>
          </p:cNvPr>
          <p:cNvSpPr>
            <a:spLocks noGrp="1"/>
          </p:cNvSpPr>
          <p:nvPr>
            <p:ph type="sldNum" sz="quarter" idx="12"/>
          </p:nvPr>
        </p:nvSpPr>
        <p:spPr/>
        <p:txBody>
          <a:bodyPr/>
          <a:lstStyle>
            <a:lvl1pPr>
              <a:defRPr/>
            </a:lvl1pPr>
          </a:lstStyle>
          <a:p>
            <a:fld id="{C98AB68B-DBCA-4DD3-9DCE-0A988B860E2A}" type="slidenum">
              <a:rPr lang="en-US" altLang="en-US"/>
              <a:pPr/>
              <a:t>‹#›</a:t>
            </a:fld>
            <a:endParaRPr lang="en-US" altLang="en-US"/>
          </a:p>
        </p:txBody>
      </p:sp>
    </p:spTree>
    <p:extLst>
      <p:ext uri="{BB962C8B-B14F-4D97-AF65-F5344CB8AC3E}">
        <p14:creationId xmlns:p14="http://schemas.microsoft.com/office/powerpoint/2010/main" val="787133186"/>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A21C-7153-4E81-BF02-19FE894EEA2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4DD5DA-6B31-4E97-9D3B-7E96FB3E2C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275ADF-268D-401D-AD0A-AA5D067836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84A5C5-0437-447F-B4AD-285614B9DBE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467AF1-41EF-429A-9265-F985927175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2B3992-CB03-400C-A739-90CE92D365F0}"/>
              </a:ext>
            </a:extLst>
          </p:cNvPr>
          <p:cNvSpPr>
            <a:spLocks noGrp="1"/>
          </p:cNvSpPr>
          <p:nvPr>
            <p:ph type="sldNum" sz="quarter" idx="12"/>
          </p:nvPr>
        </p:nvSpPr>
        <p:spPr/>
        <p:txBody>
          <a:bodyPr/>
          <a:lstStyle>
            <a:lvl1pPr>
              <a:defRPr/>
            </a:lvl1pPr>
          </a:lstStyle>
          <a:p>
            <a:fld id="{0BF77920-A7B2-4238-AD2B-3B61986C1D9A}" type="slidenum">
              <a:rPr lang="en-US" altLang="en-US"/>
              <a:pPr/>
              <a:t>‹#›</a:t>
            </a:fld>
            <a:endParaRPr lang="en-US" altLang="en-US"/>
          </a:p>
        </p:txBody>
      </p:sp>
    </p:spTree>
    <p:extLst>
      <p:ext uri="{BB962C8B-B14F-4D97-AF65-F5344CB8AC3E}">
        <p14:creationId xmlns:p14="http://schemas.microsoft.com/office/powerpoint/2010/main" val="3356035970"/>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3EE2-05F1-4679-9107-B19EE136AB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751DD4-6FBE-4A92-BD87-9104CCE3D9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C98FE-23CC-4D93-8DE9-AE2DBB16CD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E9C727-1152-4785-B39C-A702D579A61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3A73F5-6F3F-4DFD-A357-A60338396013}"/>
              </a:ext>
            </a:extLst>
          </p:cNvPr>
          <p:cNvSpPr>
            <a:spLocks noGrp="1"/>
          </p:cNvSpPr>
          <p:nvPr>
            <p:ph type="sldNum" sz="quarter" idx="12"/>
          </p:nvPr>
        </p:nvSpPr>
        <p:spPr/>
        <p:txBody>
          <a:bodyPr/>
          <a:lstStyle>
            <a:lvl1pPr>
              <a:defRPr/>
            </a:lvl1pPr>
          </a:lstStyle>
          <a:p>
            <a:fld id="{32905AD7-55A3-4D13-8E91-E0D1A9D0EC57}" type="slidenum">
              <a:rPr lang="en-US" altLang="en-US"/>
              <a:pPr/>
              <a:t>‹#›</a:t>
            </a:fld>
            <a:endParaRPr lang="en-US" altLang="en-US"/>
          </a:p>
        </p:txBody>
      </p:sp>
    </p:spTree>
    <p:extLst>
      <p:ext uri="{BB962C8B-B14F-4D97-AF65-F5344CB8AC3E}">
        <p14:creationId xmlns:p14="http://schemas.microsoft.com/office/powerpoint/2010/main" val="62538984"/>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18283-623A-4456-896A-D68C4B137F11}"/>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DDD0BC-DA4B-4C52-8CEE-EDD5441DEF2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F24A-F243-4F5B-922A-0C18647FF1E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041754B-4443-41F1-BD2D-70F79111F8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F666FE-ED80-4BF0-AF14-B0C5A660CCDE}"/>
              </a:ext>
            </a:extLst>
          </p:cNvPr>
          <p:cNvSpPr>
            <a:spLocks noGrp="1"/>
          </p:cNvSpPr>
          <p:nvPr>
            <p:ph type="sldNum" sz="quarter" idx="12"/>
          </p:nvPr>
        </p:nvSpPr>
        <p:spPr/>
        <p:txBody>
          <a:bodyPr/>
          <a:lstStyle>
            <a:lvl1pPr>
              <a:defRPr/>
            </a:lvl1pPr>
          </a:lstStyle>
          <a:p>
            <a:fld id="{09E6C442-4770-4C58-83E3-14C508DDD9C5}" type="slidenum">
              <a:rPr lang="en-US" altLang="en-US"/>
              <a:pPr/>
              <a:t>‹#›</a:t>
            </a:fld>
            <a:endParaRPr lang="en-US" altLang="en-US"/>
          </a:p>
        </p:txBody>
      </p:sp>
    </p:spTree>
    <p:extLst>
      <p:ext uri="{BB962C8B-B14F-4D97-AF65-F5344CB8AC3E}">
        <p14:creationId xmlns:p14="http://schemas.microsoft.com/office/powerpoint/2010/main" val="1808138191"/>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A5BA-C042-4637-B9F1-67207CA0BC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DDCAE-17F8-4AC3-B856-B37AB600620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45D853-D492-442A-A265-98A350C1A4D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1893CC-B7BC-4D46-AE8E-EC34D0C27BD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82F463-9D41-47D8-878E-D77FD3853906}"/>
              </a:ext>
            </a:extLst>
          </p:cNvPr>
          <p:cNvSpPr>
            <a:spLocks noGrp="1"/>
          </p:cNvSpPr>
          <p:nvPr>
            <p:ph type="sldNum" sz="quarter" idx="12"/>
          </p:nvPr>
        </p:nvSpPr>
        <p:spPr/>
        <p:txBody>
          <a:bodyPr/>
          <a:lstStyle>
            <a:lvl1pPr>
              <a:defRPr/>
            </a:lvl1pPr>
          </a:lstStyle>
          <a:p>
            <a:fld id="{C542A2F2-107F-40E3-AEDA-ED5AA7184CB1}" type="slidenum">
              <a:rPr lang="en-US" altLang="en-US"/>
              <a:pPr/>
              <a:t>‹#›</a:t>
            </a:fld>
            <a:endParaRPr lang="en-US" altLang="en-US"/>
          </a:p>
        </p:txBody>
      </p:sp>
    </p:spTree>
    <p:extLst>
      <p:ext uri="{BB962C8B-B14F-4D97-AF65-F5344CB8AC3E}">
        <p14:creationId xmlns:p14="http://schemas.microsoft.com/office/powerpoint/2010/main" val="3350513098"/>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E06F-AA49-4939-8A8D-2AFAF1D6D5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5E5E3-424E-47B5-9996-86DF106CAB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0ACE7-B924-460A-9740-4F3DC70AF2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D862C2-C7FB-4FF9-8D2F-0648E5BFF6C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AF3C862-0094-45EE-AFE2-A3AC8949E211}"/>
              </a:ext>
            </a:extLst>
          </p:cNvPr>
          <p:cNvSpPr>
            <a:spLocks noGrp="1"/>
          </p:cNvSpPr>
          <p:nvPr>
            <p:ph type="sldNum" sz="quarter" idx="12"/>
          </p:nvPr>
        </p:nvSpPr>
        <p:spPr/>
        <p:txBody>
          <a:bodyPr/>
          <a:lstStyle>
            <a:lvl1pPr>
              <a:defRPr/>
            </a:lvl1pPr>
          </a:lstStyle>
          <a:p>
            <a:fld id="{8485D646-4FBC-4F93-BC85-CF942B2078C0}" type="slidenum">
              <a:rPr lang="en-US" altLang="en-US"/>
              <a:pPr/>
              <a:t>‹#›</a:t>
            </a:fld>
            <a:endParaRPr lang="en-US" altLang="en-US"/>
          </a:p>
        </p:txBody>
      </p:sp>
    </p:spTree>
    <p:extLst>
      <p:ext uri="{BB962C8B-B14F-4D97-AF65-F5344CB8AC3E}">
        <p14:creationId xmlns:p14="http://schemas.microsoft.com/office/powerpoint/2010/main" val="3046719788"/>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9D8A-3D57-41B1-BA45-C2EA4BFB6F4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9565B-5496-4EF6-8EAA-D833D1F038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95FC907-D1B9-4634-8592-D3D2985B07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5B384E-DB39-4E59-A43A-AEA6CF40E3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530843-C996-4B6A-85DC-08C603ADD076}"/>
              </a:ext>
            </a:extLst>
          </p:cNvPr>
          <p:cNvSpPr>
            <a:spLocks noGrp="1"/>
          </p:cNvSpPr>
          <p:nvPr>
            <p:ph type="sldNum" sz="quarter" idx="12"/>
          </p:nvPr>
        </p:nvSpPr>
        <p:spPr/>
        <p:txBody>
          <a:bodyPr/>
          <a:lstStyle>
            <a:lvl1pPr>
              <a:defRPr/>
            </a:lvl1pPr>
          </a:lstStyle>
          <a:p>
            <a:fld id="{AB4E6A2B-1219-4399-BCDE-2CBE8F258230}" type="slidenum">
              <a:rPr lang="en-US" altLang="en-US"/>
              <a:pPr/>
              <a:t>‹#›</a:t>
            </a:fld>
            <a:endParaRPr lang="en-US" altLang="en-US"/>
          </a:p>
        </p:txBody>
      </p:sp>
    </p:spTree>
    <p:extLst>
      <p:ext uri="{BB962C8B-B14F-4D97-AF65-F5344CB8AC3E}">
        <p14:creationId xmlns:p14="http://schemas.microsoft.com/office/powerpoint/2010/main" val="1847276743"/>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C1FD-9E92-46D0-92F4-835E2AD09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D1923-50DE-4830-92EB-745BAEC9977F}"/>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69A55-4627-4804-9B83-C65872F4A7FB}"/>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44C88-31FA-44E9-835B-9C48A354180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9FAC45-2413-40A0-9CCB-F33948C7537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C1BB622-945E-438B-8BFC-48C0141B95AE}"/>
              </a:ext>
            </a:extLst>
          </p:cNvPr>
          <p:cNvSpPr>
            <a:spLocks noGrp="1"/>
          </p:cNvSpPr>
          <p:nvPr>
            <p:ph type="sldNum" sz="quarter" idx="12"/>
          </p:nvPr>
        </p:nvSpPr>
        <p:spPr/>
        <p:txBody>
          <a:bodyPr/>
          <a:lstStyle>
            <a:lvl1pPr>
              <a:defRPr/>
            </a:lvl1pPr>
          </a:lstStyle>
          <a:p>
            <a:fld id="{45D1D691-5B26-449D-A233-2B4FD9B21030}" type="slidenum">
              <a:rPr lang="en-US" altLang="en-US"/>
              <a:pPr/>
              <a:t>‹#›</a:t>
            </a:fld>
            <a:endParaRPr lang="en-US" altLang="en-US"/>
          </a:p>
        </p:txBody>
      </p:sp>
    </p:spTree>
    <p:extLst>
      <p:ext uri="{BB962C8B-B14F-4D97-AF65-F5344CB8AC3E}">
        <p14:creationId xmlns:p14="http://schemas.microsoft.com/office/powerpoint/2010/main" val="1980030779"/>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8C5B-1F22-4962-858A-8CF38638522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A49BA-B7C8-414F-9D09-38E3B96EC33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1701C-6B1C-4330-B5E1-258B43CBD81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E5812-F1C1-4E8D-9E3D-7F728205F18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319A69-FF6A-4000-8D41-5559AEA9804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D4804-104B-496C-85A6-4AB7B169CD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EBB5BC5-7E61-4B36-9AB5-0A7216C6D7C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EEB2DEF-99E5-44E5-8662-C43106408C6E}"/>
              </a:ext>
            </a:extLst>
          </p:cNvPr>
          <p:cNvSpPr>
            <a:spLocks noGrp="1"/>
          </p:cNvSpPr>
          <p:nvPr>
            <p:ph type="sldNum" sz="quarter" idx="12"/>
          </p:nvPr>
        </p:nvSpPr>
        <p:spPr/>
        <p:txBody>
          <a:bodyPr/>
          <a:lstStyle>
            <a:lvl1pPr>
              <a:defRPr/>
            </a:lvl1pPr>
          </a:lstStyle>
          <a:p>
            <a:fld id="{C936E9A6-69A0-4966-A7BA-B9D67FF41681}" type="slidenum">
              <a:rPr lang="en-US" altLang="en-US"/>
              <a:pPr/>
              <a:t>‹#›</a:t>
            </a:fld>
            <a:endParaRPr lang="en-US" altLang="en-US"/>
          </a:p>
        </p:txBody>
      </p:sp>
    </p:spTree>
    <p:extLst>
      <p:ext uri="{BB962C8B-B14F-4D97-AF65-F5344CB8AC3E}">
        <p14:creationId xmlns:p14="http://schemas.microsoft.com/office/powerpoint/2010/main" val="3532552727"/>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8E9C-8BFB-46B0-934A-839CA275E89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DECF6-5CE5-44AF-9C39-17126390F0C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A4E02F5-D04F-4E55-86A9-B6051B2E6148}"/>
              </a:ext>
            </a:extLst>
          </p:cNvPr>
          <p:cNvSpPr>
            <a:spLocks noGrp="1"/>
          </p:cNvSpPr>
          <p:nvPr>
            <p:ph type="dt" sz="half"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40EF3D4-300E-409A-84D7-37DEF88319F7}"/>
              </a:ext>
            </a:extLst>
          </p:cNvPr>
          <p:cNvSpPr>
            <a:spLocks noGrp="1"/>
          </p:cNvSpPr>
          <p:nvPr>
            <p:ph type="sldNum" sz="quarter" idx="11"/>
          </p:nvPr>
        </p:nvSpPr>
        <p:spPr/>
        <p:txBody>
          <a:bodyPr/>
          <a:lstStyle>
            <a:lvl1pPr>
              <a:defRPr/>
            </a:lvl1pPr>
          </a:lstStyle>
          <a:p>
            <a:fld id="{FE29C5B1-BEF6-41C0-A9C7-82175E6392EC}" type="slidenum">
              <a:rPr lang="en-US" altLang="en-US"/>
              <a:pPr/>
              <a:t>‹#›</a:t>
            </a:fld>
            <a:endParaRPr lang="en-US" altLang="en-US"/>
          </a:p>
        </p:txBody>
      </p:sp>
      <p:sp>
        <p:nvSpPr>
          <p:cNvPr id="6" name="Footer Placeholder 5">
            <a:extLst>
              <a:ext uri="{FF2B5EF4-FFF2-40B4-BE49-F238E27FC236}">
                <a16:creationId xmlns:a16="http://schemas.microsoft.com/office/drawing/2014/main" id="{9BEFAAF9-66D8-4333-9F19-D1161CF3BB3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14300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5D5D-860C-4072-AE6B-B13DF2398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A83223-34FC-4F8C-ACAB-67F2124C4DB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0A5F3C-9DA8-442D-8209-E6BED591D06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5380199-2D45-4493-B8FF-8DFB43E13F68}"/>
              </a:ext>
            </a:extLst>
          </p:cNvPr>
          <p:cNvSpPr>
            <a:spLocks noGrp="1"/>
          </p:cNvSpPr>
          <p:nvPr>
            <p:ph type="sldNum" sz="quarter" idx="12"/>
          </p:nvPr>
        </p:nvSpPr>
        <p:spPr/>
        <p:txBody>
          <a:bodyPr/>
          <a:lstStyle>
            <a:lvl1pPr>
              <a:defRPr/>
            </a:lvl1pPr>
          </a:lstStyle>
          <a:p>
            <a:fld id="{6BD58A9B-7C3E-4A73-A036-812861EB9E4C}" type="slidenum">
              <a:rPr lang="en-US" altLang="en-US"/>
              <a:pPr/>
              <a:t>‹#›</a:t>
            </a:fld>
            <a:endParaRPr lang="en-US" altLang="en-US"/>
          </a:p>
        </p:txBody>
      </p:sp>
    </p:spTree>
    <p:extLst>
      <p:ext uri="{BB962C8B-B14F-4D97-AF65-F5344CB8AC3E}">
        <p14:creationId xmlns:p14="http://schemas.microsoft.com/office/powerpoint/2010/main" val="3442194859"/>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A5F49-77D1-48FC-90E8-555DAA7EF6D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A3BC7D8-319E-4D37-A1E6-DC072CEBD25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5101A8F-0BBD-41DE-9AE8-F2A6B893AFD8}"/>
              </a:ext>
            </a:extLst>
          </p:cNvPr>
          <p:cNvSpPr>
            <a:spLocks noGrp="1"/>
          </p:cNvSpPr>
          <p:nvPr>
            <p:ph type="sldNum" sz="quarter" idx="12"/>
          </p:nvPr>
        </p:nvSpPr>
        <p:spPr/>
        <p:txBody>
          <a:bodyPr/>
          <a:lstStyle>
            <a:lvl1pPr>
              <a:defRPr/>
            </a:lvl1pPr>
          </a:lstStyle>
          <a:p>
            <a:fld id="{3080F957-6614-424A-8C51-903B008EBED9}" type="slidenum">
              <a:rPr lang="en-US" altLang="en-US"/>
              <a:pPr/>
              <a:t>‹#›</a:t>
            </a:fld>
            <a:endParaRPr lang="en-US" altLang="en-US"/>
          </a:p>
        </p:txBody>
      </p:sp>
    </p:spTree>
    <p:extLst>
      <p:ext uri="{BB962C8B-B14F-4D97-AF65-F5344CB8AC3E}">
        <p14:creationId xmlns:p14="http://schemas.microsoft.com/office/powerpoint/2010/main" val="1358936078"/>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BEA4-156E-4DF2-8AE0-63547B3F7C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EA19D-A318-4A68-8007-009293C0BD6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030003-AAA9-40F7-BAE1-3031ED64FD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36EFF2-8B52-4992-9443-015F5F98E0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9BE9E36-38D5-46E8-9AFB-09FA00FD5AD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D995E3-5183-4FCB-9F9B-E754D116F19F}"/>
              </a:ext>
            </a:extLst>
          </p:cNvPr>
          <p:cNvSpPr>
            <a:spLocks noGrp="1"/>
          </p:cNvSpPr>
          <p:nvPr>
            <p:ph type="sldNum" sz="quarter" idx="12"/>
          </p:nvPr>
        </p:nvSpPr>
        <p:spPr/>
        <p:txBody>
          <a:bodyPr/>
          <a:lstStyle>
            <a:lvl1pPr>
              <a:defRPr/>
            </a:lvl1pPr>
          </a:lstStyle>
          <a:p>
            <a:fld id="{C92683BD-1AF0-4F46-B240-0F325D5163B7}" type="slidenum">
              <a:rPr lang="en-US" altLang="en-US"/>
              <a:pPr/>
              <a:t>‹#›</a:t>
            </a:fld>
            <a:endParaRPr lang="en-US" altLang="en-US"/>
          </a:p>
        </p:txBody>
      </p:sp>
    </p:spTree>
    <p:extLst>
      <p:ext uri="{BB962C8B-B14F-4D97-AF65-F5344CB8AC3E}">
        <p14:creationId xmlns:p14="http://schemas.microsoft.com/office/powerpoint/2010/main" val="859704256"/>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E09A-D93D-435B-872D-26D6509482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4CC004-94A0-4C68-A4F9-68AC501B8D3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82B82-1655-4EE4-B2B1-99E02587B1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BD246E-8368-4D37-BF2C-5CC271892C6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8456EC-722F-42D6-90DA-D0E1632B70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D1E203A-FB5A-4A3B-98CB-F452F27474FD}"/>
              </a:ext>
            </a:extLst>
          </p:cNvPr>
          <p:cNvSpPr>
            <a:spLocks noGrp="1"/>
          </p:cNvSpPr>
          <p:nvPr>
            <p:ph type="sldNum" sz="quarter" idx="12"/>
          </p:nvPr>
        </p:nvSpPr>
        <p:spPr/>
        <p:txBody>
          <a:bodyPr/>
          <a:lstStyle>
            <a:lvl1pPr>
              <a:defRPr/>
            </a:lvl1pPr>
          </a:lstStyle>
          <a:p>
            <a:fld id="{6B6304BC-7C16-4857-ABE1-68AE89476A9E}" type="slidenum">
              <a:rPr lang="en-US" altLang="en-US"/>
              <a:pPr/>
              <a:t>‹#›</a:t>
            </a:fld>
            <a:endParaRPr lang="en-US" altLang="en-US"/>
          </a:p>
        </p:txBody>
      </p:sp>
    </p:spTree>
    <p:extLst>
      <p:ext uri="{BB962C8B-B14F-4D97-AF65-F5344CB8AC3E}">
        <p14:creationId xmlns:p14="http://schemas.microsoft.com/office/powerpoint/2010/main" val="1969819033"/>
      </p:ext>
    </p:extLst>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AB50-D9DD-4A08-93FF-EF82B56A44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827AD-E208-40F3-9330-BECB8B4394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CE349-A215-4C53-A4C5-3113C8DEB6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DF1914-473B-46AB-9F59-052AAA1948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910C10-A11A-4315-9268-95B6932DAF78}"/>
              </a:ext>
            </a:extLst>
          </p:cNvPr>
          <p:cNvSpPr>
            <a:spLocks noGrp="1"/>
          </p:cNvSpPr>
          <p:nvPr>
            <p:ph type="sldNum" sz="quarter" idx="12"/>
          </p:nvPr>
        </p:nvSpPr>
        <p:spPr/>
        <p:txBody>
          <a:bodyPr/>
          <a:lstStyle>
            <a:lvl1pPr>
              <a:defRPr/>
            </a:lvl1pPr>
          </a:lstStyle>
          <a:p>
            <a:fld id="{C81846B4-3261-47FB-AED4-3022BC2B1464}" type="slidenum">
              <a:rPr lang="en-US" altLang="en-US"/>
              <a:pPr/>
              <a:t>‹#›</a:t>
            </a:fld>
            <a:endParaRPr lang="en-US" altLang="en-US"/>
          </a:p>
        </p:txBody>
      </p:sp>
    </p:spTree>
    <p:extLst>
      <p:ext uri="{BB962C8B-B14F-4D97-AF65-F5344CB8AC3E}">
        <p14:creationId xmlns:p14="http://schemas.microsoft.com/office/powerpoint/2010/main" val="406031521"/>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F3636-9B62-4C0D-BDE4-70E9D6083023}"/>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9B56F-2ED5-494F-A280-9ACC9D976732}"/>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EDF56-09C6-473B-AE5C-5EB29C1E11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ED76DF-324A-4CED-9F15-A4B73A2E9F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E26C53-D023-4298-94DC-9959DD7678FF}"/>
              </a:ext>
            </a:extLst>
          </p:cNvPr>
          <p:cNvSpPr>
            <a:spLocks noGrp="1"/>
          </p:cNvSpPr>
          <p:nvPr>
            <p:ph type="sldNum" sz="quarter" idx="12"/>
          </p:nvPr>
        </p:nvSpPr>
        <p:spPr/>
        <p:txBody>
          <a:bodyPr/>
          <a:lstStyle>
            <a:lvl1pPr>
              <a:defRPr/>
            </a:lvl1pPr>
          </a:lstStyle>
          <a:p>
            <a:fld id="{EFE3A665-46F9-4FD0-BA85-0E1A71BA1635}" type="slidenum">
              <a:rPr lang="en-US" altLang="en-US"/>
              <a:pPr/>
              <a:t>‹#›</a:t>
            </a:fld>
            <a:endParaRPr lang="en-US" altLang="en-US"/>
          </a:p>
        </p:txBody>
      </p:sp>
    </p:spTree>
    <p:extLst>
      <p:ext uri="{BB962C8B-B14F-4D97-AF65-F5344CB8AC3E}">
        <p14:creationId xmlns:p14="http://schemas.microsoft.com/office/powerpoint/2010/main" val="1293734315"/>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a:solidFill>
                  <a:srgbClr val="FF3300"/>
                </a:solidFill>
                <a:latin typeface="Arial" charset="0"/>
              </a:rPr>
              <a:t>© 2014 Pearson Education, Inc.</a:t>
            </a:r>
          </a:p>
          <a:p>
            <a:pPr eaLnBrk="1" hangingPunct="1">
              <a:spcBef>
                <a:spcPct val="50000"/>
              </a:spcBef>
            </a:pPr>
            <a:r>
              <a:rPr lang="en-US" sz="1800" b="1" dirty="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a:latin typeface="+mj-lt"/>
                <a:cs typeface="Times New Roman"/>
              </a:rPr>
              <a:t>Lecture </a:t>
            </a:r>
            <a:r>
              <a:rPr lang="en-US" sz="2400" b="1" dirty="0" err="1">
                <a:latin typeface="Arial"/>
                <a:cs typeface="Arial"/>
              </a:rPr>
              <a:t>PowerPoints</a:t>
            </a:r>
            <a:br>
              <a:rPr lang="en-US" sz="2400" b="1" dirty="0">
                <a:latin typeface="Arial"/>
                <a:cs typeface="Arial"/>
              </a:rPr>
            </a:br>
            <a:br>
              <a:rPr lang="en-US" sz="2400" b="1" dirty="0">
                <a:latin typeface="Arial"/>
                <a:cs typeface="Arial"/>
              </a:rPr>
            </a:br>
            <a:r>
              <a:rPr lang="en-US" sz="2400" b="1" dirty="0">
                <a:latin typeface="Arial"/>
                <a:cs typeface="Arial"/>
              </a:rPr>
              <a:t>Chapter 11</a:t>
            </a:r>
            <a:br>
              <a:rPr lang="en-US" sz="2400" b="1" dirty="0">
                <a:latin typeface="Arial"/>
                <a:cs typeface="Arial"/>
              </a:rPr>
            </a:br>
            <a:r>
              <a:rPr lang="en-US" sz="2400" b="1" i="1" dirty="0">
                <a:latin typeface="Arial"/>
                <a:cs typeface="Arial"/>
              </a:rPr>
              <a:t>Physics: Principles with Applications, 7</a:t>
            </a:r>
            <a:r>
              <a:rPr lang="en-US" sz="2400" b="1" i="1" baseline="30000" dirty="0">
                <a:latin typeface="Arial"/>
                <a:cs typeface="Arial"/>
              </a:rPr>
              <a:t>th </a:t>
            </a:r>
            <a:r>
              <a:rPr lang="en-US" sz="2400" b="1" i="1" dirty="0">
                <a:latin typeface="Arial"/>
                <a:cs typeface="Arial"/>
              </a:rPr>
              <a:t>edition</a:t>
            </a:r>
            <a:br>
              <a:rPr lang="en-US" sz="2400" b="1" i="1" dirty="0">
                <a:latin typeface="Arial"/>
                <a:cs typeface="Arial"/>
              </a:rPr>
            </a:br>
            <a:r>
              <a:rPr lang="en-US" sz="2400" b="1" dirty="0" err="1">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939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2014 Pearson Education, Inc.</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445124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a:t>Click to edit Master title style</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a:t>© 2014 Pearson Education, Inc.</a:t>
            </a:r>
            <a:endParaRPr lang="en-US" dirty="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3894847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 2014 Pearson Education, Inc.</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7222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6CBD-0E02-4E2D-A657-E0C614810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89B0B-08FA-4AC4-ACCB-6F0DBBDBA6E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DD9B25-73D4-4B4F-B945-D20251C60EE5}"/>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FB4DE-31CF-433A-9A49-C9ECC1B095BB}"/>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89EF34-408E-4119-B5DB-8E5E6CB89644}"/>
              </a:ext>
            </a:extLst>
          </p:cNvPr>
          <p:cNvSpPr>
            <a:spLocks noGrp="1"/>
          </p:cNvSpPr>
          <p:nvPr>
            <p:ph type="sldNum" sz="quarter" idx="11"/>
          </p:nvPr>
        </p:nvSpPr>
        <p:spPr/>
        <p:txBody>
          <a:bodyPr/>
          <a:lstStyle>
            <a:lvl1pPr>
              <a:defRPr/>
            </a:lvl1pPr>
          </a:lstStyle>
          <a:p>
            <a:fld id="{C8BCF473-577B-4F8B-901E-0D97B832546D}" type="slidenum">
              <a:rPr lang="en-US" altLang="en-US"/>
              <a:pPr/>
              <a:t>‹#›</a:t>
            </a:fld>
            <a:endParaRPr lang="en-US" altLang="en-US"/>
          </a:p>
        </p:txBody>
      </p:sp>
      <p:sp>
        <p:nvSpPr>
          <p:cNvPr id="7" name="Footer Placeholder 6">
            <a:extLst>
              <a:ext uri="{FF2B5EF4-FFF2-40B4-BE49-F238E27FC236}">
                <a16:creationId xmlns:a16="http://schemas.microsoft.com/office/drawing/2014/main" id="{F2CCF75A-97F6-4041-8A28-E6473B549472}"/>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9386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BF71-2D9C-4C25-8EC9-D6CB0C73610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A40953-1410-48A3-AD4D-21CE61F9B1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88145C-EB84-477C-BB1D-6DB9D1102BB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742BD2-5AF8-4FD9-9F2A-E1A0C524577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8DC7D1-7C00-4BB9-AE02-2FBC9158593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45E47-AC7D-4240-A41C-6AC904F9C250}"/>
              </a:ext>
            </a:extLst>
          </p:cNvPr>
          <p:cNvSpPr>
            <a:spLocks noGrp="1"/>
          </p:cNvSpPr>
          <p:nvPr>
            <p:ph type="dt" sz="half"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9A5BE97-E76B-4578-8361-2D31685854AA}"/>
              </a:ext>
            </a:extLst>
          </p:cNvPr>
          <p:cNvSpPr>
            <a:spLocks noGrp="1"/>
          </p:cNvSpPr>
          <p:nvPr>
            <p:ph type="sldNum" sz="quarter" idx="11"/>
          </p:nvPr>
        </p:nvSpPr>
        <p:spPr/>
        <p:txBody>
          <a:bodyPr/>
          <a:lstStyle>
            <a:lvl1pPr>
              <a:defRPr/>
            </a:lvl1pPr>
          </a:lstStyle>
          <a:p>
            <a:fld id="{B947FB26-0C3F-4D9B-AB29-72C1ECE05BD4}" type="slidenum">
              <a:rPr lang="en-US" altLang="en-US"/>
              <a:pPr/>
              <a:t>‹#›</a:t>
            </a:fld>
            <a:endParaRPr lang="en-US" altLang="en-US"/>
          </a:p>
        </p:txBody>
      </p:sp>
      <p:sp>
        <p:nvSpPr>
          <p:cNvPr id="9" name="Footer Placeholder 8">
            <a:extLst>
              <a:ext uri="{FF2B5EF4-FFF2-40B4-BE49-F238E27FC236}">
                <a16:creationId xmlns:a16="http://schemas.microsoft.com/office/drawing/2014/main" id="{0586DCD0-23ED-457F-83F4-2DF9BEFDCCF2}"/>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2256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4E80-3DD9-4B48-8F45-C86E558BD8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1B7B53-DB7B-4FD3-B2F5-58F11B28D1FE}"/>
              </a:ext>
            </a:extLst>
          </p:cNvPr>
          <p:cNvSpPr>
            <a:spLocks noGrp="1"/>
          </p:cNvSpPr>
          <p:nvPr>
            <p:ph type="dt" sz="half"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158F1B0-A0BA-4EF5-B1B1-76A13B6B07FF}"/>
              </a:ext>
            </a:extLst>
          </p:cNvPr>
          <p:cNvSpPr>
            <a:spLocks noGrp="1"/>
          </p:cNvSpPr>
          <p:nvPr>
            <p:ph type="sldNum" sz="quarter" idx="11"/>
          </p:nvPr>
        </p:nvSpPr>
        <p:spPr/>
        <p:txBody>
          <a:bodyPr/>
          <a:lstStyle>
            <a:lvl1pPr>
              <a:defRPr/>
            </a:lvl1pPr>
          </a:lstStyle>
          <a:p>
            <a:fld id="{FD52D085-F72A-498A-8E5F-4872F915A49B}" type="slidenum">
              <a:rPr lang="en-US" altLang="en-US"/>
              <a:pPr/>
              <a:t>‹#›</a:t>
            </a:fld>
            <a:endParaRPr lang="en-US" altLang="en-US"/>
          </a:p>
        </p:txBody>
      </p:sp>
      <p:sp>
        <p:nvSpPr>
          <p:cNvPr id="5" name="Footer Placeholder 4">
            <a:extLst>
              <a:ext uri="{FF2B5EF4-FFF2-40B4-BE49-F238E27FC236}">
                <a16:creationId xmlns:a16="http://schemas.microsoft.com/office/drawing/2014/main" id="{AF5DA47E-9E5D-455E-B55F-85DCC0A97AF9}"/>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678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8493B-06A0-4C77-A352-A36C6FBDAD9A}"/>
              </a:ext>
            </a:extLst>
          </p:cNvPr>
          <p:cNvSpPr>
            <a:spLocks noGrp="1"/>
          </p:cNvSpPr>
          <p:nvPr>
            <p:ph type="dt" sz="half"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B5E2E9CE-61E8-4FAC-9E0D-7432371794E4}"/>
              </a:ext>
            </a:extLst>
          </p:cNvPr>
          <p:cNvSpPr>
            <a:spLocks noGrp="1"/>
          </p:cNvSpPr>
          <p:nvPr>
            <p:ph type="sldNum" sz="quarter" idx="11"/>
          </p:nvPr>
        </p:nvSpPr>
        <p:spPr/>
        <p:txBody>
          <a:bodyPr/>
          <a:lstStyle>
            <a:lvl1pPr>
              <a:defRPr/>
            </a:lvl1pPr>
          </a:lstStyle>
          <a:p>
            <a:fld id="{B965CCA9-3BEE-4FAB-82C2-8919D60C6C7A}" type="slidenum">
              <a:rPr lang="en-US" altLang="en-US"/>
              <a:pPr/>
              <a:t>‹#›</a:t>
            </a:fld>
            <a:endParaRPr lang="en-US" altLang="en-US"/>
          </a:p>
        </p:txBody>
      </p:sp>
      <p:sp>
        <p:nvSpPr>
          <p:cNvPr id="4" name="Footer Placeholder 3">
            <a:extLst>
              <a:ext uri="{FF2B5EF4-FFF2-40B4-BE49-F238E27FC236}">
                <a16:creationId xmlns:a16="http://schemas.microsoft.com/office/drawing/2014/main" id="{619F8353-362E-40DE-B364-A063796CFAAB}"/>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753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D5AA-A6EB-4780-9C5A-88AA22CCEC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BC215-0C18-4D9C-8625-01DCBBE77AD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091466-29A4-4A28-9F1A-B97690EDEB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02BC6E-0F21-4B43-A833-3AB0497E00F0}"/>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A0336C-7EFF-47ED-B186-88C9A8B6A175}"/>
              </a:ext>
            </a:extLst>
          </p:cNvPr>
          <p:cNvSpPr>
            <a:spLocks noGrp="1"/>
          </p:cNvSpPr>
          <p:nvPr>
            <p:ph type="sldNum" sz="quarter" idx="11"/>
          </p:nvPr>
        </p:nvSpPr>
        <p:spPr/>
        <p:txBody>
          <a:bodyPr/>
          <a:lstStyle>
            <a:lvl1pPr>
              <a:defRPr/>
            </a:lvl1pPr>
          </a:lstStyle>
          <a:p>
            <a:fld id="{FA972B41-EF46-48E1-ACA6-8910F3700651}" type="slidenum">
              <a:rPr lang="en-US" altLang="en-US"/>
              <a:pPr/>
              <a:t>‹#›</a:t>
            </a:fld>
            <a:endParaRPr lang="en-US" altLang="en-US"/>
          </a:p>
        </p:txBody>
      </p:sp>
      <p:sp>
        <p:nvSpPr>
          <p:cNvPr id="7" name="Footer Placeholder 6">
            <a:extLst>
              <a:ext uri="{FF2B5EF4-FFF2-40B4-BE49-F238E27FC236}">
                <a16:creationId xmlns:a16="http://schemas.microsoft.com/office/drawing/2014/main" id="{E34232CB-5D26-4993-9469-B429D14D8C5F}"/>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8382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6884-46F5-408E-9834-B01AB852739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AF254-DF4D-4970-9FB7-A371D202BE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95C0A-584A-49B1-B8CD-B94655E43E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6AAA4-4FB1-46C5-B4FB-110280DA676E}"/>
              </a:ext>
            </a:extLst>
          </p:cNvPr>
          <p:cNvSpPr>
            <a:spLocks noGrp="1"/>
          </p:cNvSpPr>
          <p:nvPr>
            <p:ph type="dt" sz="half"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CB0717-3405-4BD9-A907-04ED65F00DEA}"/>
              </a:ext>
            </a:extLst>
          </p:cNvPr>
          <p:cNvSpPr>
            <a:spLocks noGrp="1"/>
          </p:cNvSpPr>
          <p:nvPr>
            <p:ph type="sldNum" sz="quarter" idx="11"/>
          </p:nvPr>
        </p:nvSpPr>
        <p:spPr/>
        <p:txBody>
          <a:bodyPr/>
          <a:lstStyle>
            <a:lvl1pPr>
              <a:defRPr/>
            </a:lvl1pPr>
          </a:lstStyle>
          <a:p>
            <a:fld id="{4A8FEEDC-D887-4441-A030-4ABC508709FF}" type="slidenum">
              <a:rPr lang="en-US" altLang="en-US"/>
              <a:pPr/>
              <a:t>‹#›</a:t>
            </a:fld>
            <a:endParaRPr lang="en-US" altLang="en-US"/>
          </a:p>
        </p:txBody>
      </p:sp>
      <p:sp>
        <p:nvSpPr>
          <p:cNvPr id="7" name="Footer Placeholder 6">
            <a:extLst>
              <a:ext uri="{FF2B5EF4-FFF2-40B4-BE49-F238E27FC236}">
                <a16:creationId xmlns:a16="http://schemas.microsoft.com/office/drawing/2014/main" id="{4D8F6588-858B-4839-BAB5-B53A46919A16}"/>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99058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9A5645B-72B9-4721-8245-9939CB259C95}"/>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1139" name="Rectangle 3">
            <a:extLst>
              <a:ext uri="{FF2B5EF4-FFF2-40B4-BE49-F238E27FC236}">
                <a16:creationId xmlns:a16="http://schemas.microsoft.com/office/drawing/2014/main" id="{D133FD52-C311-435A-AA74-B5F3325EDAA5}"/>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AF5CC813-37A6-4333-9F1F-64B0E753C41D}" type="slidenum">
              <a:rPr lang="en-US" altLang="en-US"/>
              <a:pPr/>
              <a:t>‹#›</a:t>
            </a:fld>
            <a:endParaRPr lang="en-US" altLang="en-US"/>
          </a:p>
        </p:txBody>
      </p:sp>
      <p:grpSp>
        <p:nvGrpSpPr>
          <p:cNvPr id="91140" name="Group 4">
            <a:extLst>
              <a:ext uri="{FF2B5EF4-FFF2-40B4-BE49-F238E27FC236}">
                <a16:creationId xmlns:a16="http://schemas.microsoft.com/office/drawing/2014/main" id="{664A5444-5AC5-4E2F-9B1C-6C9E3B0CB7A1}"/>
              </a:ext>
            </a:extLst>
          </p:cNvPr>
          <p:cNvGrpSpPr>
            <a:grpSpLocks/>
          </p:cNvGrpSpPr>
          <p:nvPr/>
        </p:nvGrpSpPr>
        <p:grpSpPr bwMode="auto">
          <a:xfrm>
            <a:off x="0" y="0"/>
            <a:ext cx="9140825" cy="6850063"/>
            <a:chOff x="0" y="0"/>
            <a:chExt cx="5758" cy="4315"/>
          </a:xfrm>
        </p:grpSpPr>
        <p:grpSp>
          <p:nvGrpSpPr>
            <p:cNvPr id="91141" name="Group 5">
              <a:extLst>
                <a:ext uri="{FF2B5EF4-FFF2-40B4-BE49-F238E27FC236}">
                  <a16:creationId xmlns:a16="http://schemas.microsoft.com/office/drawing/2014/main" id="{5C5D69BD-F7AC-4047-834A-21D5055DDFCE}"/>
                </a:ext>
              </a:extLst>
            </p:cNvPr>
            <p:cNvGrpSpPr>
              <a:grpSpLocks/>
            </p:cNvGrpSpPr>
            <p:nvPr userDrawn="1"/>
          </p:nvGrpSpPr>
          <p:grpSpPr bwMode="auto">
            <a:xfrm>
              <a:off x="1728" y="2230"/>
              <a:ext cx="4027" cy="2085"/>
              <a:chOff x="1728" y="2230"/>
              <a:chExt cx="4027" cy="2085"/>
            </a:xfrm>
          </p:grpSpPr>
          <p:sp>
            <p:nvSpPr>
              <p:cNvPr id="91142" name="Freeform 6">
                <a:extLst>
                  <a:ext uri="{FF2B5EF4-FFF2-40B4-BE49-F238E27FC236}">
                    <a16:creationId xmlns:a16="http://schemas.microsoft.com/office/drawing/2014/main" id="{93A15509-4509-40F0-892D-3D0EFDE1782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3" name="Freeform 7">
                <a:extLst>
                  <a:ext uri="{FF2B5EF4-FFF2-40B4-BE49-F238E27FC236}">
                    <a16:creationId xmlns:a16="http://schemas.microsoft.com/office/drawing/2014/main" id="{F72119BE-BB0D-43D7-B085-554698A3718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4" name="Freeform 8">
                <a:extLst>
                  <a:ext uri="{FF2B5EF4-FFF2-40B4-BE49-F238E27FC236}">
                    <a16:creationId xmlns:a16="http://schemas.microsoft.com/office/drawing/2014/main" id="{7BA1D95B-E2F1-49A6-8803-EB7C0AA7CFF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5" name="Freeform 9">
                <a:extLst>
                  <a:ext uri="{FF2B5EF4-FFF2-40B4-BE49-F238E27FC236}">
                    <a16:creationId xmlns:a16="http://schemas.microsoft.com/office/drawing/2014/main" id="{B76CACF5-64AA-44D0-80F5-7F16F2BCA36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6" name="Freeform 10">
                <a:extLst>
                  <a:ext uri="{FF2B5EF4-FFF2-40B4-BE49-F238E27FC236}">
                    <a16:creationId xmlns:a16="http://schemas.microsoft.com/office/drawing/2014/main" id="{04025C4D-7FE8-4FA1-B6EC-33880C934536}"/>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1147" name="Freeform 11">
              <a:extLst>
                <a:ext uri="{FF2B5EF4-FFF2-40B4-BE49-F238E27FC236}">
                  <a16:creationId xmlns:a16="http://schemas.microsoft.com/office/drawing/2014/main" id="{9C726C12-30C7-4C57-B1DD-7E86F0642F7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8" name="Freeform 12">
              <a:extLst>
                <a:ext uri="{FF2B5EF4-FFF2-40B4-BE49-F238E27FC236}">
                  <a16:creationId xmlns:a16="http://schemas.microsoft.com/office/drawing/2014/main" id="{43E5B3ED-42CF-4265-94B6-B7D41A6FB96A}"/>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1149" name="Rectangle 13">
            <a:extLst>
              <a:ext uri="{FF2B5EF4-FFF2-40B4-BE49-F238E27FC236}">
                <a16:creationId xmlns:a16="http://schemas.microsoft.com/office/drawing/2014/main" id="{7C2647D7-F9FF-402C-A43F-3AB13AC61D77}"/>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1150" name="Rectangle 14">
            <a:extLst>
              <a:ext uri="{FF2B5EF4-FFF2-40B4-BE49-F238E27FC236}">
                <a16:creationId xmlns:a16="http://schemas.microsoft.com/office/drawing/2014/main" id="{B81D6732-E424-4329-8F11-94325CFF15F1}"/>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endParaRPr lang="en-US" altLang="en-US"/>
          </a:p>
        </p:txBody>
      </p:sp>
      <p:sp>
        <p:nvSpPr>
          <p:cNvPr id="91151" name="Rectangle 15">
            <a:extLst>
              <a:ext uri="{FF2B5EF4-FFF2-40B4-BE49-F238E27FC236}">
                <a16:creationId xmlns:a16="http://schemas.microsoft.com/office/drawing/2014/main" id="{AF6211FA-046A-4A89-8B0E-F6806C72D4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F6200A-C0DD-476A-A9C3-6DFA5E214D0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C79465F-824E-4A07-84A8-EB51EC68431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6C97FB-DDD3-4224-93D1-27D910FAAD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DF52A5A-C76E-469E-9191-037419067AC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58790D8-E9B1-421B-8D2F-738C12A9B3E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74701F27-07C5-47E5-8367-F1664CEF72F4}" type="slidenum">
              <a:rPr lang="en-US" altLang="en-US"/>
              <a:pPr/>
              <a:t>‹#›</a:t>
            </a:fld>
            <a:endParaRPr lang="en-US" altLang="en-US"/>
          </a:p>
        </p:txBody>
      </p:sp>
    </p:spTree>
    <p:extLst>
      <p:ext uri="{BB962C8B-B14F-4D97-AF65-F5344CB8AC3E}">
        <p14:creationId xmlns:p14="http://schemas.microsoft.com/office/powerpoint/2010/main" val="4677184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dissolv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AD668B-90F6-4FFF-8F17-1429D7B827C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ABA2A5-45FB-4350-8DBC-4D85919BB9D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B9E63EE-5724-4271-8D73-01ECE6D2E68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61F9507-80BF-43D4-9DCA-871C944C4C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0F253F72-9A43-45C4-8FE8-374437930F1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CE8C89B0-81F4-4B40-A181-71D3D88509FA}" type="slidenum">
              <a:rPr lang="en-US" altLang="en-US"/>
              <a:pPr/>
              <a:t>‹#›</a:t>
            </a:fld>
            <a:endParaRPr lang="en-US" altLang="en-US"/>
          </a:p>
        </p:txBody>
      </p:sp>
    </p:spTree>
    <p:extLst>
      <p:ext uri="{BB962C8B-B14F-4D97-AF65-F5344CB8AC3E}">
        <p14:creationId xmlns:p14="http://schemas.microsoft.com/office/powerpoint/2010/main" val="14232195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dissolv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a:t>© 2014 Pearson Education, Inc.</a:t>
            </a:r>
            <a:endParaRPr lang="en-US" dirty="0"/>
          </a:p>
        </p:txBody>
      </p:sp>
    </p:spTree>
    <p:extLst>
      <p:ext uri="{BB962C8B-B14F-4D97-AF65-F5344CB8AC3E}">
        <p14:creationId xmlns:p14="http://schemas.microsoft.com/office/powerpoint/2010/main" val="4191942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7.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en.wikipedia.org/wiki/Image:Two_sources_interference.gif"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E9142C06-8C86-434D-BA03-3C2FBA012FFB}"/>
              </a:ext>
            </a:extLst>
          </p:cNvPr>
          <p:cNvSpPr>
            <a:spLocks noGrp="1" noChangeArrowheads="1"/>
          </p:cNvSpPr>
          <p:nvPr>
            <p:ph type="subTitle" idx="1"/>
          </p:nvPr>
        </p:nvSpPr>
        <p:spPr>
          <a:xfrm>
            <a:off x="304800" y="304800"/>
            <a:ext cx="8458200" cy="6248400"/>
          </a:xfrm>
          <a:solidFill>
            <a:srgbClr val="800080"/>
          </a:solidFill>
          <a:ln w="76200" cmpd="tri">
            <a:solidFill>
              <a:srgbClr val="FFFF00"/>
            </a:solidFill>
            <a:miter lim="800000"/>
            <a:headEnd/>
            <a:tailEnd/>
          </a:ln>
        </p:spPr>
        <p:txBody>
          <a:bodyPr/>
          <a:lstStyle/>
          <a:p>
            <a:endParaRPr lang="en-US" altLang="en-US">
              <a:solidFill>
                <a:srgbClr val="FFFF00"/>
              </a:solidFill>
            </a:endParaRPr>
          </a:p>
          <a:p>
            <a:endParaRPr lang="en-US" altLang="en-US">
              <a:solidFill>
                <a:srgbClr val="FFFF00"/>
              </a:solidFill>
            </a:endParaRPr>
          </a:p>
          <a:p>
            <a:endParaRPr lang="en-US" altLang="en-US">
              <a:solidFill>
                <a:srgbClr val="FFFF00"/>
              </a:solidFill>
            </a:endParaRPr>
          </a:p>
          <a:p>
            <a:endParaRPr lang="en-US" altLang="en-US">
              <a:solidFill>
                <a:srgbClr val="FFFF00"/>
              </a:solidFill>
            </a:endParaRPr>
          </a:p>
          <a:p>
            <a:endParaRPr lang="en-US" altLang="en-US">
              <a:solidFill>
                <a:srgbClr val="FFFF00"/>
              </a:solidFill>
            </a:endParaRPr>
          </a:p>
          <a:p>
            <a:endParaRPr lang="en-US" altLang="en-US">
              <a:solidFill>
                <a:srgbClr val="FFFF00"/>
              </a:solidFill>
            </a:endParaRPr>
          </a:p>
          <a:p>
            <a:endParaRPr lang="en-US" altLang="en-US">
              <a:solidFill>
                <a:srgbClr val="FFFF00"/>
              </a:solidFill>
            </a:endParaRPr>
          </a:p>
          <a:p>
            <a:r>
              <a:rPr lang="en-US" altLang="en-US" b="1">
                <a:solidFill>
                  <a:srgbClr val="FFFF00"/>
                </a:solidFill>
              </a:rPr>
              <a:t>Things that Wiggle and Jiggle</a:t>
            </a:r>
          </a:p>
        </p:txBody>
      </p:sp>
      <p:sp>
        <p:nvSpPr>
          <p:cNvPr id="2050" name="Rectangle 2">
            <a:extLst>
              <a:ext uri="{FF2B5EF4-FFF2-40B4-BE49-F238E27FC236}">
                <a16:creationId xmlns:a16="http://schemas.microsoft.com/office/drawing/2014/main" id="{68422917-DDD9-41D6-A710-8C1146BBD267}"/>
              </a:ext>
            </a:extLst>
          </p:cNvPr>
          <p:cNvSpPr>
            <a:spLocks noGrp="1" noChangeArrowheads="1"/>
          </p:cNvSpPr>
          <p:nvPr>
            <p:ph type="ctrTitle"/>
          </p:nvPr>
        </p:nvSpPr>
        <p:spPr>
          <a:xfrm>
            <a:off x="685800" y="1524000"/>
            <a:ext cx="7772400" cy="1470025"/>
          </a:xfrm>
        </p:spPr>
        <p:txBody>
          <a:bodyPr/>
          <a:lstStyle/>
          <a:p>
            <a:br>
              <a:rPr lang="en-US" altLang="en-US" sz="5400" b="0">
                <a:solidFill>
                  <a:srgbClr val="FFFF00"/>
                </a:solidFill>
              </a:rPr>
            </a:br>
            <a:r>
              <a:rPr lang="en-US" altLang="en-US" sz="5400" b="0">
                <a:solidFill>
                  <a:srgbClr val="800080"/>
                </a:solidFill>
              </a:rPr>
              <a:t>VIBRATIONS  AND  WAVES</a:t>
            </a:r>
          </a:p>
        </p:txBody>
      </p:sp>
      <p:sp>
        <p:nvSpPr>
          <p:cNvPr id="2052" name="WordArt 4">
            <a:extLst>
              <a:ext uri="{FF2B5EF4-FFF2-40B4-BE49-F238E27FC236}">
                <a16:creationId xmlns:a16="http://schemas.microsoft.com/office/drawing/2014/main" id="{47223258-C2CA-4C96-B7C2-55062CB89FAD}"/>
              </a:ext>
            </a:extLst>
          </p:cNvPr>
          <p:cNvSpPr>
            <a:spLocks noChangeArrowheads="1" noChangeShapeType="1" noTextEdit="1"/>
          </p:cNvSpPr>
          <p:nvPr/>
        </p:nvSpPr>
        <p:spPr bwMode="auto">
          <a:xfrm>
            <a:off x="609600" y="2286000"/>
            <a:ext cx="7924800" cy="14684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VIBRATIONS  AND  WAVES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2052"/>
                                        </p:tgtEl>
                                        <p:attrNameLst>
                                          <p:attrName>style.color</p:attrName>
                                        </p:attrNameLst>
                                      </p:cBhvr>
                                      <p:to>
                                        <a:schemeClr val="accent2"/>
                                      </p:to>
                                    </p:animClr>
                                    <p:animClr clrSpc="rgb" dir="cw">
                                      <p:cBhvr>
                                        <p:cTn id="7" dur="100" fill="hold"/>
                                        <p:tgtEl>
                                          <p:spTgt spid="2052"/>
                                        </p:tgtEl>
                                        <p:attrNameLst>
                                          <p:attrName>fillcolor</p:attrName>
                                        </p:attrNameLst>
                                      </p:cBhvr>
                                      <p:to>
                                        <a:schemeClr val="accent2"/>
                                      </p:to>
                                    </p:animClr>
                                    <p:set>
                                      <p:cBhvr>
                                        <p:cTn id="8" dur="100" fill="hold"/>
                                        <p:tgtEl>
                                          <p:spTgt spid="2052"/>
                                        </p:tgtEl>
                                        <p:attrNameLst>
                                          <p:attrName>fill.type</p:attrName>
                                        </p:attrNameLst>
                                      </p:cBhvr>
                                      <p:to>
                                        <p:strVal val="solid"/>
                                      </p:to>
                                    </p:set>
                                    <p:set>
                                      <p:cBhvr>
                                        <p:cTn id="9" dur="100" fill="hold"/>
                                        <p:tgtEl>
                                          <p:spTgt spid="2052"/>
                                        </p:tgtEl>
                                        <p:attrNameLst>
                                          <p:attrName>fill.on</p:attrName>
                                        </p:attrNameLst>
                                      </p:cBhvr>
                                      <p:to>
                                        <p:strVal val="true"/>
                                      </p:to>
                                    </p:set>
                                    <p:animRot by="120000">
                                      <p:cBhvr>
                                        <p:cTn id="10" dur="100" fill="hold">
                                          <p:stCondLst>
                                            <p:cond delay="0"/>
                                          </p:stCondLst>
                                        </p:cTn>
                                        <p:tgtEl>
                                          <p:spTgt spid="2052"/>
                                        </p:tgtEl>
                                        <p:attrNameLst>
                                          <p:attrName>r</p:attrName>
                                        </p:attrNameLst>
                                      </p:cBhvr>
                                    </p:animRot>
                                    <p:animRot by="-240000">
                                      <p:cBhvr>
                                        <p:cTn id="11" dur="200" fill="hold">
                                          <p:stCondLst>
                                            <p:cond delay="200"/>
                                          </p:stCondLst>
                                        </p:cTn>
                                        <p:tgtEl>
                                          <p:spTgt spid="2052"/>
                                        </p:tgtEl>
                                        <p:attrNameLst>
                                          <p:attrName>r</p:attrName>
                                        </p:attrNameLst>
                                      </p:cBhvr>
                                    </p:animRot>
                                    <p:animRot by="240000">
                                      <p:cBhvr>
                                        <p:cTn id="12" dur="200" fill="hold">
                                          <p:stCondLst>
                                            <p:cond delay="400"/>
                                          </p:stCondLst>
                                        </p:cTn>
                                        <p:tgtEl>
                                          <p:spTgt spid="2052"/>
                                        </p:tgtEl>
                                        <p:attrNameLst>
                                          <p:attrName>r</p:attrName>
                                        </p:attrNameLst>
                                      </p:cBhvr>
                                    </p:animRot>
                                    <p:animRot by="-240000">
                                      <p:cBhvr>
                                        <p:cTn id="13" dur="200" fill="hold">
                                          <p:stCondLst>
                                            <p:cond delay="600"/>
                                          </p:stCondLst>
                                        </p:cTn>
                                        <p:tgtEl>
                                          <p:spTgt spid="2052"/>
                                        </p:tgtEl>
                                        <p:attrNameLst>
                                          <p:attrName>r</p:attrName>
                                        </p:attrNameLst>
                                      </p:cBhvr>
                                    </p:animRot>
                                    <p:animRot by="120000">
                                      <p:cBhvr>
                                        <p:cTn id="14"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039B2476-3128-4D60-B607-1B41360ECE20}"/>
              </a:ext>
            </a:extLst>
          </p:cNvPr>
          <p:cNvSpPr>
            <a:spLocks noGrp="1" noChangeArrowheads="1"/>
          </p:cNvSpPr>
          <p:nvPr>
            <p:ph type="body" idx="1"/>
          </p:nvPr>
        </p:nvSpPr>
        <p:spPr>
          <a:xfrm>
            <a:off x="457200" y="1371600"/>
            <a:ext cx="8229600" cy="5486400"/>
          </a:xfrm>
          <a:noFill/>
          <a:ln/>
          <a:extLst>
            <a:ext uri="{909E8E84-426E-40DD-AFC4-6F175D3DCCD1}">
              <a14:hiddenFill xmlns:a14="http://schemas.microsoft.com/office/drawing/2010/main">
                <a:solidFill>
                  <a:srgbClr val="FFFF66"/>
                </a:solidFill>
              </a14:hiddenFill>
            </a:ext>
          </a:extLst>
        </p:spPr>
        <p:txBody>
          <a:bodyPr/>
          <a:lstStyle/>
          <a:p>
            <a:pPr>
              <a:buFont typeface="Wingdings" panose="05000000000000000000" pitchFamily="2" charset="2"/>
              <a:buNone/>
            </a:pPr>
            <a:r>
              <a:rPr lang="en-US" altLang="en-US" sz="2800" b="1"/>
              <a:t>   Low notes                                       High notes  </a:t>
            </a:r>
          </a:p>
          <a:p>
            <a:endParaRPr lang="en-US" altLang="en-US" sz="2800" b="1"/>
          </a:p>
          <a:p>
            <a:endParaRPr lang="en-US" altLang="en-US" sz="2800" b="1"/>
          </a:p>
          <a:p>
            <a:endParaRPr lang="en-US" altLang="en-US" sz="2800" b="1"/>
          </a:p>
          <a:p>
            <a:pPr>
              <a:buFont typeface="Wingdings" panose="05000000000000000000" pitchFamily="2" charset="2"/>
              <a:buNone/>
            </a:pPr>
            <a:r>
              <a:rPr lang="en-US" altLang="en-US" sz="2800" b="1"/>
              <a:t> Same volume (amplitude) and velocity, different frequencies</a:t>
            </a:r>
            <a:endParaRPr lang="en-US" altLang="en-US" sz="1600" b="1"/>
          </a:p>
          <a:p>
            <a:pPr>
              <a:buFont typeface="Wingdings" panose="05000000000000000000" pitchFamily="2" charset="2"/>
              <a:buNone/>
            </a:pPr>
            <a:r>
              <a:rPr lang="en-US" altLang="en-US" sz="2800" b="1"/>
              <a:t> A wavelength of 1 meter passing a post at 1 wavelength per second has a  wave speed of 1 m/sec.</a:t>
            </a:r>
          </a:p>
        </p:txBody>
      </p:sp>
      <p:sp>
        <p:nvSpPr>
          <p:cNvPr id="16388" name="Rectangle 4">
            <a:extLst>
              <a:ext uri="{FF2B5EF4-FFF2-40B4-BE49-F238E27FC236}">
                <a16:creationId xmlns:a16="http://schemas.microsoft.com/office/drawing/2014/main" id="{F99AC5AB-000A-4B78-A30A-6D02FFFAA116}"/>
              </a:ext>
            </a:extLst>
          </p:cNvPr>
          <p:cNvSpPr>
            <a:spLocks noGrp="1" noChangeArrowheads="1"/>
          </p:cNvSpPr>
          <p:nvPr>
            <p:ph type="title"/>
          </p:nvPr>
        </p:nvSpPr>
        <p:spPr>
          <a:xfrm>
            <a:off x="0" y="0"/>
            <a:ext cx="9144000" cy="1417638"/>
          </a:xfrm>
          <a:noFill/>
          <a:ln/>
          <a:extLst>
            <a:ext uri="{909E8E84-426E-40DD-AFC4-6F175D3DCCD1}">
              <a14:hiddenFill xmlns:a14="http://schemas.microsoft.com/office/drawing/2010/main">
                <a:solidFill>
                  <a:srgbClr val="FFCC00"/>
                </a:solidFill>
              </a14:hiddenFill>
            </a:ext>
          </a:extLst>
        </p:spPr>
        <p:txBody>
          <a:bodyPr/>
          <a:lstStyle/>
          <a:p>
            <a:r>
              <a:rPr lang="en-US" altLang="en-US">
                <a:solidFill>
                  <a:srgbClr val="FF0000"/>
                </a:solidFill>
              </a:rPr>
              <a:t>Wave Speed</a:t>
            </a:r>
          </a:p>
        </p:txBody>
      </p:sp>
      <p:sp>
        <p:nvSpPr>
          <p:cNvPr id="16397" name="Freeform 13">
            <a:extLst>
              <a:ext uri="{FF2B5EF4-FFF2-40B4-BE49-F238E27FC236}">
                <a16:creationId xmlns:a16="http://schemas.microsoft.com/office/drawing/2014/main" id="{ACCE352B-8983-441F-A8C2-58F95058FDD6}"/>
              </a:ext>
            </a:extLst>
          </p:cNvPr>
          <p:cNvSpPr>
            <a:spLocks/>
          </p:cNvSpPr>
          <p:nvPr/>
        </p:nvSpPr>
        <p:spPr bwMode="auto">
          <a:xfrm>
            <a:off x="685800" y="2209800"/>
            <a:ext cx="3048000" cy="115570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Freeform 14">
            <a:extLst>
              <a:ext uri="{FF2B5EF4-FFF2-40B4-BE49-F238E27FC236}">
                <a16:creationId xmlns:a16="http://schemas.microsoft.com/office/drawing/2014/main" id="{249AB96E-23A6-48DB-ACD2-C17D05F78D6E}"/>
              </a:ext>
            </a:extLst>
          </p:cNvPr>
          <p:cNvSpPr>
            <a:spLocks/>
          </p:cNvSpPr>
          <p:nvPr/>
        </p:nvSpPr>
        <p:spPr bwMode="auto">
          <a:xfrm>
            <a:off x="7467600" y="2209800"/>
            <a:ext cx="838200" cy="115570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Freeform 15">
            <a:extLst>
              <a:ext uri="{FF2B5EF4-FFF2-40B4-BE49-F238E27FC236}">
                <a16:creationId xmlns:a16="http://schemas.microsoft.com/office/drawing/2014/main" id="{FBF85A33-25F2-4A3C-AD76-740685427148}"/>
              </a:ext>
            </a:extLst>
          </p:cNvPr>
          <p:cNvSpPr>
            <a:spLocks/>
          </p:cNvSpPr>
          <p:nvPr/>
        </p:nvSpPr>
        <p:spPr bwMode="auto">
          <a:xfrm flipV="1">
            <a:off x="6629400" y="2286000"/>
            <a:ext cx="838200" cy="115570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Freeform 16">
            <a:extLst>
              <a:ext uri="{FF2B5EF4-FFF2-40B4-BE49-F238E27FC236}">
                <a16:creationId xmlns:a16="http://schemas.microsoft.com/office/drawing/2014/main" id="{D459CC0E-0F25-441C-9ECA-78ADFF3302B9}"/>
              </a:ext>
            </a:extLst>
          </p:cNvPr>
          <p:cNvSpPr>
            <a:spLocks/>
          </p:cNvSpPr>
          <p:nvPr/>
        </p:nvSpPr>
        <p:spPr bwMode="auto">
          <a:xfrm>
            <a:off x="5791200" y="2209800"/>
            <a:ext cx="838200" cy="115570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Rectangle 21">
            <a:extLst>
              <a:ext uri="{FF2B5EF4-FFF2-40B4-BE49-F238E27FC236}">
                <a16:creationId xmlns:a16="http://schemas.microsoft.com/office/drawing/2014/main" id="{3CD65DAF-3D7F-46C2-AB6B-0A78C88AA61C}"/>
              </a:ext>
            </a:extLst>
          </p:cNvPr>
          <p:cNvSpPr>
            <a:spLocks noChangeArrowheads="1"/>
          </p:cNvSpPr>
          <p:nvPr/>
        </p:nvSpPr>
        <p:spPr bwMode="auto">
          <a:xfrm>
            <a:off x="4114800" y="5638800"/>
            <a:ext cx="1219200" cy="10668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410" name="Group 26">
            <a:extLst>
              <a:ext uri="{FF2B5EF4-FFF2-40B4-BE49-F238E27FC236}">
                <a16:creationId xmlns:a16="http://schemas.microsoft.com/office/drawing/2014/main" id="{93F419DD-1BC0-407C-B42A-896D3E446DF7}"/>
              </a:ext>
            </a:extLst>
          </p:cNvPr>
          <p:cNvGrpSpPr>
            <a:grpSpLocks/>
          </p:cNvGrpSpPr>
          <p:nvPr/>
        </p:nvGrpSpPr>
        <p:grpSpPr bwMode="auto">
          <a:xfrm>
            <a:off x="-11582400" y="5867400"/>
            <a:ext cx="17830800" cy="698500"/>
            <a:chOff x="-2064" y="3696"/>
            <a:chExt cx="11232" cy="440"/>
          </a:xfrm>
        </p:grpSpPr>
        <p:grpSp>
          <p:nvGrpSpPr>
            <p:cNvPr id="16404" name="Group 20">
              <a:extLst>
                <a:ext uri="{FF2B5EF4-FFF2-40B4-BE49-F238E27FC236}">
                  <a16:creationId xmlns:a16="http://schemas.microsoft.com/office/drawing/2014/main" id="{EC9D93B5-6646-4095-A4C6-B40A046D6F81}"/>
                </a:ext>
              </a:extLst>
            </p:cNvPr>
            <p:cNvGrpSpPr>
              <a:grpSpLocks/>
            </p:cNvGrpSpPr>
            <p:nvPr/>
          </p:nvGrpSpPr>
          <p:grpSpPr bwMode="auto">
            <a:xfrm>
              <a:off x="-2064" y="3696"/>
              <a:ext cx="5616" cy="440"/>
              <a:chOff x="192" y="3744"/>
              <a:chExt cx="5616" cy="440"/>
            </a:xfrm>
          </p:grpSpPr>
          <p:sp>
            <p:nvSpPr>
              <p:cNvPr id="16401" name="Freeform 17">
                <a:extLst>
                  <a:ext uri="{FF2B5EF4-FFF2-40B4-BE49-F238E27FC236}">
                    <a16:creationId xmlns:a16="http://schemas.microsoft.com/office/drawing/2014/main" id="{875D119B-FB97-4949-89E1-49F09AB28642}"/>
                  </a:ext>
                </a:extLst>
              </p:cNvPr>
              <p:cNvSpPr>
                <a:spLocks/>
              </p:cNvSpPr>
              <p:nvPr/>
            </p:nvSpPr>
            <p:spPr bwMode="auto">
              <a:xfrm>
                <a:off x="192"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Freeform 18">
                <a:extLst>
                  <a:ext uri="{FF2B5EF4-FFF2-40B4-BE49-F238E27FC236}">
                    <a16:creationId xmlns:a16="http://schemas.microsoft.com/office/drawing/2014/main" id="{E92998D7-124D-45FE-B290-754BE38954E0}"/>
                  </a:ext>
                </a:extLst>
              </p:cNvPr>
              <p:cNvSpPr>
                <a:spLocks/>
              </p:cNvSpPr>
              <p:nvPr/>
            </p:nvSpPr>
            <p:spPr bwMode="auto">
              <a:xfrm flipV="1">
                <a:off x="2064"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Freeform 19">
                <a:extLst>
                  <a:ext uri="{FF2B5EF4-FFF2-40B4-BE49-F238E27FC236}">
                    <a16:creationId xmlns:a16="http://schemas.microsoft.com/office/drawing/2014/main" id="{27407D89-2504-421D-B0F7-C5F6B1D3CAEC}"/>
                  </a:ext>
                </a:extLst>
              </p:cNvPr>
              <p:cNvSpPr>
                <a:spLocks/>
              </p:cNvSpPr>
              <p:nvPr/>
            </p:nvSpPr>
            <p:spPr bwMode="auto">
              <a:xfrm>
                <a:off x="3936"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22">
              <a:extLst>
                <a:ext uri="{FF2B5EF4-FFF2-40B4-BE49-F238E27FC236}">
                  <a16:creationId xmlns:a16="http://schemas.microsoft.com/office/drawing/2014/main" id="{B4FD87F9-0C59-482D-8620-BCB03214798B}"/>
                </a:ext>
              </a:extLst>
            </p:cNvPr>
            <p:cNvGrpSpPr>
              <a:grpSpLocks/>
            </p:cNvGrpSpPr>
            <p:nvPr/>
          </p:nvGrpSpPr>
          <p:grpSpPr bwMode="auto">
            <a:xfrm flipV="1">
              <a:off x="3552" y="3696"/>
              <a:ext cx="5616" cy="440"/>
              <a:chOff x="192" y="3744"/>
              <a:chExt cx="5616" cy="440"/>
            </a:xfrm>
          </p:grpSpPr>
          <p:sp>
            <p:nvSpPr>
              <p:cNvPr id="16407" name="Freeform 23">
                <a:extLst>
                  <a:ext uri="{FF2B5EF4-FFF2-40B4-BE49-F238E27FC236}">
                    <a16:creationId xmlns:a16="http://schemas.microsoft.com/office/drawing/2014/main" id="{5DE6F4FF-63BC-4C95-8345-55B2359C149B}"/>
                  </a:ext>
                </a:extLst>
              </p:cNvPr>
              <p:cNvSpPr>
                <a:spLocks/>
              </p:cNvSpPr>
              <p:nvPr/>
            </p:nvSpPr>
            <p:spPr bwMode="auto">
              <a:xfrm>
                <a:off x="192"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Freeform 24">
                <a:extLst>
                  <a:ext uri="{FF2B5EF4-FFF2-40B4-BE49-F238E27FC236}">
                    <a16:creationId xmlns:a16="http://schemas.microsoft.com/office/drawing/2014/main" id="{7C419E4A-70E7-4F56-B076-7FE73E02A4C9}"/>
                  </a:ext>
                </a:extLst>
              </p:cNvPr>
              <p:cNvSpPr>
                <a:spLocks/>
              </p:cNvSpPr>
              <p:nvPr/>
            </p:nvSpPr>
            <p:spPr bwMode="auto">
              <a:xfrm flipV="1">
                <a:off x="2064"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Freeform 25">
                <a:extLst>
                  <a:ext uri="{FF2B5EF4-FFF2-40B4-BE49-F238E27FC236}">
                    <a16:creationId xmlns:a16="http://schemas.microsoft.com/office/drawing/2014/main" id="{53F387C3-53A3-4744-A1D3-444DFB9FEB45}"/>
                  </a:ext>
                </a:extLst>
              </p:cNvPr>
              <p:cNvSpPr>
                <a:spLocks/>
              </p:cNvSpPr>
              <p:nvPr/>
            </p:nvSpPr>
            <p:spPr bwMode="auto">
              <a:xfrm>
                <a:off x="3936" y="3744"/>
                <a:ext cx="1872" cy="440"/>
              </a:xfrm>
              <a:custGeom>
                <a:avLst/>
                <a:gdLst>
                  <a:gd name="T0" fmla="*/ 0 w 1920"/>
                  <a:gd name="T1" fmla="*/ 392 h 728"/>
                  <a:gd name="T2" fmla="*/ 192 w 1920"/>
                  <a:gd name="T3" fmla="*/ 56 h 728"/>
                  <a:gd name="T4" fmla="*/ 576 w 1920"/>
                  <a:gd name="T5" fmla="*/ 728 h 728"/>
                  <a:gd name="T6" fmla="*/ 960 w 1920"/>
                  <a:gd name="T7" fmla="*/ 56 h 728"/>
                  <a:gd name="T8" fmla="*/ 1344 w 1920"/>
                  <a:gd name="T9" fmla="*/ 728 h 728"/>
                  <a:gd name="T10" fmla="*/ 1728 w 1920"/>
                  <a:gd name="T11" fmla="*/ 56 h 728"/>
                  <a:gd name="T12" fmla="*/ 1920 w 1920"/>
                  <a:gd name="T13" fmla="*/ 392 h 728"/>
                </a:gdLst>
                <a:ahLst/>
                <a:cxnLst>
                  <a:cxn ang="0">
                    <a:pos x="T0" y="T1"/>
                  </a:cxn>
                  <a:cxn ang="0">
                    <a:pos x="T2" y="T3"/>
                  </a:cxn>
                  <a:cxn ang="0">
                    <a:pos x="T4" y="T5"/>
                  </a:cxn>
                  <a:cxn ang="0">
                    <a:pos x="T6" y="T7"/>
                  </a:cxn>
                  <a:cxn ang="0">
                    <a:pos x="T8" y="T9"/>
                  </a:cxn>
                  <a:cxn ang="0">
                    <a:pos x="T10" y="T11"/>
                  </a:cxn>
                  <a:cxn ang="0">
                    <a:pos x="T12" y="T13"/>
                  </a:cxn>
                </a:cxnLst>
                <a:rect l="0" t="0" r="r" b="b"/>
                <a:pathLst>
                  <a:path w="1920" h="728">
                    <a:moveTo>
                      <a:pt x="0" y="392"/>
                    </a:moveTo>
                    <a:cubicBezTo>
                      <a:pt x="48" y="196"/>
                      <a:pt x="96" y="0"/>
                      <a:pt x="192" y="56"/>
                    </a:cubicBezTo>
                    <a:cubicBezTo>
                      <a:pt x="288" y="112"/>
                      <a:pt x="448" y="728"/>
                      <a:pt x="576" y="728"/>
                    </a:cubicBezTo>
                    <a:cubicBezTo>
                      <a:pt x="704" y="728"/>
                      <a:pt x="832" y="56"/>
                      <a:pt x="960" y="56"/>
                    </a:cubicBezTo>
                    <a:cubicBezTo>
                      <a:pt x="1088" y="56"/>
                      <a:pt x="1216" y="728"/>
                      <a:pt x="1344" y="728"/>
                    </a:cubicBezTo>
                    <a:cubicBezTo>
                      <a:pt x="1472" y="728"/>
                      <a:pt x="1632" y="112"/>
                      <a:pt x="1728" y="56"/>
                    </a:cubicBezTo>
                    <a:cubicBezTo>
                      <a:pt x="1824" y="0"/>
                      <a:pt x="1872" y="196"/>
                      <a:pt x="1920" y="392"/>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411" name="Rectangle 27">
            <a:extLst>
              <a:ext uri="{FF2B5EF4-FFF2-40B4-BE49-F238E27FC236}">
                <a16:creationId xmlns:a16="http://schemas.microsoft.com/office/drawing/2014/main" id="{8D44829E-CCDA-4BD5-B57B-196B16E1C4F2}"/>
              </a:ext>
            </a:extLst>
          </p:cNvPr>
          <p:cNvSpPr>
            <a:spLocks noChangeArrowheads="1"/>
          </p:cNvSpPr>
          <p:nvPr/>
        </p:nvSpPr>
        <p:spPr bwMode="auto">
          <a:xfrm>
            <a:off x="457200" y="5791200"/>
            <a:ext cx="3048000" cy="914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Rectangle 28">
            <a:extLst>
              <a:ext uri="{FF2B5EF4-FFF2-40B4-BE49-F238E27FC236}">
                <a16:creationId xmlns:a16="http://schemas.microsoft.com/office/drawing/2014/main" id="{32502A9F-59F6-4D6F-8D23-815680D7AF0C}"/>
              </a:ext>
            </a:extLst>
          </p:cNvPr>
          <p:cNvSpPr>
            <a:spLocks noChangeArrowheads="1"/>
          </p:cNvSpPr>
          <p:nvPr/>
        </p:nvSpPr>
        <p:spPr bwMode="auto">
          <a:xfrm>
            <a:off x="5943600" y="5791200"/>
            <a:ext cx="2743200" cy="8382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Rectangle 29">
            <a:extLst>
              <a:ext uri="{FF2B5EF4-FFF2-40B4-BE49-F238E27FC236}">
                <a16:creationId xmlns:a16="http://schemas.microsoft.com/office/drawing/2014/main" id="{053FB750-4829-4B03-911C-7B529DCBCDD0}"/>
              </a:ext>
            </a:extLst>
          </p:cNvPr>
          <p:cNvSpPr>
            <a:spLocks noChangeArrowheads="1"/>
          </p:cNvSpPr>
          <p:nvPr/>
        </p:nvSpPr>
        <p:spPr bwMode="auto">
          <a:xfrm>
            <a:off x="0" y="5562600"/>
            <a:ext cx="4572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4" name="Rectangle 30">
            <a:extLst>
              <a:ext uri="{FF2B5EF4-FFF2-40B4-BE49-F238E27FC236}">
                <a16:creationId xmlns:a16="http://schemas.microsoft.com/office/drawing/2014/main" id="{DA96C46A-6108-45D5-B16F-38C0436CB2EA}"/>
              </a:ext>
            </a:extLst>
          </p:cNvPr>
          <p:cNvSpPr>
            <a:spLocks noChangeArrowheads="1"/>
          </p:cNvSpPr>
          <p:nvPr/>
        </p:nvSpPr>
        <p:spPr bwMode="auto">
          <a:xfrm>
            <a:off x="8686800" y="5562600"/>
            <a:ext cx="4572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7">
                                            <p:txEl>
                                              <p:pRg st="0" end="0"/>
                                            </p:txEl>
                                          </p:spTgt>
                                        </p:tgtEl>
                                        <p:attrNameLst>
                                          <p:attrName>style.visibility</p:attrName>
                                        </p:attrNameLst>
                                      </p:cBhvr>
                                      <p:to>
                                        <p:strVal val="visible"/>
                                      </p:to>
                                    </p:set>
                                    <p:anim calcmode="discrete" valueType="clr">
                                      <p:cBhvr override="childStyle">
                                        <p:cTn id="7" dur="80"/>
                                        <p:tgtEl>
                                          <p:spTgt spid="163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7">
                                            <p:txEl>
                                              <p:pRg st="0" end="0"/>
                                            </p:txEl>
                                          </p:spTgt>
                                        </p:tgtEl>
                                        <p:attrNameLst>
                                          <p:attrName>fill.type</p:attrName>
                                        </p:attrNameLst>
                                      </p:cBhvr>
                                      <p:to>
                                        <p:strVal val="solid"/>
                                      </p:to>
                                    </p:set>
                                  </p:childTnLst>
                                </p:cTn>
                              </p:par>
                            </p:childTnLst>
                          </p:cTn>
                        </p:par>
                        <p:par>
                          <p:cTn id="10" fill="hold" nodeType="afterGroup">
                            <p:stCondLst>
                              <p:cond delay="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6387">
                                            <p:txEl>
                                              <p:pRg st="4" end="4"/>
                                            </p:txEl>
                                          </p:spTgt>
                                        </p:tgtEl>
                                        <p:attrNameLst>
                                          <p:attrName>style.visibility</p:attrName>
                                        </p:attrNameLst>
                                      </p:cBhvr>
                                      <p:to>
                                        <p:strVal val="visible"/>
                                      </p:to>
                                    </p:set>
                                    <p:anim calcmode="discrete" valueType="clr">
                                      <p:cBhvr override="childStyle">
                                        <p:cTn id="13" dur="80"/>
                                        <p:tgtEl>
                                          <p:spTgt spid="1638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387">
                                            <p:txEl>
                                              <p:pRg st="4" end="4"/>
                                            </p:txEl>
                                          </p:spTgt>
                                        </p:tgtEl>
                                        <p:attrNameLst>
                                          <p:attrName>fillcolor</p:attrName>
                                        </p:attrNameLst>
                                      </p:cBhvr>
                                      <p:tavLst>
                                        <p:tav tm="0">
                                          <p:val>
                                            <p:clrVal>
                                              <a:schemeClr val="accent2"/>
                                            </p:clrVal>
                                          </p:val>
                                        </p:tav>
                                        <p:tav tm="50000">
                                          <p:val>
                                            <p:clrVal>
                                              <a:schemeClr val="hlink"/>
                                            </p:clrVal>
                                          </p:val>
                                        </p:tav>
                                      </p:tavLst>
                                    </p:anim>
                                    <p:set>
                                      <p:cBhvr>
                                        <p:cTn id="15" dur="80"/>
                                        <p:tgtEl>
                                          <p:spTgt spid="16387">
                                            <p:txEl>
                                              <p:pRg st="4" end="4"/>
                                            </p:txEl>
                                          </p:spTgt>
                                        </p:tgtEl>
                                        <p:attrNameLst>
                                          <p:attrName>fill.type</p:attrName>
                                        </p:attrNameLst>
                                      </p:cBhvr>
                                      <p:to>
                                        <p:strVal val="solid"/>
                                      </p:to>
                                    </p:set>
                                  </p:childTnLst>
                                </p:cTn>
                              </p:par>
                            </p:childTnLst>
                          </p:cTn>
                        </p:par>
                        <p:par>
                          <p:cTn id="16" fill="hold" nodeType="afterGroup">
                            <p:stCondLst>
                              <p:cond delay="28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387">
                                            <p:txEl>
                                              <p:pRg st="5" end="5"/>
                                            </p:txEl>
                                          </p:spTgt>
                                        </p:tgtEl>
                                        <p:attrNameLst>
                                          <p:attrName>style.visibility</p:attrName>
                                        </p:attrNameLst>
                                      </p:cBhvr>
                                      <p:to>
                                        <p:strVal val="visible"/>
                                      </p:to>
                                    </p:set>
                                    <p:anim calcmode="discrete" valueType="clr">
                                      <p:cBhvr override="childStyle">
                                        <p:cTn id="19" dur="80"/>
                                        <p:tgtEl>
                                          <p:spTgt spid="1638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387">
                                            <p:txEl>
                                              <p:pRg st="5" end="5"/>
                                            </p:txEl>
                                          </p:spTgt>
                                        </p:tgtEl>
                                        <p:attrNameLst>
                                          <p:attrName>fillcolor</p:attrName>
                                        </p:attrNameLst>
                                      </p:cBhvr>
                                      <p:tavLst>
                                        <p:tav tm="0">
                                          <p:val>
                                            <p:clrVal>
                                              <a:schemeClr val="accent2"/>
                                            </p:clrVal>
                                          </p:val>
                                        </p:tav>
                                        <p:tav tm="50000">
                                          <p:val>
                                            <p:clrVal>
                                              <a:schemeClr val="hlink"/>
                                            </p:clrVal>
                                          </p:val>
                                        </p:tav>
                                      </p:tavLst>
                                    </p:anim>
                                    <p:set>
                                      <p:cBhvr>
                                        <p:cTn id="21" dur="80"/>
                                        <p:tgtEl>
                                          <p:spTgt spid="16387">
                                            <p:txEl>
                                              <p:pRg st="5" end="5"/>
                                            </p:txEl>
                                          </p:spTgt>
                                        </p:tgtEl>
                                        <p:attrNameLst>
                                          <p:attrName>fill.type</p:attrName>
                                        </p:attrNameLst>
                                      </p:cBhvr>
                                      <p:to>
                                        <p:strVal val="solid"/>
                                      </p:to>
                                    </p:set>
                                  </p:childTnLst>
                                </p:cTn>
                              </p:par>
                            </p:childTnLst>
                          </p:cTn>
                        </p:par>
                        <p:par>
                          <p:cTn id="22" fill="hold" nodeType="afterGroup">
                            <p:stCondLst>
                              <p:cond delay="5920"/>
                            </p:stCondLst>
                            <p:childTnLst>
                              <p:par>
                                <p:cTn id="23" presetID="63" presetClass="path" presetSubtype="0" accel="50000" decel="50000" fill="hold" nodeType="afterEffect">
                                  <p:stCondLst>
                                    <p:cond delay="0"/>
                                  </p:stCondLst>
                                  <p:childTnLst>
                                    <p:animMotion origin="layout" path="M -3.33333E-6 -1.48148E-6 L 1.48334 -0.00648 " pathEditMode="relative" rAng="0" ptsTypes="AA">
                                      <p:cBhvr>
                                        <p:cTn id="24" dur="5000" fill="hold"/>
                                        <p:tgtEl>
                                          <p:spTgt spid="16410"/>
                                        </p:tgtEl>
                                        <p:attrNameLst>
                                          <p:attrName>ppt_x</p:attrName>
                                          <p:attrName>ppt_y</p:attrName>
                                        </p:attrNameLst>
                                      </p:cBhvr>
                                      <p:rCtr x="7416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DF2E15B-9A97-44EC-8C1B-D2264FAB6595}"/>
              </a:ext>
            </a:extLst>
          </p:cNvPr>
          <p:cNvSpPr>
            <a:spLocks noGrp="1" noRot="1" noChangeArrowheads="1"/>
          </p:cNvSpPr>
          <p:nvPr>
            <p:ph type="title"/>
          </p:nvPr>
        </p:nvSpPr>
        <p:spPr>
          <a:xfrm>
            <a:off x="0" y="0"/>
            <a:ext cx="9144000" cy="990600"/>
          </a:xfrm>
          <a:noFill/>
          <a:extLst>
            <a:ext uri="{909E8E84-426E-40DD-AFC4-6F175D3DCCD1}">
              <a14:hiddenFill xmlns:a14="http://schemas.microsoft.com/office/drawing/2010/main">
                <a:solidFill>
                  <a:srgbClr val="006600"/>
                </a:solidFill>
              </a14:hiddenFill>
            </a:ext>
          </a:extLst>
        </p:spPr>
        <p:txBody>
          <a:bodyPr/>
          <a:lstStyle/>
          <a:p>
            <a:r>
              <a:rPr lang="en-US" altLang="en-US">
                <a:solidFill>
                  <a:srgbClr val="FF0000"/>
                </a:solidFill>
              </a:rPr>
              <a:t>Transverse  Waves</a:t>
            </a:r>
          </a:p>
        </p:txBody>
      </p:sp>
      <p:sp>
        <p:nvSpPr>
          <p:cNvPr id="20483" name="Rectangle 3">
            <a:extLst>
              <a:ext uri="{FF2B5EF4-FFF2-40B4-BE49-F238E27FC236}">
                <a16:creationId xmlns:a16="http://schemas.microsoft.com/office/drawing/2014/main" id="{6EBE63EF-5615-47EF-A5FA-2ABB3C391D1E}"/>
              </a:ext>
            </a:extLst>
          </p:cNvPr>
          <p:cNvSpPr>
            <a:spLocks noGrp="1" noChangeArrowheads="1"/>
          </p:cNvSpPr>
          <p:nvPr>
            <p:ph type="body" idx="1"/>
          </p:nvPr>
        </p:nvSpPr>
        <p:spPr>
          <a:xfrm>
            <a:off x="457200" y="1143000"/>
            <a:ext cx="8229600" cy="5715000"/>
          </a:xfrm>
          <a:noFill/>
          <a:ln/>
          <a:extLst>
            <a:ext uri="{909E8E84-426E-40DD-AFC4-6F175D3DCCD1}">
              <a14:hiddenFill xmlns:a14="http://schemas.microsoft.com/office/drawing/2010/main">
                <a:solidFill>
                  <a:srgbClr val="99FF99"/>
                </a:solidFill>
              </a14:hiddenFill>
            </a:ext>
          </a:extLst>
        </p:spPr>
        <p:txBody>
          <a:bodyPr/>
          <a:lstStyle/>
          <a:p>
            <a:pPr>
              <a:buFont typeface="Wingdings" panose="05000000000000000000" pitchFamily="2" charset="2"/>
              <a:buNone/>
            </a:pPr>
            <a:r>
              <a:rPr lang="en-US" altLang="en-US" sz="2800" b="1">
                <a:solidFill>
                  <a:srgbClr val="FFFF00"/>
                </a:solidFill>
              </a:rPr>
              <a:t>Transverse Wave  =  When the motion of the medium (a rope or string, water or a spring) is at right angles to the direction that the wave is traveling.</a:t>
            </a:r>
          </a:p>
          <a:p>
            <a:endParaRPr lang="en-US" altLang="en-US" sz="2800" b="1">
              <a:solidFill>
                <a:srgbClr val="FFFF00"/>
              </a:solidFill>
            </a:endParaRPr>
          </a:p>
          <a:p>
            <a:endParaRPr lang="en-US" altLang="en-US" sz="2800" b="1">
              <a:solidFill>
                <a:srgbClr val="FFFF00"/>
              </a:solidFill>
            </a:endParaRPr>
          </a:p>
          <a:p>
            <a:endParaRPr lang="en-US" altLang="en-US" sz="2800" b="1">
              <a:solidFill>
                <a:srgbClr val="FFFF00"/>
              </a:solidFill>
            </a:endParaRPr>
          </a:p>
          <a:p>
            <a:endParaRPr lang="en-US" altLang="en-US" sz="2800" b="1">
              <a:solidFill>
                <a:srgbClr val="FFFF00"/>
              </a:solidFill>
            </a:endParaRPr>
          </a:p>
          <a:p>
            <a:pPr>
              <a:buFont typeface="Wingdings" panose="05000000000000000000" pitchFamily="2" charset="2"/>
              <a:buNone/>
            </a:pPr>
            <a:r>
              <a:rPr lang="en-US" altLang="en-US" sz="2800" b="1">
                <a:solidFill>
                  <a:srgbClr val="FFFF00"/>
                </a:solidFill>
              </a:rPr>
              <a:t>Waves in musical instruments (guitars, violins), on the surface of liquids, radio and light waves are transverse waves.</a:t>
            </a:r>
          </a:p>
        </p:txBody>
      </p:sp>
      <p:grpSp>
        <p:nvGrpSpPr>
          <p:cNvPr id="20489" name="Group 9">
            <a:extLst>
              <a:ext uri="{FF2B5EF4-FFF2-40B4-BE49-F238E27FC236}">
                <a16:creationId xmlns:a16="http://schemas.microsoft.com/office/drawing/2014/main" id="{7C6239B3-A118-4646-B7B4-2096C6A57448}"/>
              </a:ext>
            </a:extLst>
          </p:cNvPr>
          <p:cNvGrpSpPr>
            <a:grpSpLocks/>
          </p:cNvGrpSpPr>
          <p:nvPr/>
        </p:nvGrpSpPr>
        <p:grpSpPr bwMode="auto">
          <a:xfrm>
            <a:off x="-2057400" y="3822700"/>
            <a:ext cx="10439400" cy="787400"/>
            <a:chOff x="-1296" y="2408"/>
            <a:chExt cx="6576" cy="496"/>
          </a:xfrm>
        </p:grpSpPr>
        <p:sp>
          <p:nvSpPr>
            <p:cNvPr id="20484" name="Freeform 4">
              <a:extLst>
                <a:ext uri="{FF2B5EF4-FFF2-40B4-BE49-F238E27FC236}">
                  <a16:creationId xmlns:a16="http://schemas.microsoft.com/office/drawing/2014/main" id="{1D4E4592-A3CF-4714-A5EA-7E484CE044C5}"/>
                </a:ext>
              </a:extLst>
            </p:cNvPr>
            <p:cNvSpPr>
              <a:spLocks/>
            </p:cNvSpPr>
            <p:nvPr/>
          </p:nvSpPr>
          <p:spPr bwMode="auto">
            <a:xfrm>
              <a:off x="768" y="2408"/>
              <a:ext cx="1056" cy="496"/>
            </a:xfrm>
            <a:custGeom>
              <a:avLst/>
              <a:gdLst>
                <a:gd name="T0" fmla="*/ 0 w 1056"/>
                <a:gd name="T1" fmla="*/ 184 h 496"/>
                <a:gd name="T2" fmla="*/ 144 w 1056"/>
                <a:gd name="T3" fmla="*/ 184 h 496"/>
                <a:gd name="T4" fmla="*/ 336 w 1056"/>
                <a:gd name="T5" fmla="*/ 472 h 496"/>
                <a:gd name="T6" fmla="*/ 720 w 1056"/>
                <a:gd name="T7" fmla="*/ 40 h 496"/>
                <a:gd name="T8" fmla="*/ 960 w 1056"/>
                <a:gd name="T9" fmla="*/ 232 h 496"/>
                <a:gd name="T10" fmla="*/ 1056 w 1056"/>
                <a:gd name="T11" fmla="*/ 280 h 496"/>
              </a:gdLst>
              <a:ahLst/>
              <a:cxnLst>
                <a:cxn ang="0">
                  <a:pos x="T0" y="T1"/>
                </a:cxn>
                <a:cxn ang="0">
                  <a:pos x="T2" y="T3"/>
                </a:cxn>
                <a:cxn ang="0">
                  <a:pos x="T4" y="T5"/>
                </a:cxn>
                <a:cxn ang="0">
                  <a:pos x="T6" y="T7"/>
                </a:cxn>
                <a:cxn ang="0">
                  <a:pos x="T8" y="T9"/>
                </a:cxn>
                <a:cxn ang="0">
                  <a:pos x="T10" y="T11"/>
                </a:cxn>
              </a:cxnLst>
              <a:rect l="0" t="0" r="r" b="b"/>
              <a:pathLst>
                <a:path w="1056" h="496">
                  <a:moveTo>
                    <a:pt x="0" y="184"/>
                  </a:moveTo>
                  <a:cubicBezTo>
                    <a:pt x="44" y="160"/>
                    <a:pt x="88" y="136"/>
                    <a:pt x="144" y="184"/>
                  </a:cubicBezTo>
                  <a:cubicBezTo>
                    <a:pt x="200" y="232"/>
                    <a:pt x="240" y="496"/>
                    <a:pt x="336" y="472"/>
                  </a:cubicBezTo>
                  <a:cubicBezTo>
                    <a:pt x="432" y="448"/>
                    <a:pt x="616" y="80"/>
                    <a:pt x="720" y="40"/>
                  </a:cubicBezTo>
                  <a:cubicBezTo>
                    <a:pt x="824" y="0"/>
                    <a:pt x="904" y="192"/>
                    <a:pt x="960" y="232"/>
                  </a:cubicBezTo>
                  <a:cubicBezTo>
                    <a:pt x="1016" y="272"/>
                    <a:pt x="1040" y="272"/>
                    <a:pt x="1056" y="280"/>
                  </a:cubicBezTo>
                </a:path>
              </a:pathLst>
            </a:custGeom>
            <a:noFill/>
            <a:ln w="571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5">
              <a:extLst>
                <a:ext uri="{FF2B5EF4-FFF2-40B4-BE49-F238E27FC236}">
                  <a16:creationId xmlns:a16="http://schemas.microsoft.com/office/drawing/2014/main" id="{F228C479-0B74-4409-B699-3D4C971BE297}"/>
                </a:ext>
              </a:extLst>
            </p:cNvPr>
            <p:cNvSpPr>
              <a:spLocks noChangeShapeType="1"/>
            </p:cNvSpPr>
            <p:nvPr/>
          </p:nvSpPr>
          <p:spPr bwMode="auto">
            <a:xfrm flipH="1">
              <a:off x="-1296" y="2592"/>
              <a:ext cx="2064"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6">
              <a:extLst>
                <a:ext uri="{FF2B5EF4-FFF2-40B4-BE49-F238E27FC236}">
                  <a16:creationId xmlns:a16="http://schemas.microsoft.com/office/drawing/2014/main" id="{6E33E43A-F89A-4FF0-922B-461A780EBCD0}"/>
                </a:ext>
              </a:extLst>
            </p:cNvPr>
            <p:cNvSpPr>
              <a:spLocks noChangeShapeType="1"/>
            </p:cNvSpPr>
            <p:nvPr/>
          </p:nvSpPr>
          <p:spPr bwMode="auto">
            <a:xfrm flipH="1">
              <a:off x="1824" y="2688"/>
              <a:ext cx="345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90" name="Rectangle 10">
            <a:extLst>
              <a:ext uri="{FF2B5EF4-FFF2-40B4-BE49-F238E27FC236}">
                <a16:creationId xmlns:a16="http://schemas.microsoft.com/office/drawing/2014/main" id="{B0EBFCF3-0EB2-4213-950D-A24D9A01F529}"/>
              </a:ext>
            </a:extLst>
          </p:cNvPr>
          <p:cNvSpPr>
            <a:spLocks noChangeArrowheads="1"/>
          </p:cNvSpPr>
          <p:nvPr/>
        </p:nvSpPr>
        <p:spPr bwMode="auto">
          <a:xfrm>
            <a:off x="457200" y="3429000"/>
            <a:ext cx="4343400" cy="152400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Rectangle 11">
            <a:extLst>
              <a:ext uri="{FF2B5EF4-FFF2-40B4-BE49-F238E27FC236}">
                <a16:creationId xmlns:a16="http://schemas.microsoft.com/office/drawing/2014/main" id="{E2944F5A-34A4-4FEF-A17F-059105BD915E}"/>
              </a:ext>
            </a:extLst>
          </p:cNvPr>
          <p:cNvSpPr>
            <a:spLocks noChangeArrowheads="1"/>
          </p:cNvSpPr>
          <p:nvPr/>
        </p:nvSpPr>
        <p:spPr bwMode="auto">
          <a:xfrm>
            <a:off x="0" y="3810000"/>
            <a:ext cx="457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Rectangle 12">
            <a:extLst>
              <a:ext uri="{FF2B5EF4-FFF2-40B4-BE49-F238E27FC236}">
                <a16:creationId xmlns:a16="http://schemas.microsoft.com/office/drawing/2014/main" id="{9D5AD485-B504-4C73-B276-B6D1726C182E}"/>
              </a:ext>
            </a:extLst>
          </p:cNvPr>
          <p:cNvSpPr>
            <a:spLocks noChangeArrowheads="1"/>
          </p:cNvSpPr>
          <p:nvPr/>
        </p:nvSpPr>
        <p:spPr bwMode="auto">
          <a:xfrm>
            <a:off x="8763000" y="37338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Rectangle 7" descr="Medium wood">
            <a:extLst>
              <a:ext uri="{FF2B5EF4-FFF2-40B4-BE49-F238E27FC236}">
                <a16:creationId xmlns:a16="http://schemas.microsoft.com/office/drawing/2014/main" id="{F33BA6AE-95C8-4A3F-B12A-723A9B494FB3}"/>
              </a:ext>
            </a:extLst>
          </p:cNvPr>
          <p:cNvSpPr>
            <a:spLocks noChangeArrowheads="1"/>
          </p:cNvSpPr>
          <p:nvPr/>
        </p:nvSpPr>
        <p:spPr bwMode="auto">
          <a:xfrm>
            <a:off x="8382000" y="3200400"/>
            <a:ext cx="533400" cy="21336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483">
                                            <p:txEl>
                                              <p:pRg st="0" end="0"/>
                                            </p:txEl>
                                          </p:spTgt>
                                        </p:tgtEl>
                                        <p:attrNameLst>
                                          <p:attrName>style.visibility</p:attrName>
                                        </p:attrNameLst>
                                      </p:cBhvr>
                                      <p:to>
                                        <p:strVal val="visible"/>
                                      </p:to>
                                    </p:set>
                                    <p:anim calcmode="discrete" valueType="clr">
                                      <p:cBhvr override="childStyle">
                                        <p:cTn id="7" dur="80"/>
                                        <p:tgtEl>
                                          <p:spTgt spid="204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48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0483">
                                            <p:txEl>
                                              <p:pRg st="5" end="5"/>
                                            </p:txEl>
                                          </p:spTgt>
                                        </p:tgtEl>
                                        <p:attrNameLst>
                                          <p:attrName>style.visibility</p:attrName>
                                        </p:attrNameLst>
                                      </p:cBhvr>
                                      <p:to>
                                        <p:strVal val="visible"/>
                                      </p:to>
                                    </p:set>
                                    <p:anim calcmode="discrete" valueType="clr">
                                      <p:cBhvr override="childStyle">
                                        <p:cTn id="12" dur="80"/>
                                        <p:tgtEl>
                                          <p:spTgt spid="2048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483">
                                            <p:txEl>
                                              <p:pRg st="5" end="5"/>
                                            </p:txEl>
                                          </p:spTgt>
                                        </p:tgtEl>
                                        <p:attrNameLst>
                                          <p:attrName>fillcolor</p:attrName>
                                        </p:attrNameLst>
                                      </p:cBhvr>
                                      <p:tavLst>
                                        <p:tav tm="0">
                                          <p:val>
                                            <p:clrVal>
                                              <a:schemeClr val="accent2"/>
                                            </p:clrVal>
                                          </p:val>
                                        </p:tav>
                                        <p:tav tm="50000">
                                          <p:val>
                                            <p:clrVal>
                                              <a:schemeClr val="hlink"/>
                                            </p:clrVal>
                                          </p:val>
                                        </p:tav>
                                      </p:tavLst>
                                    </p:anim>
                                    <p:set>
                                      <p:cBhvr>
                                        <p:cTn id="14" dur="80"/>
                                        <p:tgtEl>
                                          <p:spTgt spid="20483">
                                            <p:txEl>
                                              <p:pRg st="5" end="5"/>
                                            </p:txEl>
                                          </p:spTgt>
                                        </p:tgtEl>
                                        <p:attrNameLst>
                                          <p:attrName>fill.type</p:attrName>
                                        </p:attrNameLst>
                                      </p:cBhvr>
                                      <p:to>
                                        <p:strVal val="solid"/>
                                      </p:to>
                                    </p:set>
                                  </p:childTnLst>
                                </p:cTn>
                              </p:par>
                              <p:par>
                                <p:cTn id="15" presetID="63" presetClass="path" presetSubtype="0" repeatCount="5000" accel="50000" decel="50000" fill="hold" nodeType="withEffect">
                                  <p:stCondLst>
                                    <p:cond delay="0"/>
                                  </p:stCondLst>
                                  <p:childTnLst>
                                    <p:animMotion origin="layout" path="M -3.33333E-6 -4.81481E-6 L 0.82917 0.00741 " pathEditMode="relative" rAng="0" ptsTypes="AA">
                                      <p:cBhvr>
                                        <p:cTn id="16" dur="3000" fill="hold"/>
                                        <p:tgtEl>
                                          <p:spTgt spid="20489"/>
                                        </p:tgtEl>
                                        <p:attrNameLst>
                                          <p:attrName>ppt_x</p:attrName>
                                          <p:attrName>ppt_y</p:attrName>
                                        </p:attrNameLst>
                                      </p:cBhvr>
                                      <p:rCtr x="41458"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80E6-FE78-4E43-9EAB-0268FAA8A6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19AF32B-D2C9-4A36-9A49-FD2DA71843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00"/>
            <a:ext cx="9193144" cy="2697162"/>
          </a:xfrm>
        </p:spPr>
      </p:pic>
    </p:spTree>
    <p:extLst>
      <p:ext uri="{BB962C8B-B14F-4D97-AF65-F5344CB8AC3E}">
        <p14:creationId xmlns:p14="http://schemas.microsoft.com/office/powerpoint/2010/main" val="115981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535C1EA-3744-44A6-A591-B1E58A5893CA}"/>
              </a:ext>
            </a:extLst>
          </p:cNvPr>
          <p:cNvSpPr>
            <a:spLocks noGrp="1" noChangeArrowheads="1"/>
          </p:cNvSpPr>
          <p:nvPr>
            <p:ph type="body" idx="1"/>
          </p:nvPr>
        </p:nvSpPr>
        <p:spPr>
          <a:xfrm>
            <a:off x="457200" y="1371600"/>
            <a:ext cx="8229600" cy="5486400"/>
          </a:xfrm>
          <a:noFill/>
          <a:extLst>
            <a:ext uri="{909E8E84-426E-40DD-AFC4-6F175D3DCCD1}">
              <a14:hiddenFill xmlns:a14="http://schemas.microsoft.com/office/drawing/2010/main">
                <a:solidFill>
                  <a:schemeClr val="folHlink"/>
                </a:solidFill>
              </a14:hiddenFill>
            </a:ext>
          </a:extLst>
        </p:spPr>
        <p:txBody>
          <a:bodyPr/>
          <a:lstStyle/>
          <a:p>
            <a:pPr>
              <a:buFont typeface="Wingdings" panose="05000000000000000000" pitchFamily="2" charset="2"/>
              <a:buNone/>
            </a:pPr>
            <a:r>
              <a:rPr lang="en-US" altLang="en-US" sz="2800" b="1">
                <a:solidFill>
                  <a:srgbClr val="FFFF00"/>
                </a:solidFill>
              </a:rPr>
              <a:t>Longitudinal Waves  =  A wave in which the particles of the medium move back and forth along the direction of motion of the wave rather than at right angles to it.</a:t>
            </a:r>
          </a:p>
          <a:p>
            <a:endParaRPr lang="en-US" altLang="en-US" sz="2800" b="1">
              <a:solidFill>
                <a:srgbClr val="FFFF00"/>
              </a:solidFill>
            </a:endParaRPr>
          </a:p>
          <a:p>
            <a:endParaRPr lang="en-US" altLang="en-US" sz="2800" b="1">
              <a:solidFill>
                <a:srgbClr val="FFFF00"/>
              </a:solidFill>
            </a:endParaRPr>
          </a:p>
          <a:p>
            <a:endParaRPr lang="en-US" altLang="en-US" sz="2800" b="1">
              <a:solidFill>
                <a:srgbClr val="FFFF00"/>
              </a:solidFill>
            </a:endParaRPr>
          </a:p>
          <a:p>
            <a:endParaRPr lang="en-US" altLang="en-US" sz="2800" b="1">
              <a:solidFill>
                <a:srgbClr val="FFFF00"/>
              </a:solidFill>
            </a:endParaRPr>
          </a:p>
          <a:p>
            <a:pPr>
              <a:buFont typeface="Wingdings" panose="05000000000000000000" pitchFamily="2" charset="2"/>
              <a:buNone/>
            </a:pPr>
            <a:r>
              <a:rPr lang="en-US" altLang="en-US" sz="2800" b="1">
                <a:solidFill>
                  <a:srgbClr val="FFFF00"/>
                </a:solidFill>
              </a:rPr>
              <a:t>Moving the end of a spring or slinky in and out or sound waves are examples of longitudinal waves.</a:t>
            </a:r>
          </a:p>
        </p:txBody>
      </p:sp>
      <p:sp>
        <p:nvSpPr>
          <p:cNvPr id="21508" name="Rectangle 4">
            <a:extLst>
              <a:ext uri="{FF2B5EF4-FFF2-40B4-BE49-F238E27FC236}">
                <a16:creationId xmlns:a16="http://schemas.microsoft.com/office/drawing/2014/main" id="{93073477-1262-403B-A687-2CDA147C8139}"/>
              </a:ext>
            </a:extLst>
          </p:cNvPr>
          <p:cNvSpPr>
            <a:spLocks noGrp="1" noChangeArrowheads="1"/>
          </p:cNvSpPr>
          <p:nvPr>
            <p:ph type="title"/>
          </p:nvPr>
        </p:nvSpPr>
        <p:spPr>
          <a:xfrm>
            <a:off x="0" y="0"/>
            <a:ext cx="9144000" cy="1417638"/>
          </a:xfrm>
          <a:noFill/>
          <a:ln/>
          <a:extLst>
            <a:ext uri="{909E8E84-426E-40DD-AFC4-6F175D3DCCD1}">
              <a14:hiddenFill xmlns:a14="http://schemas.microsoft.com/office/drawing/2010/main">
                <a:solidFill>
                  <a:srgbClr val="006600"/>
                </a:solidFill>
              </a14:hiddenFill>
            </a:ext>
          </a:extLst>
        </p:spPr>
        <p:txBody>
          <a:bodyPr/>
          <a:lstStyle/>
          <a:p>
            <a:r>
              <a:rPr lang="en-US" altLang="en-US">
                <a:solidFill>
                  <a:srgbClr val="FF0000"/>
                </a:solidFill>
              </a:rPr>
              <a:t>Longitudinal  Waves</a:t>
            </a:r>
          </a:p>
        </p:txBody>
      </p:sp>
      <p:grpSp>
        <p:nvGrpSpPr>
          <p:cNvPr id="21519" name="Group 15">
            <a:extLst>
              <a:ext uri="{FF2B5EF4-FFF2-40B4-BE49-F238E27FC236}">
                <a16:creationId xmlns:a16="http://schemas.microsoft.com/office/drawing/2014/main" id="{E64BE732-5096-4A94-907D-F7FA151928A4}"/>
              </a:ext>
            </a:extLst>
          </p:cNvPr>
          <p:cNvGrpSpPr>
            <a:grpSpLocks/>
          </p:cNvGrpSpPr>
          <p:nvPr/>
        </p:nvGrpSpPr>
        <p:grpSpPr bwMode="auto">
          <a:xfrm>
            <a:off x="-1371600" y="4038600"/>
            <a:ext cx="9563100" cy="0"/>
            <a:chOff x="0" y="2544"/>
            <a:chExt cx="6024" cy="0"/>
          </a:xfrm>
        </p:grpSpPr>
        <p:sp>
          <p:nvSpPr>
            <p:cNvPr id="21509" name="Line 5">
              <a:extLst>
                <a:ext uri="{FF2B5EF4-FFF2-40B4-BE49-F238E27FC236}">
                  <a16:creationId xmlns:a16="http://schemas.microsoft.com/office/drawing/2014/main" id="{F9828073-6C75-442A-971A-1C32AF819AA9}"/>
                </a:ext>
              </a:extLst>
            </p:cNvPr>
            <p:cNvSpPr>
              <a:spLocks noChangeShapeType="1"/>
            </p:cNvSpPr>
            <p:nvPr/>
          </p:nvSpPr>
          <p:spPr bwMode="auto">
            <a:xfrm>
              <a:off x="0" y="2544"/>
              <a:ext cx="528"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6">
              <a:extLst>
                <a:ext uri="{FF2B5EF4-FFF2-40B4-BE49-F238E27FC236}">
                  <a16:creationId xmlns:a16="http://schemas.microsoft.com/office/drawing/2014/main" id="{D23592C4-27E3-419B-80E6-1A60BD764233}"/>
                </a:ext>
              </a:extLst>
            </p:cNvPr>
            <p:cNvSpPr>
              <a:spLocks noChangeShapeType="1"/>
            </p:cNvSpPr>
            <p:nvPr/>
          </p:nvSpPr>
          <p:spPr bwMode="auto">
            <a:xfrm>
              <a:off x="624" y="2544"/>
              <a:ext cx="528" cy="0"/>
            </a:xfrm>
            <a:prstGeom prst="line">
              <a:avLst/>
            </a:prstGeom>
            <a:noFill/>
            <a:ln w="1016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Line 7">
              <a:extLst>
                <a:ext uri="{FF2B5EF4-FFF2-40B4-BE49-F238E27FC236}">
                  <a16:creationId xmlns:a16="http://schemas.microsoft.com/office/drawing/2014/main" id="{00A4F3ED-E60D-48EF-84B3-E24E820CF3B0}"/>
                </a:ext>
              </a:extLst>
            </p:cNvPr>
            <p:cNvSpPr>
              <a:spLocks noChangeShapeType="1"/>
            </p:cNvSpPr>
            <p:nvPr/>
          </p:nvSpPr>
          <p:spPr bwMode="auto">
            <a:xfrm>
              <a:off x="1200" y="2544"/>
              <a:ext cx="528" cy="0"/>
            </a:xfrm>
            <a:prstGeom prst="line">
              <a:avLst/>
            </a:prstGeom>
            <a:noFill/>
            <a:ln w="1016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a:extLst>
                <a:ext uri="{FF2B5EF4-FFF2-40B4-BE49-F238E27FC236}">
                  <a16:creationId xmlns:a16="http://schemas.microsoft.com/office/drawing/2014/main" id="{D6D5BABD-4688-4707-BCFC-9904A6CC579C}"/>
                </a:ext>
              </a:extLst>
            </p:cNvPr>
            <p:cNvSpPr>
              <a:spLocks noChangeShapeType="1"/>
            </p:cNvSpPr>
            <p:nvPr/>
          </p:nvSpPr>
          <p:spPr bwMode="auto">
            <a:xfrm>
              <a:off x="1824" y="2544"/>
              <a:ext cx="528" cy="0"/>
            </a:xfrm>
            <a:prstGeom prst="line">
              <a:avLst/>
            </a:prstGeom>
            <a:noFill/>
            <a:ln w="1016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id="{593B59C6-5254-472D-8262-E60141D9B621}"/>
                </a:ext>
              </a:extLst>
            </p:cNvPr>
            <p:cNvSpPr>
              <a:spLocks noChangeShapeType="1"/>
            </p:cNvSpPr>
            <p:nvPr/>
          </p:nvSpPr>
          <p:spPr bwMode="auto">
            <a:xfrm>
              <a:off x="2448" y="2544"/>
              <a:ext cx="528"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a:extLst>
                <a:ext uri="{FF2B5EF4-FFF2-40B4-BE49-F238E27FC236}">
                  <a16:creationId xmlns:a16="http://schemas.microsoft.com/office/drawing/2014/main" id="{11954431-229D-47C5-90B1-EF8A5C4FEF98}"/>
                </a:ext>
              </a:extLst>
            </p:cNvPr>
            <p:cNvSpPr>
              <a:spLocks noChangeShapeType="1"/>
            </p:cNvSpPr>
            <p:nvPr/>
          </p:nvSpPr>
          <p:spPr bwMode="auto">
            <a:xfrm>
              <a:off x="3072" y="2544"/>
              <a:ext cx="528" cy="0"/>
            </a:xfrm>
            <a:prstGeom prst="line">
              <a:avLst/>
            </a:prstGeom>
            <a:noFill/>
            <a:ln w="1016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a:extLst>
                <a:ext uri="{FF2B5EF4-FFF2-40B4-BE49-F238E27FC236}">
                  <a16:creationId xmlns:a16="http://schemas.microsoft.com/office/drawing/2014/main" id="{E290409B-EE93-4C08-A852-26028EFABBB2}"/>
                </a:ext>
              </a:extLst>
            </p:cNvPr>
            <p:cNvSpPr>
              <a:spLocks noChangeShapeType="1"/>
            </p:cNvSpPr>
            <p:nvPr/>
          </p:nvSpPr>
          <p:spPr bwMode="auto">
            <a:xfrm>
              <a:off x="3696" y="2544"/>
              <a:ext cx="528" cy="0"/>
            </a:xfrm>
            <a:prstGeom prst="line">
              <a:avLst/>
            </a:prstGeom>
            <a:noFill/>
            <a:ln w="1016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a:extLst>
                <a:ext uri="{FF2B5EF4-FFF2-40B4-BE49-F238E27FC236}">
                  <a16:creationId xmlns:a16="http://schemas.microsoft.com/office/drawing/2014/main" id="{23C35F0E-6138-4D3C-AD39-0E9A66C6AF69}"/>
                </a:ext>
              </a:extLst>
            </p:cNvPr>
            <p:cNvSpPr>
              <a:spLocks noChangeShapeType="1"/>
            </p:cNvSpPr>
            <p:nvPr/>
          </p:nvSpPr>
          <p:spPr bwMode="auto">
            <a:xfrm>
              <a:off x="4272" y="2544"/>
              <a:ext cx="528" cy="0"/>
            </a:xfrm>
            <a:prstGeom prst="line">
              <a:avLst/>
            </a:prstGeom>
            <a:noFill/>
            <a:ln w="1016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a:extLst>
                <a:ext uri="{FF2B5EF4-FFF2-40B4-BE49-F238E27FC236}">
                  <a16:creationId xmlns:a16="http://schemas.microsoft.com/office/drawing/2014/main" id="{7A404286-D0D3-4150-A6DB-78BB6E4F4EAC}"/>
                </a:ext>
              </a:extLst>
            </p:cNvPr>
            <p:cNvSpPr>
              <a:spLocks noChangeShapeType="1"/>
            </p:cNvSpPr>
            <p:nvPr/>
          </p:nvSpPr>
          <p:spPr bwMode="auto">
            <a:xfrm>
              <a:off x="4896" y="2544"/>
              <a:ext cx="528"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4">
              <a:extLst>
                <a:ext uri="{FF2B5EF4-FFF2-40B4-BE49-F238E27FC236}">
                  <a16:creationId xmlns:a16="http://schemas.microsoft.com/office/drawing/2014/main" id="{F6390276-FAEB-4ECD-BFDE-B4058BF73C2E}"/>
                </a:ext>
              </a:extLst>
            </p:cNvPr>
            <p:cNvSpPr>
              <a:spLocks noChangeShapeType="1"/>
            </p:cNvSpPr>
            <p:nvPr/>
          </p:nvSpPr>
          <p:spPr bwMode="auto">
            <a:xfrm>
              <a:off x="5496" y="2544"/>
              <a:ext cx="528" cy="0"/>
            </a:xfrm>
            <a:prstGeom prst="line">
              <a:avLst/>
            </a:prstGeom>
            <a:noFill/>
            <a:ln w="1016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20" name="Rectangle 16">
            <a:extLst>
              <a:ext uri="{FF2B5EF4-FFF2-40B4-BE49-F238E27FC236}">
                <a16:creationId xmlns:a16="http://schemas.microsoft.com/office/drawing/2014/main" id="{1EFBD61E-D2AB-48CE-95D3-722F00F25B7F}"/>
              </a:ext>
            </a:extLst>
          </p:cNvPr>
          <p:cNvSpPr>
            <a:spLocks noChangeArrowheads="1"/>
          </p:cNvSpPr>
          <p:nvPr/>
        </p:nvSpPr>
        <p:spPr bwMode="auto">
          <a:xfrm>
            <a:off x="8763000" y="3733800"/>
            <a:ext cx="381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Rectangle 17" descr="Medium wood">
            <a:extLst>
              <a:ext uri="{FF2B5EF4-FFF2-40B4-BE49-F238E27FC236}">
                <a16:creationId xmlns:a16="http://schemas.microsoft.com/office/drawing/2014/main" id="{CA3F5720-DEFB-4919-BA40-8BF3E119174D}"/>
              </a:ext>
            </a:extLst>
          </p:cNvPr>
          <p:cNvSpPr>
            <a:spLocks noChangeArrowheads="1"/>
          </p:cNvSpPr>
          <p:nvPr/>
        </p:nvSpPr>
        <p:spPr bwMode="auto">
          <a:xfrm>
            <a:off x="8382000" y="3200400"/>
            <a:ext cx="533400" cy="21336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Rectangle 18">
            <a:extLst>
              <a:ext uri="{FF2B5EF4-FFF2-40B4-BE49-F238E27FC236}">
                <a16:creationId xmlns:a16="http://schemas.microsoft.com/office/drawing/2014/main" id="{8AE4B72C-4D96-4A4B-8265-BC45C9AE2D91}"/>
              </a:ext>
            </a:extLst>
          </p:cNvPr>
          <p:cNvSpPr>
            <a:spLocks noChangeArrowheads="1"/>
          </p:cNvSpPr>
          <p:nvPr/>
        </p:nvSpPr>
        <p:spPr bwMode="auto">
          <a:xfrm>
            <a:off x="457200" y="3429000"/>
            <a:ext cx="4343400" cy="1524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Rectangle 19">
            <a:extLst>
              <a:ext uri="{FF2B5EF4-FFF2-40B4-BE49-F238E27FC236}">
                <a16:creationId xmlns:a16="http://schemas.microsoft.com/office/drawing/2014/main" id="{C5BB2D6D-9751-47C6-BEC8-8AB98A83DB6F}"/>
              </a:ext>
            </a:extLst>
          </p:cNvPr>
          <p:cNvSpPr>
            <a:spLocks noChangeArrowheads="1"/>
          </p:cNvSpPr>
          <p:nvPr/>
        </p:nvSpPr>
        <p:spPr bwMode="auto">
          <a:xfrm>
            <a:off x="0" y="3810000"/>
            <a:ext cx="457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07">
                                            <p:txEl>
                                              <p:pRg st="0" end="0"/>
                                            </p:txEl>
                                          </p:spTgt>
                                        </p:tgtEl>
                                        <p:attrNameLst>
                                          <p:attrName>style.visibility</p:attrName>
                                        </p:attrNameLst>
                                      </p:cBhvr>
                                      <p:to>
                                        <p:strVal val="visible"/>
                                      </p:to>
                                    </p:set>
                                    <p:anim calcmode="discrete" valueType="clr">
                                      <p:cBhvr override="childStyle">
                                        <p:cTn id="7" dur="80"/>
                                        <p:tgtEl>
                                          <p:spTgt spid="215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507">
                                            <p:txEl>
                                              <p:pRg st="0" end="0"/>
                                            </p:txEl>
                                          </p:spTgt>
                                        </p:tgtEl>
                                        <p:attrNameLst>
                                          <p:attrName>fill.type</p:attrName>
                                        </p:attrNameLst>
                                      </p:cBhvr>
                                      <p:to>
                                        <p:strVal val="solid"/>
                                      </p:to>
                                    </p:set>
                                  </p:childTnLst>
                                </p:cTn>
                              </p:par>
                            </p:childTnLst>
                          </p:cTn>
                        </p:par>
                        <p:par>
                          <p:cTn id="10" fill="hold" nodeType="afterGroup">
                            <p:stCondLst>
                              <p:cond delay="5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507">
                                            <p:txEl>
                                              <p:pRg st="5" end="5"/>
                                            </p:txEl>
                                          </p:spTgt>
                                        </p:tgtEl>
                                        <p:attrNameLst>
                                          <p:attrName>style.visibility</p:attrName>
                                        </p:attrNameLst>
                                      </p:cBhvr>
                                      <p:to>
                                        <p:strVal val="visible"/>
                                      </p:to>
                                    </p:set>
                                    <p:anim calcmode="discrete" valueType="clr">
                                      <p:cBhvr override="childStyle">
                                        <p:cTn id="13" dur="80"/>
                                        <p:tgtEl>
                                          <p:spTgt spid="215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507">
                                            <p:txEl>
                                              <p:pRg st="5" end="5"/>
                                            </p:txEl>
                                          </p:spTgt>
                                        </p:tgtEl>
                                        <p:attrNameLst>
                                          <p:attrName>fillcolor</p:attrName>
                                        </p:attrNameLst>
                                      </p:cBhvr>
                                      <p:tavLst>
                                        <p:tav tm="0">
                                          <p:val>
                                            <p:clrVal>
                                              <a:schemeClr val="accent2"/>
                                            </p:clrVal>
                                          </p:val>
                                        </p:tav>
                                        <p:tav tm="50000">
                                          <p:val>
                                            <p:clrVal>
                                              <a:schemeClr val="hlink"/>
                                            </p:clrVal>
                                          </p:val>
                                        </p:tav>
                                      </p:tavLst>
                                    </p:anim>
                                    <p:set>
                                      <p:cBhvr>
                                        <p:cTn id="15" dur="80"/>
                                        <p:tgtEl>
                                          <p:spTgt spid="21507">
                                            <p:txEl>
                                              <p:pRg st="5" end="5"/>
                                            </p:txEl>
                                          </p:spTgt>
                                        </p:tgtEl>
                                        <p:attrNameLst>
                                          <p:attrName>fill.type</p:attrName>
                                        </p:attrNameLst>
                                      </p:cBhvr>
                                      <p:to>
                                        <p:strVal val="solid"/>
                                      </p:to>
                                    </p:set>
                                  </p:childTnLst>
                                </p:cTn>
                              </p:par>
                              <p:par>
                                <p:cTn id="16" presetID="63" presetClass="path" presetSubtype="0" repeatCount="5000" accel="50000" decel="50000" fill="hold" nodeType="withEffect">
                                  <p:stCondLst>
                                    <p:cond delay="0"/>
                                  </p:stCondLst>
                                  <p:childTnLst>
                                    <p:animMotion origin="layout" path="M 3.33333E-6 1.11111E-6 L 0.68541 1.11111E-6 " pathEditMode="relative" rAng="0" ptsTypes="AA">
                                      <p:cBhvr>
                                        <p:cTn id="17" dur="3000" fill="hold"/>
                                        <p:tgtEl>
                                          <p:spTgt spid="21519"/>
                                        </p:tgtEl>
                                        <p:attrNameLst>
                                          <p:attrName>ppt_x</p:attrName>
                                          <p:attrName>ppt_y</p:attrName>
                                        </p:attrNameLst>
                                      </p:cBhvr>
                                      <p:rCtr x="342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1083-7814-4BD9-B5E3-6C8F4BB6A3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4E201D-1DD3-4288-A1DD-73EB72CAD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0" y="3566672"/>
            <a:ext cx="9143202" cy="3047734"/>
          </a:xfrm>
        </p:spPr>
      </p:pic>
      <p:pic>
        <p:nvPicPr>
          <p:cNvPr id="7" name="Picture 6">
            <a:extLst>
              <a:ext uri="{FF2B5EF4-FFF2-40B4-BE49-F238E27FC236}">
                <a16:creationId xmlns:a16="http://schemas.microsoft.com/office/drawing/2014/main" id="{2E1C96B2-227A-4EBE-984C-7EC938DFF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 y="274638"/>
            <a:ext cx="9143205" cy="3047735"/>
          </a:xfrm>
          <a:prstGeom prst="rect">
            <a:avLst/>
          </a:prstGeom>
        </p:spPr>
      </p:pic>
    </p:spTree>
    <p:extLst>
      <p:ext uri="{BB962C8B-B14F-4D97-AF65-F5344CB8AC3E}">
        <p14:creationId xmlns:p14="http://schemas.microsoft.com/office/powerpoint/2010/main" val="8488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8930A0F-2D36-4D7A-94C3-8D70DAF544EA}"/>
              </a:ext>
            </a:extLst>
          </p:cNvPr>
          <p:cNvSpPr>
            <a:spLocks noGrp="1" noRot="1" noChangeArrowheads="1"/>
          </p:cNvSpPr>
          <p:nvPr>
            <p:ph type="title"/>
          </p:nvPr>
        </p:nvSpPr>
        <p:spPr>
          <a:xfrm>
            <a:off x="0" y="0"/>
            <a:ext cx="9144000" cy="1417638"/>
          </a:xfrm>
        </p:spPr>
        <p:txBody>
          <a:bodyPr/>
          <a:lstStyle/>
          <a:p>
            <a:r>
              <a:rPr lang="en-US" altLang="en-US" sz="3400">
                <a:solidFill>
                  <a:srgbClr val="FF0000"/>
                </a:solidFill>
              </a:rPr>
              <a:t>Boundary Behavior (or whatever happens to the wave when the medium changes or runs out?)</a:t>
            </a:r>
          </a:p>
        </p:txBody>
      </p:sp>
      <p:sp>
        <p:nvSpPr>
          <p:cNvPr id="73731" name="Rectangle 3">
            <a:extLst>
              <a:ext uri="{FF2B5EF4-FFF2-40B4-BE49-F238E27FC236}">
                <a16:creationId xmlns:a16="http://schemas.microsoft.com/office/drawing/2014/main" id="{71E3CFC0-DC7E-4447-ADB2-528BB3875B61}"/>
              </a:ext>
            </a:extLst>
          </p:cNvPr>
          <p:cNvSpPr>
            <a:spLocks noGrp="1" noChangeArrowheads="1"/>
          </p:cNvSpPr>
          <p:nvPr>
            <p:ph type="body" sz="half" idx="1"/>
          </p:nvPr>
        </p:nvSpPr>
        <p:spPr>
          <a:xfrm>
            <a:off x="228600" y="1371600"/>
            <a:ext cx="3429000" cy="5486400"/>
          </a:xfrm>
        </p:spPr>
        <p:txBody>
          <a:bodyPr/>
          <a:lstStyle/>
          <a:p>
            <a:pPr>
              <a:buFont typeface="Wingdings" panose="05000000000000000000" pitchFamily="2" charset="2"/>
              <a:buNone/>
            </a:pPr>
            <a:r>
              <a:rPr lang="en-US" altLang="en-US" sz="2800" b="1">
                <a:solidFill>
                  <a:srgbClr val="FFFF00"/>
                </a:solidFill>
              </a:rPr>
              <a:t>The behavior of a wave when it reaches the end of its medium is called the wave’s </a:t>
            </a:r>
            <a:r>
              <a:rPr lang="en-US" altLang="en-US" sz="2800" b="1">
                <a:solidFill>
                  <a:srgbClr val="00FF00"/>
                </a:solidFill>
              </a:rPr>
              <a:t>BOUNDARY BEHAVIOR</a:t>
            </a:r>
            <a:r>
              <a:rPr lang="en-US" altLang="en-US" sz="2800" b="1">
                <a:solidFill>
                  <a:srgbClr val="FFFF00"/>
                </a:solidFill>
              </a:rPr>
              <a:t>.</a:t>
            </a:r>
          </a:p>
          <a:p>
            <a:pPr>
              <a:buFont typeface="Wingdings" panose="05000000000000000000" pitchFamily="2" charset="2"/>
              <a:buNone/>
            </a:pPr>
            <a:r>
              <a:rPr lang="en-US" altLang="en-US" sz="2800" b="1">
                <a:solidFill>
                  <a:srgbClr val="FFFF00"/>
                </a:solidFill>
              </a:rPr>
              <a:t>When one medium ends and another begins, that is called a </a:t>
            </a:r>
            <a:r>
              <a:rPr lang="en-US" altLang="en-US" sz="2800" b="1">
                <a:solidFill>
                  <a:srgbClr val="00FF00"/>
                </a:solidFill>
              </a:rPr>
              <a:t>boundary</a:t>
            </a:r>
            <a:r>
              <a:rPr lang="en-US" altLang="en-US" sz="2800" b="1">
                <a:solidFill>
                  <a:srgbClr val="FFFF00"/>
                </a:solidFill>
              </a:rPr>
              <a:t>.</a:t>
            </a:r>
          </a:p>
        </p:txBody>
      </p:sp>
      <p:pic>
        <p:nvPicPr>
          <p:cNvPr id="73733" name="Picture 5" descr="seismicb">
            <a:extLst>
              <a:ext uri="{FF2B5EF4-FFF2-40B4-BE49-F238E27FC236}">
                <a16:creationId xmlns:a16="http://schemas.microsoft.com/office/drawing/2014/main" id="{D39E92E6-3211-427A-B76A-7173F56E1C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2133600"/>
            <a:ext cx="5105400" cy="3811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3731">
                                            <p:txEl>
                                              <p:pRg st="0" end="0"/>
                                            </p:txEl>
                                          </p:spTgt>
                                        </p:tgtEl>
                                        <p:attrNameLst>
                                          <p:attrName>style.visibility</p:attrName>
                                        </p:attrNameLst>
                                      </p:cBhvr>
                                      <p:to>
                                        <p:strVal val="visible"/>
                                      </p:to>
                                    </p:set>
                                    <p:anim calcmode="discrete" valueType="clr">
                                      <p:cBhvr override="childStyle">
                                        <p:cTn id="7" dur="80"/>
                                        <p:tgtEl>
                                          <p:spTgt spid="737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3731">
                                            <p:txEl>
                                              <p:pRg st="0" end="0"/>
                                            </p:txEl>
                                          </p:spTgt>
                                        </p:tgtEl>
                                        <p:attrNameLst>
                                          <p:attrName>fill.type</p:attrName>
                                        </p:attrNameLst>
                                      </p:cBhvr>
                                      <p:to>
                                        <p:strVal val="solid"/>
                                      </p:to>
                                    </p:set>
                                  </p:childTnLst>
                                </p:cTn>
                              </p:par>
                            </p:childTnLst>
                          </p:cTn>
                        </p:par>
                        <p:par>
                          <p:cTn id="10" fill="hold" nodeType="afterGroup">
                            <p:stCondLst>
                              <p:cond delay="3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3731">
                                            <p:txEl>
                                              <p:pRg st="1" end="1"/>
                                            </p:txEl>
                                          </p:spTgt>
                                        </p:tgtEl>
                                        <p:attrNameLst>
                                          <p:attrName>style.visibility</p:attrName>
                                        </p:attrNameLst>
                                      </p:cBhvr>
                                      <p:to>
                                        <p:strVal val="visible"/>
                                      </p:to>
                                    </p:set>
                                    <p:anim calcmode="discrete" valueType="clr">
                                      <p:cBhvr override="childStyle">
                                        <p:cTn id="13" dur="80"/>
                                        <p:tgtEl>
                                          <p:spTgt spid="737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373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373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CC"/>
            </a:gs>
            <a:gs pos="100000">
              <a:srgbClr val="CC00CC"/>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8194" name="Object 2">
            <a:extLst>
              <a:ext uri="{FF2B5EF4-FFF2-40B4-BE49-F238E27FC236}">
                <a16:creationId xmlns:a16="http://schemas.microsoft.com/office/drawing/2014/main" id="{7A9F6D11-E186-4651-B098-5F09724CCFD8}"/>
              </a:ext>
            </a:extLst>
          </p:cNvPr>
          <p:cNvGraphicFramePr>
            <a:graphicFrameLocks/>
          </p:cNvGraphicFramePr>
          <p:nvPr/>
        </p:nvGraphicFramePr>
        <p:xfrm>
          <a:off x="2509838" y="-76200"/>
          <a:ext cx="6086475" cy="2036763"/>
        </p:xfrm>
        <a:graphic>
          <a:graphicData uri="http://schemas.openxmlformats.org/presentationml/2006/ole">
            <mc:AlternateContent xmlns:mc="http://schemas.openxmlformats.org/markup-compatibility/2006">
              <mc:Choice xmlns:v="urn:schemas-microsoft-com:vml" Requires="v">
                <p:oleObj spid="_x0000_s100359" name="WordArt 2.0" r:id="rId4" imgW="6095880" imgH="4063680" progId="MSWordArt.2">
                  <p:embed/>
                </p:oleObj>
              </mc:Choice>
              <mc:Fallback>
                <p:oleObj name="WordArt 2.0" r:id="rId4" imgW="6095880" imgH="4063680" progId="MSWordArt.2">
                  <p:embed/>
                  <p:pic>
                    <p:nvPicPr>
                      <p:cNvPr id="8194" name="Object 2">
                        <a:extLst>
                          <a:ext uri="{FF2B5EF4-FFF2-40B4-BE49-F238E27FC236}">
                            <a16:creationId xmlns:a16="http://schemas.microsoft.com/office/drawing/2014/main" id="{7A9F6D11-E186-4651-B098-5F09724CCFD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76200"/>
                        <a:ext cx="60864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3">
            <a:extLst>
              <a:ext uri="{FF2B5EF4-FFF2-40B4-BE49-F238E27FC236}">
                <a16:creationId xmlns:a16="http://schemas.microsoft.com/office/drawing/2014/main" id="{4A514D13-2295-4442-ACD9-A88ED2982801}"/>
              </a:ext>
            </a:extLst>
          </p:cNvPr>
          <p:cNvSpPr>
            <a:spLocks noChangeArrowheads="1"/>
          </p:cNvSpPr>
          <p:nvPr/>
        </p:nvSpPr>
        <p:spPr bwMode="auto">
          <a:xfrm>
            <a:off x="2438400" y="2819400"/>
            <a:ext cx="4318000" cy="838200"/>
          </a:xfrm>
          <a:prstGeom prst="rect">
            <a:avLst/>
          </a:prstGeom>
          <a:solidFill>
            <a:srgbClr val="990000"/>
          </a:solidFill>
          <a:ln w="508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6" name="Rectangle 4">
            <a:extLst>
              <a:ext uri="{FF2B5EF4-FFF2-40B4-BE49-F238E27FC236}">
                <a16:creationId xmlns:a16="http://schemas.microsoft.com/office/drawing/2014/main" id="{9AC37A3E-4DEB-4BB9-8308-3DABD16EBA06}"/>
              </a:ext>
            </a:extLst>
          </p:cNvPr>
          <p:cNvSpPr>
            <a:spLocks noChangeArrowheads="1"/>
          </p:cNvSpPr>
          <p:nvPr/>
        </p:nvSpPr>
        <p:spPr bwMode="auto">
          <a:xfrm>
            <a:off x="2667000" y="2819400"/>
            <a:ext cx="3886200" cy="823913"/>
          </a:xfrm>
          <a:prstGeom prst="rect">
            <a:avLst/>
          </a:prstGeom>
          <a:noFill/>
          <a:ln>
            <a:noFill/>
          </a:ln>
          <a:effectLst>
            <a:outerShdw dist="53882" dir="81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00"/>
                </a:solidFill>
                <a:effectLst/>
                <a:uLnTx/>
                <a:uFillTx/>
                <a:latin typeface="Arial Black" panose="020B0A04020102020204" pitchFamily="34" charset="0"/>
                <a:ea typeface="+mn-ea"/>
                <a:cs typeface="+mn-cs"/>
              </a:rPr>
              <a:t>Reflection</a:t>
            </a:r>
            <a:endParaRPr kumimoji="0" lang="en-US" altLang="en-US" sz="4400" b="1" i="0" u="none" strike="noStrike" kern="1200" cap="none" spc="0" normalizeH="0" baseline="0" noProof="0">
              <a:ln>
                <a:noFill/>
              </a:ln>
              <a:solidFill>
                <a:srgbClr val="FFFF00"/>
              </a:solidFill>
              <a:effectLst/>
              <a:uLnTx/>
              <a:uFillTx/>
              <a:latin typeface="Arial Black" panose="020B0A04020102020204" pitchFamily="34" charset="0"/>
              <a:ea typeface="+mn-ea"/>
              <a:cs typeface="+mn-cs"/>
            </a:endParaRPr>
          </a:p>
        </p:txBody>
      </p:sp>
      <p:sp>
        <p:nvSpPr>
          <p:cNvPr id="8197" name="Rectangle 5">
            <a:extLst>
              <a:ext uri="{FF2B5EF4-FFF2-40B4-BE49-F238E27FC236}">
                <a16:creationId xmlns:a16="http://schemas.microsoft.com/office/drawing/2014/main" id="{639AAF3A-80C8-444B-9138-DC2BC677C277}"/>
              </a:ext>
            </a:extLst>
          </p:cNvPr>
          <p:cNvSpPr>
            <a:spLocks noChangeArrowheads="1"/>
          </p:cNvSpPr>
          <p:nvPr/>
        </p:nvSpPr>
        <p:spPr bwMode="auto">
          <a:xfrm>
            <a:off x="889000" y="4008438"/>
            <a:ext cx="73691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the </a:t>
            </a:r>
            <a:r>
              <a:rPr kumimoji="0" lang="en-US" altLang="en-US" sz="3200" b="1" i="0" u="none" strike="noStrike" kern="1200" cap="none" spc="0" normalizeH="0" baseline="0" noProof="0">
                <a:ln>
                  <a:noFill/>
                </a:ln>
                <a:solidFill>
                  <a:srgbClr val="00CC99"/>
                </a:solidFill>
                <a:effectLst>
                  <a:outerShdw blurRad="38100" dist="38100" dir="2700000" algn="tl">
                    <a:srgbClr val="000000"/>
                  </a:outerShdw>
                </a:effectLst>
                <a:uLnTx/>
                <a:uFillTx/>
                <a:latin typeface="Comic Sans MS" panose="030F0702030302020204" pitchFamily="66" charset="0"/>
                <a:ea typeface="+mn-ea"/>
                <a:cs typeface="+mn-cs"/>
              </a:rPr>
              <a:t>turning back</a:t>
            </a:r>
            <a:r>
              <a:rPr kumimoji="0" lang="en-US"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 of a wave when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it reaches the </a:t>
            </a:r>
            <a:r>
              <a:rPr kumimoji="0" lang="en-US" altLang="en-US" sz="3200" b="1" i="0" u="none" strike="noStrike" kern="1200" cap="none" spc="0" normalizeH="0" baseline="0" noProof="0">
                <a:ln>
                  <a:noFill/>
                </a:ln>
                <a:solidFill>
                  <a:srgbClr val="FF9900"/>
                </a:solidFill>
                <a:effectLst>
                  <a:outerShdw blurRad="38100" dist="38100" dir="2700000" algn="tl">
                    <a:srgbClr val="000000"/>
                  </a:outerShdw>
                </a:effectLst>
                <a:uLnTx/>
                <a:uFillTx/>
                <a:latin typeface="Comic Sans MS" panose="030F0702030302020204" pitchFamily="66" charset="0"/>
                <a:ea typeface="+mn-ea"/>
                <a:cs typeface="+mn-cs"/>
              </a:rPr>
              <a:t>boundary</a:t>
            </a:r>
            <a:r>
              <a:rPr kumimoji="0" lang="en-US"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 of 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medium through which it is traveling</a:t>
            </a:r>
            <a:endParaRPr kumimoji="0" lang="en-US" altLang="en-US" sz="27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endParaRPr>
          </a:p>
        </p:txBody>
      </p:sp>
      <p:pic>
        <p:nvPicPr>
          <p:cNvPr id="8201" name="Picture 9">
            <a:extLst>
              <a:ext uri="{FF2B5EF4-FFF2-40B4-BE49-F238E27FC236}">
                <a16:creationId xmlns:a16="http://schemas.microsoft.com/office/drawing/2014/main" id="{89FACC35-9240-4143-A467-3A316766445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52400"/>
            <a:ext cx="139065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8196"/>
                                        </p:tgtEl>
                                        <p:attrNameLst>
                                          <p:attrName>style.visibility</p:attrName>
                                        </p:attrNameLst>
                                      </p:cBhvr>
                                      <p:to>
                                        <p:strVal val="visible"/>
                                      </p:to>
                                    </p:set>
                                    <p:animEffect transition="in" filter="wipe(left)">
                                      <p:cBhvr>
                                        <p:cTn id="7" dur="75"/>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500" fill="hold"/>
                                        <p:tgtEl>
                                          <p:spTgt spid="8197"/>
                                        </p:tgtEl>
                                        <p:attrNameLst>
                                          <p:attrName>ppt_w</p:attrName>
                                        </p:attrNameLst>
                                      </p:cBhvr>
                                      <p:tavLst>
                                        <p:tav tm="0">
                                          <p:val>
                                            <p:fltVal val="0"/>
                                          </p:val>
                                        </p:tav>
                                        <p:tav tm="100000">
                                          <p:val>
                                            <p:strVal val="#ppt_w"/>
                                          </p:val>
                                        </p:tav>
                                      </p:tavLst>
                                    </p:anim>
                                    <p:anim calcmode="lin" valueType="num">
                                      <p:cBhvr>
                                        <p:cTn id="13" dur="500" fill="hold"/>
                                        <p:tgtEl>
                                          <p:spTgt spid="8197"/>
                                        </p:tgtEl>
                                        <p:attrNameLst>
                                          <p:attrName>ppt_h</p:attrName>
                                        </p:attrNameLst>
                                      </p:cBhvr>
                                      <p:tavLst>
                                        <p:tav tm="0">
                                          <p:val>
                                            <p:fltVal val="0"/>
                                          </p:val>
                                        </p:tav>
                                        <p:tav tm="100000">
                                          <p:val>
                                            <p:strVal val="#ppt_h"/>
                                          </p:val>
                                        </p:tav>
                                      </p:tavLst>
                                    </p:anim>
                                    <p:anim calcmode="lin" valueType="num">
                                      <p:cBhvr>
                                        <p:cTn id="14" dur="500" fill="hold"/>
                                        <p:tgtEl>
                                          <p:spTgt spid="8197"/>
                                        </p:tgtEl>
                                        <p:attrNameLst>
                                          <p:attrName>ppt_x</p:attrName>
                                        </p:attrNameLst>
                                      </p:cBhvr>
                                      <p:tavLst>
                                        <p:tav tm="0">
                                          <p:val>
                                            <p:fltVal val="0.5"/>
                                          </p:val>
                                        </p:tav>
                                        <p:tav tm="100000">
                                          <p:val>
                                            <p:strVal val="#ppt_x"/>
                                          </p:val>
                                        </p:tav>
                                      </p:tavLst>
                                    </p:anim>
                                    <p:anim calcmode="lin" valueType="num">
                                      <p:cBhvr>
                                        <p:cTn id="15" dur="500" fill="hold"/>
                                        <p:tgtEl>
                                          <p:spTgt spid="81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CC00"/>
            </a:gs>
            <a:gs pos="100000">
              <a:srgbClr val="008000"/>
            </a:gs>
          </a:gsLst>
          <a:path path="shape">
            <a:fillToRect l="50000" t="50000" r="50000" b="50000"/>
          </a:path>
        </a:gradFill>
        <a:effectLst/>
      </p:bgPr>
    </p:bg>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C5054FB4-FDA1-4BC1-BB0F-5D5830BF2D89}"/>
              </a:ext>
            </a:extLst>
          </p:cNvPr>
          <p:cNvSpPr>
            <a:spLocks noChangeArrowheads="1"/>
          </p:cNvSpPr>
          <p:nvPr/>
        </p:nvSpPr>
        <p:spPr bwMode="auto">
          <a:xfrm>
            <a:off x="1180306" y="45243"/>
            <a:ext cx="6934200" cy="1066800"/>
          </a:xfrm>
          <a:prstGeom prst="rect">
            <a:avLst/>
          </a:prstGeom>
          <a:solidFill>
            <a:srgbClr val="990000"/>
          </a:solidFill>
          <a:ln w="508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6" name="Rectangle 4">
            <a:extLst>
              <a:ext uri="{FF2B5EF4-FFF2-40B4-BE49-F238E27FC236}">
                <a16:creationId xmlns:a16="http://schemas.microsoft.com/office/drawing/2014/main" id="{C094030A-414D-4C62-BDA2-ADA9C11949C6}"/>
              </a:ext>
            </a:extLst>
          </p:cNvPr>
          <p:cNvSpPr>
            <a:spLocks noChangeArrowheads="1"/>
          </p:cNvSpPr>
          <p:nvPr/>
        </p:nvSpPr>
        <p:spPr bwMode="auto">
          <a:xfrm>
            <a:off x="1624806" y="121443"/>
            <a:ext cx="6046788" cy="823913"/>
          </a:xfrm>
          <a:prstGeom prst="rect">
            <a:avLst/>
          </a:prstGeom>
          <a:noFill/>
          <a:ln>
            <a:noFill/>
          </a:ln>
          <a:effectLst>
            <a:outerShdw dist="53882" dir="81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00"/>
                </a:solidFill>
                <a:effectLst/>
                <a:uLnTx/>
                <a:uFillTx/>
                <a:latin typeface="Arial Black" panose="020B0A04020102020204" pitchFamily="34" charset="0"/>
                <a:ea typeface="+mn-ea"/>
                <a:cs typeface="+mn-cs"/>
              </a:rPr>
              <a:t>Law of Reflection</a:t>
            </a:r>
          </a:p>
        </p:txBody>
      </p:sp>
      <p:sp>
        <p:nvSpPr>
          <p:cNvPr id="38917" name="Rectangle 5">
            <a:extLst>
              <a:ext uri="{FF2B5EF4-FFF2-40B4-BE49-F238E27FC236}">
                <a16:creationId xmlns:a16="http://schemas.microsoft.com/office/drawing/2014/main" id="{B132A592-2221-447A-BA6E-786957827FF9}"/>
              </a:ext>
            </a:extLst>
          </p:cNvPr>
          <p:cNvSpPr>
            <a:spLocks noChangeArrowheads="1"/>
          </p:cNvSpPr>
          <p:nvPr/>
        </p:nvSpPr>
        <p:spPr bwMode="auto">
          <a:xfrm>
            <a:off x="1104106" y="1188243"/>
            <a:ext cx="69484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the </a:t>
            </a:r>
            <a:r>
              <a:rPr kumimoji="0" lang="en-US" altLang="en-US" sz="3600" b="1" i="0" u="none" strike="noStrike" kern="1200" cap="none" spc="0" normalizeH="0" baseline="0" noProof="0">
                <a:ln>
                  <a:noFill/>
                </a:ln>
                <a:solidFill>
                  <a:srgbClr val="00FFFF"/>
                </a:solidFill>
                <a:effectLst>
                  <a:outerShdw blurRad="38100" dist="38100" dir="2700000" algn="tl">
                    <a:srgbClr val="000000"/>
                  </a:outerShdw>
                </a:effectLst>
                <a:uLnTx/>
                <a:uFillTx/>
                <a:latin typeface="Comic Sans MS" panose="030F0702030302020204" pitchFamily="66" charset="0"/>
                <a:ea typeface="+mn-ea"/>
                <a:cs typeface="+mn-cs"/>
              </a:rPr>
              <a:t>angle of incidence</a:t>
            </a:r>
            <a:r>
              <a:rPr kumimoji="0" lang="en-US" altLang="en-US" sz="36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 is </a:t>
            </a:r>
            <a:r>
              <a:rPr kumimoji="0" lang="en-US" altLang="en-US" sz="3600" b="1" i="0" u="none" strike="noStrike" kern="1200" cap="none" spc="0" normalizeH="0" baseline="0" noProof="0">
                <a:ln>
                  <a:noFill/>
                </a:ln>
                <a:solidFill>
                  <a:srgbClr val="FF9900"/>
                </a:solidFill>
                <a:effectLst>
                  <a:outerShdw blurRad="38100" dist="38100" dir="2700000" algn="tl">
                    <a:srgbClr val="000000"/>
                  </a:outerShdw>
                </a:effectLst>
                <a:uLnTx/>
                <a:uFillTx/>
                <a:latin typeface="Comic Sans MS" panose="030F0702030302020204" pitchFamily="66" charset="0"/>
                <a:ea typeface="+mn-ea"/>
                <a:cs typeface="+mn-cs"/>
              </a:rPr>
              <a:t>equal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anose="030F0702030302020204" pitchFamily="66" charset="0"/>
                <a:ea typeface="+mn-ea"/>
                <a:cs typeface="+mn-cs"/>
              </a:rPr>
              <a:t>to the </a:t>
            </a:r>
            <a:r>
              <a:rPr kumimoji="0" lang="en-US" altLang="en-US" sz="3600" b="1" i="0" u="none" strike="noStrike" kern="1200" cap="none" spc="0" normalizeH="0" baseline="0" noProof="0">
                <a:ln>
                  <a:noFill/>
                </a:ln>
                <a:solidFill>
                  <a:srgbClr val="00FFFF"/>
                </a:solidFill>
                <a:effectLst>
                  <a:outerShdw blurRad="38100" dist="38100" dir="2700000" algn="tl">
                    <a:srgbClr val="000000"/>
                  </a:outerShdw>
                </a:effectLst>
                <a:uLnTx/>
                <a:uFillTx/>
                <a:latin typeface="Comic Sans MS" panose="030F0702030302020204" pitchFamily="66" charset="0"/>
                <a:ea typeface="+mn-ea"/>
                <a:cs typeface="+mn-cs"/>
              </a:rPr>
              <a:t>angle of reflection</a:t>
            </a:r>
            <a:endParaRPr kumimoji="0" lang="en-US" altLang="en-US" sz="3600" b="1" i="0" u="none" strike="noStrike" kern="1200" cap="none" spc="0" normalizeH="0" baseline="0" noProof="0">
              <a:ln>
                <a:noFill/>
              </a:ln>
              <a:solidFill>
                <a:srgbClr val="66FF33"/>
              </a:solidFill>
              <a:effectLst>
                <a:outerShdw blurRad="38100" dist="38100" dir="2700000" algn="tl">
                  <a:srgbClr val="000000"/>
                </a:outerShdw>
              </a:effectLst>
              <a:uLnTx/>
              <a:uFillTx/>
              <a:latin typeface="Comic Sans MS" panose="030F0702030302020204" pitchFamily="66" charset="0"/>
              <a:ea typeface="+mn-ea"/>
              <a:cs typeface="+mn-cs"/>
            </a:endParaRPr>
          </a:p>
        </p:txBody>
      </p:sp>
      <p:pic>
        <p:nvPicPr>
          <p:cNvPr id="38918" name="Picture 6" descr="lawofreflection">
            <a:extLst>
              <a:ext uri="{FF2B5EF4-FFF2-40B4-BE49-F238E27FC236}">
                <a16:creationId xmlns:a16="http://schemas.microsoft.com/office/drawing/2014/main" id="{31704EFF-CF06-4AB8-A384-95C4A4711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809346"/>
            <a:ext cx="4495800" cy="3008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B2EDD2-4758-4491-BEA6-6434D2765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06" y="2867731"/>
            <a:ext cx="4295775" cy="27051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38916"/>
                                        </p:tgtEl>
                                        <p:attrNameLst>
                                          <p:attrName>style.visibility</p:attrName>
                                        </p:attrNameLst>
                                      </p:cBhvr>
                                      <p:to>
                                        <p:strVal val="visible"/>
                                      </p:to>
                                    </p:set>
                                    <p:animEffect transition="in" filter="wipe(left)">
                                      <p:cBhvr>
                                        <p:cTn id="7" dur="75"/>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 calcmode="lin" valueType="num">
                                      <p:cBhvr>
                                        <p:cTn id="12" dur="500" fill="hold"/>
                                        <p:tgtEl>
                                          <p:spTgt spid="38917"/>
                                        </p:tgtEl>
                                        <p:attrNameLst>
                                          <p:attrName>ppt_w</p:attrName>
                                        </p:attrNameLst>
                                      </p:cBhvr>
                                      <p:tavLst>
                                        <p:tav tm="0">
                                          <p:val>
                                            <p:fltVal val="0"/>
                                          </p:val>
                                        </p:tav>
                                        <p:tav tm="100000">
                                          <p:val>
                                            <p:strVal val="#ppt_w"/>
                                          </p:val>
                                        </p:tav>
                                      </p:tavLst>
                                    </p:anim>
                                    <p:anim calcmode="lin" valueType="num">
                                      <p:cBhvr>
                                        <p:cTn id="13" dur="500" fill="hold"/>
                                        <p:tgtEl>
                                          <p:spTgt spid="38917"/>
                                        </p:tgtEl>
                                        <p:attrNameLst>
                                          <p:attrName>ppt_h</p:attrName>
                                        </p:attrNameLst>
                                      </p:cBhvr>
                                      <p:tavLst>
                                        <p:tav tm="0">
                                          <p:val>
                                            <p:fltVal val="0"/>
                                          </p:val>
                                        </p:tav>
                                        <p:tav tm="100000">
                                          <p:val>
                                            <p:strVal val="#ppt_h"/>
                                          </p:val>
                                        </p:tav>
                                      </p:tavLst>
                                    </p:anim>
                                    <p:anim calcmode="lin" valueType="num">
                                      <p:cBhvr>
                                        <p:cTn id="14" dur="500" fill="hold"/>
                                        <p:tgtEl>
                                          <p:spTgt spid="38917"/>
                                        </p:tgtEl>
                                        <p:attrNameLst>
                                          <p:attrName>ppt_x</p:attrName>
                                        </p:attrNameLst>
                                      </p:cBhvr>
                                      <p:tavLst>
                                        <p:tav tm="0">
                                          <p:val>
                                            <p:fltVal val="0.5"/>
                                          </p:val>
                                        </p:tav>
                                        <p:tav tm="100000">
                                          <p:val>
                                            <p:strVal val="#ppt_x"/>
                                          </p:val>
                                        </p:tav>
                                      </p:tavLst>
                                    </p:anim>
                                    <p:anim calcmode="lin" valueType="num">
                                      <p:cBhvr>
                                        <p:cTn id="15" dur="500" fill="hold"/>
                                        <p:tgtEl>
                                          <p:spTgt spid="3891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38918"/>
                                        </p:tgtEl>
                                        <p:attrNameLst>
                                          <p:attrName>style.visibility</p:attrName>
                                        </p:attrNameLst>
                                      </p:cBhvr>
                                      <p:to>
                                        <p:strVal val="visible"/>
                                      </p:to>
                                    </p:set>
                                    <p:anim calcmode="lin" valueType="num">
                                      <p:cBhvr>
                                        <p:cTn id="20" dur="500" fill="hold"/>
                                        <p:tgtEl>
                                          <p:spTgt spid="38918"/>
                                        </p:tgtEl>
                                        <p:attrNameLst>
                                          <p:attrName>ppt_w</p:attrName>
                                        </p:attrNameLst>
                                      </p:cBhvr>
                                      <p:tavLst>
                                        <p:tav tm="0">
                                          <p:val>
                                            <p:fltVal val="0"/>
                                          </p:val>
                                        </p:tav>
                                        <p:tav tm="100000">
                                          <p:val>
                                            <p:strVal val="#ppt_w"/>
                                          </p:val>
                                        </p:tav>
                                      </p:tavLst>
                                    </p:anim>
                                    <p:anim calcmode="lin" valueType="num">
                                      <p:cBhvr>
                                        <p:cTn id="21" dur="500" fill="hold"/>
                                        <p:tgtEl>
                                          <p:spTgt spid="38918"/>
                                        </p:tgtEl>
                                        <p:attrNameLst>
                                          <p:attrName>ppt_h</p:attrName>
                                        </p:attrNameLst>
                                      </p:cBhvr>
                                      <p:tavLst>
                                        <p:tav tm="0">
                                          <p:val>
                                            <p:fltVal val="0"/>
                                          </p:val>
                                        </p:tav>
                                        <p:tav tm="100000">
                                          <p:val>
                                            <p:strVal val="#ppt_h"/>
                                          </p:val>
                                        </p:tav>
                                      </p:tavLst>
                                    </p:anim>
                                    <p:anim calcmode="lin" valueType="num">
                                      <p:cBhvr>
                                        <p:cTn id="22" dur="500" fill="hold"/>
                                        <p:tgtEl>
                                          <p:spTgt spid="38918"/>
                                        </p:tgtEl>
                                        <p:attrNameLst>
                                          <p:attrName>ppt_x</p:attrName>
                                        </p:attrNameLst>
                                      </p:cBhvr>
                                      <p:tavLst>
                                        <p:tav tm="0">
                                          <p:val>
                                            <p:fltVal val="0.5"/>
                                          </p:val>
                                        </p:tav>
                                        <p:tav tm="100000">
                                          <p:val>
                                            <p:strVal val="#ppt_x"/>
                                          </p:val>
                                        </p:tav>
                                      </p:tavLst>
                                    </p:anim>
                                    <p:anim calcmode="lin" valueType="num">
                                      <p:cBhvr>
                                        <p:cTn id="23" dur="500" fill="hold"/>
                                        <p:tgtEl>
                                          <p:spTgt spid="389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25A706A-E94E-4273-A19F-2F2F4C682E67}"/>
              </a:ext>
            </a:extLst>
          </p:cNvPr>
          <p:cNvSpPr>
            <a:spLocks noGrp="1" noRot="1" noChangeArrowheads="1"/>
          </p:cNvSpPr>
          <p:nvPr>
            <p:ph type="title"/>
          </p:nvPr>
        </p:nvSpPr>
        <p:spPr/>
        <p:txBody>
          <a:bodyPr/>
          <a:lstStyle/>
          <a:p>
            <a:pPr algn="l"/>
            <a:r>
              <a:rPr lang="en-US" altLang="en-US">
                <a:solidFill>
                  <a:srgbClr val="00FF00"/>
                </a:solidFill>
              </a:rPr>
              <a:t>Fixed End</a:t>
            </a:r>
          </a:p>
        </p:txBody>
      </p:sp>
      <p:sp>
        <p:nvSpPr>
          <p:cNvPr id="74755" name="Rectangle 3">
            <a:extLst>
              <a:ext uri="{FF2B5EF4-FFF2-40B4-BE49-F238E27FC236}">
                <a16:creationId xmlns:a16="http://schemas.microsoft.com/office/drawing/2014/main" id="{16C51066-3FC0-404A-9ADA-8BE7F0960041}"/>
              </a:ext>
            </a:extLst>
          </p:cNvPr>
          <p:cNvSpPr>
            <a:spLocks noGrp="1" noChangeArrowheads="1"/>
          </p:cNvSpPr>
          <p:nvPr>
            <p:ph type="body" idx="1"/>
          </p:nvPr>
        </p:nvSpPr>
        <p:spPr>
          <a:xfrm>
            <a:off x="0" y="2743200"/>
            <a:ext cx="9144000" cy="4114800"/>
          </a:xfrm>
        </p:spPr>
        <p:txBody>
          <a:bodyPr/>
          <a:lstStyle/>
          <a:p>
            <a:pPr>
              <a:lnSpc>
                <a:spcPct val="90000"/>
              </a:lnSpc>
              <a:buFont typeface="Wingdings" panose="05000000000000000000" pitchFamily="2" charset="2"/>
              <a:buNone/>
            </a:pPr>
            <a:r>
              <a:rPr lang="en-US" altLang="en-US" b="1">
                <a:solidFill>
                  <a:srgbClr val="FFFF00"/>
                </a:solidFill>
              </a:rPr>
              <a:t>One type of boundary that a wave may encounter is that it may be attached to a </a:t>
            </a:r>
            <a:r>
              <a:rPr lang="en-US" altLang="en-US" b="1">
                <a:solidFill>
                  <a:srgbClr val="00FF00"/>
                </a:solidFill>
              </a:rPr>
              <a:t>fixed end.</a:t>
            </a:r>
          </a:p>
          <a:p>
            <a:pPr>
              <a:lnSpc>
                <a:spcPct val="90000"/>
              </a:lnSpc>
              <a:buFont typeface="Wingdings" panose="05000000000000000000" pitchFamily="2" charset="2"/>
              <a:buNone/>
            </a:pPr>
            <a:r>
              <a:rPr lang="en-US" altLang="en-US" b="1">
                <a:solidFill>
                  <a:srgbClr val="FFFF00"/>
                </a:solidFill>
              </a:rPr>
              <a:t>In this case, the end of the medium will not be able to move.</a:t>
            </a:r>
          </a:p>
          <a:p>
            <a:pPr>
              <a:lnSpc>
                <a:spcPct val="90000"/>
              </a:lnSpc>
              <a:buFont typeface="Wingdings" panose="05000000000000000000" pitchFamily="2" charset="2"/>
              <a:buNone/>
            </a:pPr>
            <a:endParaRPr lang="en-US" altLang="en-US" b="1">
              <a:solidFill>
                <a:srgbClr val="FFFF00"/>
              </a:solidFill>
            </a:endParaRPr>
          </a:p>
          <a:p>
            <a:pPr>
              <a:lnSpc>
                <a:spcPct val="90000"/>
              </a:lnSpc>
              <a:buFont typeface="Wingdings" panose="05000000000000000000" pitchFamily="2" charset="2"/>
              <a:buNone/>
            </a:pPr>
            <a:r>
              <a:rPr lang="en-US" altLang="en-US" b="1">
                <a:solidFill>
                  <a:srgbClr val="FFFF00"/>
                </a:solidFill>
              </a:rPr>
              <a:t>What is going to happen if a wave pulse goes down this string and encounters the fixed end?</a:t>
            </a:r>
          </a:p>
        </p:txBody>
      </p:sp>
      <p:pic>
        <p:nvPicPr>
          <p:cNvPr id="74756" name="Picture 4" descr="fixed end reflection">
            <a:extLst>
              <a:ext uri="{FF2B5EF4-FFF2-40B4-BE49-F238E27FC236}">
                <a16:creationId xmlns:a16="http://schemas.microsoft.com/office/drawing/2014/main" id="{22E4862A-B268-4358-A53D-2FCD235A1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181600" cy="2233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4755">
                                            <p:txEl>
                                              <p:pRg st="0" end="0"/>
                                            </p:txEl>
                                          </p:spTgt>
                                        </p:tgtEl>
                                        <p:attrNameLst>
                                          <p:attrName>style.visibility</p:attrName>
                                        </p:attrNameLst>
                                      </p:cBhvr>
                                      <p:to>
                                        <p:strVal val="visible"/>
                                      </p:to>
                                    </p:set>
                                    <p:anim calcmode="discrete" valueType="clr">
                                      <p:cBhvr override="childStyle">
                                        <p:cTn id="7" dur="80"/>
                                        <p:tgtEl>
                                          <p:spTgt spid="747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4755">
                                            <p:txEl>
                                              <p:pRg st="0" end="0"/>
                                            </p:txEl>
                                          </p:spTgt>
                                        </p:tgtEl>
                                        <p:attrNameLst>
                                          <p:attrName>fill.type</p:attrName>
                                        </p:attrNameLst>
                                      </p:cBhvr>
                                      <p:to>
                                        <p:strVal val="solid"/>
                                      </p:to>
                                    </p:set>
                                  </p:childTnLst>
                                </p:cTn>
                              </p:par>
                            </p:childTnLst>
                          </p:cTn>
                        </p:par>
                        <p:par>
                          <p:cTn id="10" fill="hold" nodeType="afterGroup">
                            <p:stCondLst>
                              <p:cond delay="28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4755">
                                            <p:txEl>
                                              <p:pRg st="1" end="1"/>
                                            </p:txEl>
                                          </p:spTgt>
                                        </p:tgtEl>
                                        <p:attrNameLst>
                                          <p:attrName>style.visibility</p:attrName>
                                        </p:attrNameLst>
                                      </p:cBhvr>
                                      <p:to>
                                        <p:strVal val="visible"/>
                                      </p:to>
                                    </p:set>
                                    <p:anim calcmode="discrete" valueType="clr">
                                      <p:cBhvr override="childStyle">
                                        <p:cTn id="13" dur="80"/>
                                        <p:tgtEl>
                                          <p:spTgt spid="747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475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4755">
                                            <p:txEl>
                                              <p:pRg st="1" end="1"/>
                                            </p:txEl>
                                          </p:spTgt>
                                        </p:tgtEl>
                                        <p:attrNameLst>
                                          <p:attrName>fill.type</p:attrName>
                                        </p:attrNameLst>
                                      </p:cBhvr>
                                      <p:to>
                                        <p:strVal val="solid"/>
                                      </p:to>
                                    </p:set>
                                  </p:childTnLst>
                                </p:cTn>
                              </p:par>
                            </p:childTnLst>
                          </p:cTn>
                        </p:par>
                        <p:par>
                          <p:cTn id="16" fill="hold" nodeType="afterGroup">
                            <p:stCondLst>
                              <p:cond delay="48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4755">
                                            <p:txEl>
                                              <p:pRg st="3" end="3"/>
                                            </p:txEl>
                                          </p:spTgt>
                                        </p:tgtEl>
                                        <p:attrNameLst>
                                          <p:attrName>style.visibility</p:attrName>
                                        </p:attrNameLst>
                                      </p:cBhvr>
                                      <p:to>
                                        <p:strVal val="visible"/>
                                      </p:to>
                                    </p:set>
                                    <p:anim calcmode="discrete" valueType="clr">
                                      <p:cBhvr override="childStyle">
                                        <p:cTn id="19" dur="80"/>
                                        <p:tgtEl>
                                          <p:spTgt spid="747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4755">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7475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AA82470-A93E-495B-A5EA-C96677C16266}"/>
              </a:ext>
            </a:extLst>
          </p:cNvPr>
          <p:cNvSpPr>
            <a:spLocks noGrp="1" noRot="1" noChangeArrowheads="1"/>
          </p:cNvSpPr>
          <p:nvPr>
            <p:ph type="title"/>
          </p:nvPr>
        </p:nvSpPr>
        <p:spPr>
          <a:xfrm>
            <a:off x="0" y="274638"/>
            <a:ext cx="8686800" cy="1143000"/>
          </a:xfrm>
        </p:spPr>
        <p:txBody>
          <a:bodyPr/>
          <a:lstStyle/>
          <a:p>
            <a:pPr algn="l"/>
            <a:r>
              <a:rPr lang="en-US" altLang="en-US">
                <a:solidFill>
                  <a:srgbClr val="FF0000"/>
                </a:solidFill>
              </a:rPr>
              <a:t>Fixed End</a:t>
            </a:r>
          </a:p>
        </p:txBody>
      </p:sp>
      <p:sp>
        <p:nvSpPr>
          <p:cNvPr id="75779" name="Rectangle 3">
            <a:extLst>
              <a:ext uri="{FF2B5EF4-FFF2-40B4-BE49-F238E27FC236}">
                <a16:creationId xmlns:a16="http://schemas.microsoft.com/office/drawing/2014/main" id="{C116D67E-0E62-41E7-9573-F78F89B5A59A}"/>
              </a:ext>
            </a:extLst>
          </p:cNvPr>
          <p:cNvSpPr>
            <a:spLocks noGrp="1" noChangeArrowheads="1"/>
          </p:cNvSpPr>
          <p:nvPr>
            <p:ph type="body" idx="1"/>
          </p:nvPr>
        </p:nvSpPr>
        <p:spPr>
          <a:xfrm>
            <a:off x="457200" y="2332038"/>
            <a:ext cx="8229600" cy="4525962"/>
          </a:xfrm>
        </p:spPr>
        <p:txBody>
          <a:bodyPr/>
          <a:lstStyle/>
          <a:p>
            <a:pPr>
              <a:buFont typeface="Wingdings" panose="05000000000000000000" pitchFamily="2" charset="2"/>
              <a:buNone/>
            </a:pPr>
            <a:r>
              <a:rPr lang="en-US" altLang="en-US" b="1">
                <a:solidFill>
                  <a:srgbClr val="FFFF00"/>
                </a:solidFill>
              </a:rPr>
              <a:t>Here the </a:t>
            </a:r>
            <a:r>
              <a:rPr lang="en-US" altLang="en-US" b="1">
                <a:solidFill>
                  <a:srgbClr val="00FF00"/>
                </a:solidFill>
              </a:rPr>
              <a:t>incident pulse</a:t>
            </a:r>
            <a:r>
              <a:rPr lang="en-US" altLang="en-US" b="1">
                <a:solidFill>
                  <a:srgbClr val="FFFF00"/>
                </a:solidFill>
              </a:rPr>
              <a:t> is an </a:t>
            </a:r>
            <a:r>
              <a:rPr lang="en-US" altLang="en-US" b="1">
                <a:solidFill>
                  <a:srgbClr val="00FF00"/>
                </a:solidFill>
              </a:rPr>
              <a:t>upward pulse</a:t>
            </a:r>
            <a:r>
              <a:rPr lang="en-US" altLang="en-US" b="1">
                <a:solidFill>
                  <a:srgbClr val="FFFF00"/>
                </a:solidFill>
              </a:rPr>
              <a:t>.</a:t>
            </a:r>
          </a:p>
          <a:p>
            <a:pPr>
              <a:buFont typeface="Wingdings" panose="05000000000000000000" pitchFamily="2" charset="2"/>
              <a:buNone/>
            </a:pPr>
            <a:r>
              <a:rPr lang="en-US" altLang="en-US" b="1">
                <a:solidFill>
                  <a:srgbClr val="FFFF00"/>
                </a:solidFill>
              </a:rPr>
              <a:t>The </a:t>
            </a:r>
            <a:r>
              <a:rPr lang="en-US" altLang="en-US" b="1">
                <a:solidFill>
                  <a:srgbClr val="00FF00"/>
                </a:solidFill>
              </a:rPr>
              <a:t>reflected pulse</a:t>
            </a:r>
            <a:r>
              <a:rPr lang="en-US" altLang="en-US" b="1">
                <a:solidFill>
                  <a:srgbClr val="FFFF00"/>
                </a:solidFill>
              </a:rPr>
              <a:t> is upside-down.  It is </a:t>
            </a:r>
            <a:r>
              <a:rPr lang="en-US" altLang="en-US" b="1">
                <a:solidFill>
                  <a:srgbClr val="00FF00"/>
                </a:solidFill>
              </a:rPr>
              <a:t>inverted</a:t>
            </a:r>
            <a:r>
              <a:rPr lang="en-US" altLang="en-US" b="1">
                <a:solidFill>
                  <a:srgbClr val="FFFF00"/>
                </a:solidFill>
              </a:rPr>
              <a:t>.</a:t>
            </a:r>
          </a:p>
          <a:p>
            <a:pPr>
              <a:buFont typeface="Wingdings" panose="05000000000000000000" pitchFamily="2" charset="2"/>
              <a:buNone/>
            </a:pPr>
            <a:r>
              <a:rPr lang="en-US" altLang="en-US" b="1">
                <a:solidFill>
                  <a:srgbClr val="FFFF00"/>
                </a:solidFill>
              </a:rPr>
              <a:t>The reflected pulse has the </a:t>
            </a:r>
            <a:r>
              <a:rPr lang="en-US" altLang="en-US" b="1">
                <a:solidFill>
                  <a:srgbClr val="00FF00"/>
                </a:solidFill>
              </a:rPr>
              <a:t>same speed, wavelength, and amplitude</a:t>
            </a:r>
            <a:r>
              <a:rPr lang="en-US" altLang="en-US" b="1">
                <a:solidFill>
                  <a:srgbClr val="FFFF00"/>
                </a:solidFill>
              </a:rPr>
              <a:t> as the incident pulse.</a:t>
            </a:r>
          </a:p>
        </p:txBody>
      </p:sp>
      <p:pic>
        <p:nvPicPr>
          <p:cNvPr id="75780" name="Picture 4" descr="fixed end reflection">
            <a:extLst>
              <a:ext uri="{FF2B5EF4-FFF2-40B4-BE49-F238E27FC236}">
                <a16:creationId xmlns:a16="http://schemas.microsoft.com/office/drawing/2014/main" id="{10DA4E8C-568C-42EA-8C8E-B2CC453E9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3988"/>
            <a:ext cx="5638800"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5779">
                                            <p:txEl>
                                              <p:pRg st="0" end="0"/>
                                            </p:txEl>
                                          </p:spTgt>
                                        </p:tgtEl>
                                        <p:attrNameLst>
                                          <p:attrName>style.visibility</p:attrName>
                                        </p:attrNameLst>
                                      </p:cBhvr>
                                      <p:to>
                                        <p:strVal val="visible"/>
                                      </p:to>
                                    </p:set>
                                    <p:anim calcmode="discrete" valueType="clr">
                                      <p:cBhvr override="childStyle">
                                        <p:cTn id="7" dur="80"/>
                                        <p:tgtEl>
                                          <p:spTgt spid="757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5779">
                                            <p:txEl>
                                              <p:pRg st="0" end="0"/>
                                            </p:txEl>
                                          </p:spTgt>
                                        </p:tgtEl>
                                        <p:attrNameLst>
                                          <p:attrName>fill.type</p:attrName>
                                        </p:attrNameLst>
                                      </p:cBhvr>
                                      <p:to>
                                        <p:strVal val="solid"/>
                                      </p:to>
                                    </p:set>
                                  </p:childTnLst>
                                </p:cTn>
                              </p:par>
                            </p:childTnLst>
                          </p:cTn>
                        </p:par>
                        <p:par>
                          <p:cTn id="10" fill="hold" nodeType="afterGroup">
                            <p:stCondLst>
                              <p:cond delay="1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5779">
                                            <p:txEl>
                                              <p:pRg st="1" end="1"/>
                                            </p:txEl>
                                          </p:spTgt>
                                        </p:tgtEl>
                                        <p:attrNameLst>
                                          <p:attrName>style.visibility</p:attrName>
                                        </p:attrNameLst>
                                      </p:cBhvr>
                                      <p:to>
                                        <p:strVal val="visible"/>
                                      </p:to>
                                    </p:set>
                                    <p:anim calcmode="discrete" valueType="clr">
                                      <p:cBhvr override="childStyle">
                                        <p:cTn id="13" dur="80"/>
                                        <p:tgtEl>
                                          <p:spTgt spid="757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577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5779">
                                            <p:txEl>
                                              <p:pRg st="1" end="1"/>
                                            </p:txEl>
                                          </p:spTgt>
                                        </p:tgtEl>
                                        <p:attrNameLst>
                                          <p:attrName>fill.type</p:attrName>
                                        </p:attrNameLst>
                                      </p:cBhvr>
                                      <p:to>
                                        <p:strVal val="solid"/>
                                      </p:to>
                                    </p:set>
                                  </p:childTnLst>
                                </p:cTn>
                              </p:par>
                            </p:childTnLst>
                          </p:cTn>
                        </p:par>
                        <p:par>
                          <p:cTn id="16" fill="hold" nodeType="afterGroup">
                            <p:stCondLst>
                              <p:cond delay="32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5779">
                                            <p:txEl>
                                              <p:pRg st="2" end="2"/>
                                            </p:txEl>
                                          </p:spTgt>
                                        </p:tgtEl>
                                        <p:attrNameLst>
                                          <p:attrName>style.visibility</p:attrName>
                                        </p:attrNameLst>
                                      </p:cBhvr>
                                      <p:to>
                                        <p:strVal val="visible"/>
                                      </p:to>
                                    </p:set>
                                    <p:anim calcmode="discrete" valueType="clr">
                                      <p:cBhvr override="childStyle">
                                        <p:cTn id="19" dur="80"/>
                                        <p:tgtEl>
                                          <p:spTgt spid="757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577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577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A733208-9FBB-44AA-96A8-C04912EE5F04}"/>
              </a:ext>
            </a:extLst>
          </p:cNvPr>
          <p:cNvSpPr>
            <a:spLocks noGrp="1" noRot="1" noChangeArrowheads="1"/>
          </p:cNvSpPr>
          <p:nvPr>
            <p:ph type="title"/>
          </p:nvPr>
        </p:nvSpPr>
        <p:spPr>
          <a:xfrm>
            <a:off x="0" y="0"/>
            <a:ext cx="9144000" cy="1447800"/>
          </a:xfrm>
          <a:noFill/>
        </p:spPr>
        <p:txBody>
          <a:bodyPr/>
          <a:lstStyle/>
          <a:p>
            <a:r>
              <a:rPr lang="en-US" altLang="en-US">
                <a:solidFill>
                  <a:srgbClr val="FF0000"/>
                </a:solidFill>
              </a:rPr>
              <a:t>The Vibration of a Pendulum</a:t>
            </a:r>
          </a:p>
        </p:txBody>
      </p:sp>
      <p:sp>
        <p:nvSpPr>
          <p:cNvPr id="3075" name="Rectangle 3">
            <a:extLst>
              <a:ext uri="{FF2B5EF4-FFF2-40B4-BE49-F238E27FC236}">
                <a16:creationId xmlns:a16="http://schemas.microsoft.com/office/drawing/2014/main" id="{800B1594-78EE-449E-91AC-09C0C9F0B131}"/>
              </a:ext>
            </a:extLst>
          </p:cNvPr>
          <p:cNvSpPr>
            <a:spLocks noGrp="1" noChangeArrowheads="1"/>
          </p:cNvSpPr>
          <p:nvPr>
            <p:ph type="body" idx="1"/>
          </p:nvPr>
        </p:nvSpPr>
        <p:spPr>
          <a:xfrm>
            <a:off x="228600" y="1447800"/>
            <a:ext cx="8763000" cy="5181600"/>
          </a:xfrm>
          <a:noFill/>
          <a:ln/>
        </p:spPr>
        <p:txBody>
          <a:bodyPr/>
          <a:lstStyle/>
          <a:p>
            <a:pPr>
              <a:buFont typeface="Wingdings" panose="05000000000000000000" pitchFamily="2" charset="2"/>
              <a:buNone/>
            </a:pPr>
            <a:r>
              <a:rPr lang="en-US" altLang="en-US" b="1">
                <a:solidFill>
                  <a:srgbClr val="FF0000"/>
                </a:solidFill>
              </a:rPr>
              <a:t>      A  FEW  IMPORTANT  TERMS :</a:t>
            </a:r>
          </a:p>
          <a:p>
            <a:pPr>
              <a:buFont typeface="Wingdings" panose="05000000000000000000" pitchFamily="2" charset="2"/>
              <a:buNone/>
            </a:pPr>
            <a:r>
              <a:rPr lang="en-US" altLang="en-US" b="1">
                <a:solidFill>
                  <a:srgbClr val="FFFF00"/>
                </a:solidFill>
              </a:rPr>
              <a:t>Vibration  =   a wiggle in a period of time </a:t>
            </a:r>
            <a:endParaRPr lang="en-US" altLang="en-US" sz="1800" b="1">
              <a:solidFill>
                <a:srgbClr val="FFFF00"/>
              </a:solidFill>
            </a:endParaRPr>
          </a:p>
          <a:p>
            <a:pPr>
              <a:buFont typeface="Wingdings" panose="05000000000000000000" pitchFamily="2" charset="2"/>
              <a:buNone/>
            </a:pPr>
            <a:r>
              <a:rPr lang="en-US" altLang="en-US" b="1">
                <a:solidFill>
                  <a:srgbClr val="FFFF00"/>
                </a:solidFill>
              </a:rPr>
              <a:t>Wave  =  a wiggle in an amount of space and      	               in a period of time. </a:t>
            </a:r>
            <a:endParaRPr lang="en-US" altLang="en-US" sz="1800" b="1">
              <a:solidFill>
                <a:srgbClr val="FFFF00"/>
              </a:solidFill>
            </a:endParaRPr>
          </a:p>
          <a:p>
            <a:pPr>
              <a:buFont typeface="Wingdings" panose="05000000000000000000" pitchFamily="2" charset="2"/>
              <a:buNone/>
            </a:pPr>
            <a:r>
              <a:rPr lang="en-US" altLang="en-US" b="1">
                <a:solidFill>
                  <a:srgbClr val="FFFF00"/>
                </a:solidFill>
              </a:rPr>
              <a:t>Pendulum  =  A weight swinging through a 				small arc at the end of a length                      			of string or wire.</a:t>
            </a:r>
          </a:p>
          <a:p>
            <a:pPr>
              <a:buFont typeface="Wingdings" panose="05000000000000000000" pitchFamily="2" charset="2"/>
              <a:buNone/>
            </a:pPr>
            <a:r>
              <a:rPr lang="en-US" altLang="en-US" b="1">
                <a:solidFill>
                  <a:srgbClr val="FFFF00"/>
                </a:solidFill>
              </a:rPr>
              <a:t>Period  =  The time it takes a pendulum to               			make one back-and-forth swing.</a:t>
            </a:r>
          </a:p>
        </p:txBody>
      </p:sp>
      <p:sp>
        <p:nvSpPr>
          <p:cNvPr id="3076" name="Oval 4">
            <a:extLst>
              <a:ext uri="{FF2B5EF4-FFF2-40B4-BE49-F238E27FC236}">
                <a16:creationId xmlns:a16="http://schemas.microsoft.com/office/drawing/2014/main" id="{95D59F46-E1E2-4B05-BBC3-FE1A6BC3454D}"/>
              </a:ext>
            </a:extLst>
          </p:cNvPr>
          <p:cNvSpPr>
            <a:spLocks noChangeArrowheads="1"/>
          </p:cNvSpPr>
          <p:nvPr/>
        </p:nvSpPr>
        <p:spPr bwMode="auto">
          <a:xfrm>
            <a:off x="8382000" y="2057400"/>
            <a:ext cx="381000" cy="381000"/>
          </a:xfrm>
          <a:prstGeom prst="ellipse">
            <a:avLst/>
          </a:prstGeom>
          <a:gradFill rotWithShape="1">
            <a:gsLst>
              <a:gs pos="0">
                <a:srgbClr val="FF9933"/>
              </a:gs>
              <a:gs pos="100000">
                <a:srgbClr val="FF9933">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2" fill="hold" nodeType="afterEffect">
                                  <p:stCondLst>
                                    <p:cond delay="0"/>
                                  </p:stCondLst>
                                  <p:childTnLst>
                                    <p:set>
                                      <p:cBhvr>
                                        <p:cTn id="9" dur="1" fill="hold">
                                          <p:stCondLst>
                                            <p:cond delay="0"/>
                                          </p:stCondLst>
                                        </p:cTn>
                                        <p:tgtEl>
                                          <p:spTgt spid="3076"/>
                                        </p:tgtEl>
                                        <p:attrNameLst>
                                          <p:attrName>style.visibility</p:attrName>
                                        </p:attrNameLst>
                                      </p:cBhvr>
                                      <p:to>
                                        <p:strVal val="visible"/>
                                      </p:to>
                                    </p:set>
                                    <p:anim calcmode="lin" valueType="num">
                                      <p:cBhvr additive="base">
                                        <p:cTn id="10" dur="500" fill="hold"/>
                                        <p:tgtEl>
                                          <p:spTgt spid="3076"/>
                                        </p:tgtEl>
                                        <p:attrNameLst>
                                          <p:attrName>ppt_x</p:attrName>
                                        </p:attrNameLst>
                                      </p:cBhvr>
                                      <p:tavLst>
                                        <p:tav tm="0">
                                          <p:val>
                                            <p:strVal val="1+#ppt_w/2"/>
                                          </p:val>
                                        </p:tav>
                                        <p:tav tm="100000">
                                          <p:val>
                                            <p:strVal val="#ppt_x"/>
                                          </p:val>
                                        </p:tav>
                                      </p:tavLst>
                                    </p:anim>
                                    <p:anim calcmode="lin" valueType="num">
                                      <p:cBhvr additive="base">
                                        <p:cTn id="11" dur="500" fill="hold"/>
                                        <p:tgtEl>
                                          <p:spTgt spid="3076"/>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53" presetClass="path" presetSubtype="0" accel="50000" decel="50000" fill="hold" nodeType="afterEffect">
                                  <p:stCondLst>
                                    <p:cond delay="0"/>
                                  </p:stCondLst>
                                  <p:childTnLst>
                                    <p:animMotion origin="layout" path="M 0 0  C -0.066 0.00799  -0.115 0.02797  -0.115 0.04395  C -0.115 0.0586  -0.067 0.06925  -0.003 0.06925  C 0.061 0.06925  0.115 0.0586  0.115 0.04395  C 0.115 0.02797  0.059 0.02397  -0.005 0.03463  C -0.068 0.04661  -0.115 0.06659  -0.115 0.08124  C -0.115 0.09589  -0.066 0.10788  -0.003 0.10788  C 0.061 0.10788  0.115 0.09589  0.115 0.08124  C 0.115 0.06659  0.059 0.06259  -0.004 0.07325  C -0.068 0.0839  -0.115 0.10388  -0.115 0.11853  C -0.115 0.13451  -0.066 0.1465  -0.002 0.1465  C 0.061 0.1465  0.115 0.13451  0.115 0.11853  C 0.115 0.10521  0.059 0.10122  -0.004 0.11054  C -0.067 0.12119  -0.115 0.1425  -0.115 0.15715  C -0.115 0.1718  -0.065 0.18379  -0.002 0.18379  C 0.063 0.18379  0.115 0.1718  0.115 0.15715  C 0.115 0.1425  0.06 0.13851  -0.003 0.14916  C -0.066 0.15982  -0.115 0.17979  -0.115 0.19444  C -0.115 0.21042  -0.065 0.22108  -0.001 0.22108  C 0.063 0.22108  0.115 0.20909  0.115 0.19444  C 0.115 0.17979  0.06 0.1758  -0.003 0.18645  C -0.066 0.19711  -0.115 0.21841  -0.115 0.23173  C -0.115 0.24638  -0.064 0.25837  -0.001 0.25837  C 0.063 0.25837  0.115 0.24638  0.115 0.23173  C 0.115 0.21841  0.061 0.21442  -0.003 0.22374  C -0.066 0.2344  -0.115 0.2557  -0.115 0.27035  C -0.115 0.28367  -0.064 0.29699  0 0.29699  C 0.064 0.29699  0.115 0.285  0.115 0.27035  C 0.115 0.2557  0.061 0.25171  -0.002 0.26236  C -0.065 0.27302  -0.116 0.29299  -0.115 0.30764  C -0.114 0.32229  -0.064 0.33295  0 0.33295  C 0.064 0.33295  0.115 0.32096  0.115 0.30631  C 0.115 0.29299  0.063 0.289  0 0.30098  E" pathEditMode="relative" ptsTypes="">
                                      <p:cBhvr>
                                        <p:cTn id="14" dur="2000" fill="hold"/>
                                        <p:tgtEl>
                                          <p:spTgt spid="3076"/>
                                        </p:tgtEl>
                                        <p:attrNameLst>
                                          <p:attrName>ppt_x</p:attrName>
                                          <p:attrName>ppt_y</p:attrName>
                                        </p:attrNameLst>
                                      </p:cBhvr>
                                    </p:animMotion>
                                  </p:childTnLst>
                                </p:cTn>
                              </p:par>
                            </p:childTnLst>
                          </p:cTn>
                        </p:par>
                        <p:par>
                          <p:cTn id="15" fill="hold" nodeType="afterGroup">
                            <p:stCondLst>
                              <p:cond delay="2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8"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3075">
                                            <p:txEl>
                                              <p:pRg st="1" end="1"/>
                                            </p:txEl>
                                          </p:spTgt>
                                        </p:tgtEl>
                                        <p:attrNameLst>
                                          <p:attrName>fill.type</p:attrName>
                                        </p:attrNameLst>
                                      </p:cBhvr>
                                      <p:to>
                                        <p:strVal val="solid"/>
                                      </p:to>
                                    </p:set>
                                  </p:childTnLst>
                                </p:cTn>
                              </p:par>
                            </p:childTnLst>
                          </p:cTn>
                        </p:par>
                        <p:par>
                          <p:cTn id="21" fill="hold" nodeType="afterGroup">
                            <p:stCondLst>
                              <p:cond delay="38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075">
                                            <p:txEl>
                                              <p:pRg st="2" end="2"/>
                                            </p:txEl>
                                          </p:spTgt>
                                        </p:tgtEl>
                                        <p:attrNameLst>
                                          <p:attrName>style.visibility</p:attrName>
                                        </p:attrNameLst>
                                      </p:cBhvr>
                                      <p:to>
                                        <p:strVal val="visible"/>
                                      </p:to>
                                    </p:set>
                                    <p:anim calcmode="discrete" valueType="clr">
                                      <p:cBhvr override="childStyle">
                                        <p:cTn id="24" dur="80"/>
                                        <p:tgtEl>
                                          <p:spTgt spid="30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075">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3075">
                                            <p:txEl>
                                              <p:pRg st="2" end="2"/>
                                            </p:txEl>
                                          </p:spTgt>
                                        </p:tgtEl>
                                        <p:attrNameLst>
                                          <p:attrName>fill.type</p:attrName>
                                        </p:attrNameLst>
                                      </p:cBhvr>
                                      <p:to>
                                        <p:strVal val="solid"/>
                                      </p:to>
                                    </p:set>
                                  </p:childTnLst>
                                </p:cTn>
                              </p:par>
                            </p:childTnLst>
                          </p:cTn>
                        </p:par>
                        <p:par>
                          <p:cTn id="27" fill="hold" nodeType="afterGroup">
                            <p:stCondLst>
                              <p:cond delay="57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075">
                                            <p:txEl>
                                              <p:pRg st="3" end="3"/>
                                            </p:txEl>
                                          </p:spTgt>
                                        </p:tgtEl>
                                        <p:attrNameLst>
                                          <p:attrName>style.visibility</p:attrName>
                                        </p:attrNameLst>
                                      </p:cBhvr>
                                      <p:to>
                                        <p:strVal val="visible"/>
                                      </p:to>
                                    </p:set>
                                    <p:anim calcmode="discrete" valueType="clr">
                                      <p:cBhvr override="childStyle">
                                        <p:cTn id="30" dur="80"/>
                                        <p:tgtEl>
                                          <p:spTgt spid="30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075">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3075">
                                            <p:txEl>
                                              <p:pRg st="3" end="3"/>
                                            </p:txEl>
                                          </p:spTgt>
                                        </p:tgtEl>
                                        <p:attrNameLst>
                                          <p:attrName>fill.type</p:attrName>
                                        </p:attrNameLst>
                                      </p:cBhvr>
                                      <p:to>
                                        <p:strVal val="solid"/>
                                      </p:to>
                                    </p:set>
                                  </p:childTnLst>
                                </p:cTn>
                              </p:par>
                            </p:childTnLst>
                          </p:cTn>
                        </p:par>
                        <p:par>
                          <p:cTn id="33" fill="hold" nodeType="afterGroup">
                            <p:stCondLst>
                              <p:cond delay="87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075">
                                            <p:txEl>
                                              <p:pRg st="4" end="4"/>
                                            </p:txEl>
                                          </p:spTgt>
                                        </p:tgtEl>
                                        <p:attrNameLst>
                                          <p:attrName>style.visibility</p:attrName>
                                        </p:attrNameLst>
                                      </p:cBhvr>
                                      <p:to>
                                        <p:strVal val="visible"/>
                                      </p:to>
                                    </p:set>
                                    <p:anim calcmode="discrete" valueType="clr">
                                      <p:cBhvr override="childStyle">
                                        <p:cTn id="36" dur="80"/>
                                        <p:tgtEl>
                                          <p:spTgt spid="30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5">
                                            <p:txEl>
                                              <p:pRg st="4" end="4"/>
                                            </p:txEl>
                                          </p:spTgt>
                                        </p:tgtEl>
                                        <p:attrNameLst>
                                          <p:attrName>fillcolor</p:attrName>
                                        </p:attrNameLst>
                                      </p:cBhvr>
                                      <p:tavLst>
                                        <p:tav tm="0">
                                          <p:val>
                                            <p:clrVal>
                                              <a:schemeClr val="accent2"/>
                                            </p:clrVal>
                                          </p:val>
                                        </p:tav>
                                        <p:tav tm="50000">
                                          <p:val>
                                            <p:clrVal>
                                              <a:schemeClr val="hlink"/>
                                            </p:clrVal>
                                          </p:val>
                                        </p:tav>
                                      </p:tavLst>
                                    </p:anim>
                                    <p:set>
                                      <p:cBhvr>
                                        <p:cTn id="38" dur="80"/>
                                        <p:tgtEl>
                                          <p:spTgt spid="307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B69527A-FF54-44F6-9E1E-CCA07E20CA9F}"/>
              </a:ext>
            </a:extLst>
          </p:cNvPr>
          <p:cNvSpPr>
            <a:spLocks noGrp="1" noRot="1" noChangeArrowheads="1"/>
          </p:cNvSpPr>
          <p:nvPr>
            <p:ph type="title"/>
          </p:nvPr>
        </p:nvSpPr>
        <p:spPr>
          <a:xfrm>
            <a:off x="457200" y="0"/>
            <a:ext cx="8229600" cy="762000"/>
          </a:xfrm>
        </p:spPr>
        <p:txBody>
          <a:bodyPr/>
          <a:lstStyle/>
          <a:p>
            <a:r>
              <a:rPr lang="en-US" altLang="en-US">
                <a:solidFill>
                  <a:srgbClr val="FF0000"/>
                </a:solidFill>
              </a:rPr>
              <a:t>Fixed End Animation</a:t>
            </a:r>
          </a:p>
        </p:txBody>
      </p:sp>
      <p:pic>
        <p:nvPicPr>
          <p:cNvPr id="76803" name="Picture 3" descr="pulse moving through a medium">
            <a:extLst>
              <a:ext uri="{FF2B5EF4-FFF2-40B4-BE49-F238E27FC236}">
                <a16:creationId xmlns:a16="http://schemas.microsoft.com/office/drawing/2014/main" id="{4F94705E-5264-4434-88D7-B087881AEE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534400" cy="555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D6C683A-ABDF-46C0-A283-22A119CBB411}"/>
              </a:ext>
            </a:extLst>
          </p:cNvPr>
          <p:cNvSpPr>
            <a:spLocks noGrp="1" noRot="1" noChangeArrowheads="1"/>
          </p:cNvSpPr>
          <p:nvPr>
            <p:ph type="title"/>
          </p:nvPr>
        </p:nvSpPr>
        <p:spPr>
          <a:xfrm>
            <a:off x="0" y="274638"/>
            <a:ext cx="8686800" cy="1143000"/>
          </a:xfrm>
        </p:spPr>
        <p:txBody>
          <a:bodyPr/>
          <a:lstStyle/>
          <a:p>
            <a:pPr algn="l"/>
            <a:r>
              <a:rPr lang="en-US" altLang="en-US">
                <a:solidFill>
                  <a:srgbClr val="FF0000"/>
                </a:solidFill>
              </a:rPr>
              <a:t>Free End</a:t>
            </a:r>
          </a:p>
        </p:txBody>
      </p:sp>
      <p:sp>
        <p:nvSpPr>
          <p:cNvPr id="77827" name="Rectangle 3">
            <a:extLst>
              <a:ext uri="{FF2B5EF4-FFF2-40B4-BE49-F238E27FC236}">
                <a16:creationId xmlns:a16="http://schemas.microsoft.com/office/drawing/2014/main" id="{863EFE14-B247-49F1-9C3D-0EEAFFD057AC}"/>
              </a:ext>
            </a:extLst>
          </p:cNvPr>
          <p:cNvSpPr>
            <a:spLocks noGrp="1" noChangeArrowheads="1"/>
          </p:cNvSpPr>
          <p:nvPr>
            <p:ph type="body" idx="1"/>
          </p:nvPr>
        </p:nvSpPr>
        <p:spPr>
          <a:xfrm>
            <a:off x="0" y="2819400"/>
            <a:ext cx="9144000" cy="4038600"/>
          </a:xfrm>
        </p:spPr>
        <p:txBody>
          <a:bodyPr/>
          <a:lstStyle/>
          <a:p>
            <a:pPr>
              <a:buFont typeface="Wingdings" panose="05000000000000000000" pitchFamily="2" charset="2"/>
              <a:buNone/>
            </a:pPr>
            <a:r>
              <a:rPr lang="en-US" altLang="en-US" b="1">
                <a:solidFill>
                  <a:srgbClr val="FFFF00"/>
                </a:solidFill>
              </a:rPr>
              <a:t>Another boundary type is when a wave’s medium is </a:t>
            </a:r>
            <a:r>
              <a:rPr lang="en-US" altLang="en-US" b="1">
                <a:solidFill>
                  <a:srgbClr val="00FF00"/>
                </a:solidFill>
              </a:rPr>
              <a:t>attached to a stationary object</a:t>
            </a:r>
            <a:r>
              <a:rPr lang="en-US" altLang="en-US" b="1">
                <a:solidFill>
                  <a:srgbClr val="FFFF00"/>
                </a:solidFill>
              </a:rPr>
              <a:t> as a </a:t>
            </a:r>
            <a:r>
              <a:rPr lang="en-US" altLang="en-US" b="1">
                <a:solidFill>
                  <a:srgbClr val="00FF00"/>
                </a:solidFill>
              </a:rPr>
              <a:t>free end</a:t>
            </a:r>
            <a:r>
              <a:rPr lang="en-US" altLang="en-US" b="1">
                <a:solidFill>
                  <a:srgbClr val="FFFF00"/>
                </a:solidFill>
              </a:rPr>
              <a:t>.</a:t>
            </a:r>
          </a:p>
          <a:p>
            <a:pPr>
              <a:buFont typeface="Wingdings" panose="05000000000000000000" pitchFamily="2" charset="2"/>
              <a:buNone/>
            </a:pPr>
            <a:r>
              <a:rPr lang="en-US" altLang="en-US" b="1">
                <a:solidFill>
                  <a:srgbClr val="FFFF00"/>
                </a:solidFill>
              </a:rPr>
              <a:t>In this situation, the end of the medium is allowed to slide up and down.</a:t>
            </a:r>
          </a:p>
          <a:p>
            <a:pPr>
              <a:buFont typeface="Wingdings" panose="05000000000000000000" pitchFamily="2" charset="2"/>
              <a:buNone/>
            </a:pPr>
            <a:r>
              <a:rPr lang="en-US" altLang="en-US" b="1">
                <a:solidFill>
                  <a:srgbClr val="FFFF00"/>
                </a:solidFill>
              </a:rPr>
              <a:t>What would happen in this case?</a:t>
            </a:r>
          </a:p>
          <a:p>
            <a:endParaRPr lang="en-US" altLang="en-US" b="1">
              <a:solidFill>
                <a:srgbClr val="FFFF00"/>
              </a:solidFill>
            </a:endParaRPr>
          </a:p>
        </p:txBody>
      </p:sp>
      <p:pic>
        <p:nvPicPr>
          <p:cNvPr id="77828" name="Picture 4" descr="free end diagram ">
            <a:extLst>
              <a:ext uri="{FF2B5EF4-FFF2-40B4-BE49-F238E27FC236}">
                <a16:creationId xmlns:a16="http://schemas.microsoft.com/office/drawing/2014/main" id="{A867EF36-531E-4B80-A867-337CA06FA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6324600" cy="2239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7827">
                                            <p:txEl>
                                              <p:pRg st="0" end="0"/>
                                            </p:txEl>
                                          </p:spTgt>
                                        </p:tgtEl>
                                        <p:attrNameLst>
                                          <p:attrName>style.visibility</p:attrName>
                                        </p:attrNameLst>
                                      </p:cBhvr>
                                      <p:to>
                                        <p:strVal val="visible"/>
                                      </p:to>
                                    </p:set>
                                    <p:anim calcmode="discrete" valueType="clr">
                                      <p:cBhvr override="childStyle">
                                        <p:cTn id="7" dur="80"/>
                                        <p:tgtEl>
                                          <p:spTgt spid="778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7827">
                                            <p:txEl>
                                              <p:pRg st="0" end="0"/>
                                            </p:txEl>
                                          </p:spTgt>
                                        </p:tgtEl>
                                        <p:attrNameLst>
                                          <p:attrName>fill.type</p:attrName>
                                        </p:attrNameLst>
                                      </p:cBhvr>
                                      <p:to>
                                        <p:strVal val="solid"/>
                                      </p:to>
                                    </p:set>
                                  </p:childTnLst>
                                </p:cTn>
                              </p:par>
                            </p:childTnLst>
                          </p:cTn>
                        </p:par>
                        <p:par>
                          <p:cTn id="10" fill="hold" nodeType="afterGroup">
                            <p:stCondLst>
                              <p:cond delay="3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7827">
                                            <p:txEl>
                                              <p:pRg st="1" end="1"/>
                                            </p:txEl>
                                          </p:spTgt>
                                        </p:tgtEl>
                                        <p:attrNameLst>
                                          <p:attrName>style.visibility</p:attrName>
                                        </p:attrNameLst>
                                      </p:cBhvr>
                                      <p:to>
                                        <p:strVal val="visible"/>
                                      </p:to>
                                    </p:set>
                                    <p:anim calcmode="discrete" valueType="clr">
                                      <p:cBhvr override="childStyle">
                                        <p:cTn id="13" dur="80"/>
                                        <p:tgtEl>
                                          <p:spTgt spid="778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782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7827">
                                            <p:txEl>
                                              <p:pRg st="1" end="1"/>
                                            </p:txEl>
                                          </p:spTgt>
                                        </p:tgtEl>
                                        <p:attrNameLst>
                                          <p:attrName>fill.type</p:attrName>
                                        </p:attrNameLst>
                                      </p:cBhvr>
                                      <p:to>
                                        <p:strVal val="solid"/>
                                      </p:to>
                                    </p:set>
                                  </p:childTnLst>
                                </p:cTn>
                              </p:par>
                            </p:childTnLst>
                          </p:cTn>
                        </p:par>
                        <p:par>
                          <p:cTn id="16" fill="hold" nodeType="afterGroup">
                            <p:stCondLst>
                              <p:cond delay="55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7827">
                                            <p:txEl>
                                              <p:pRg st="2" end="2"/>
                                            </p:txEl>
                                          </p:spTgt>
                                        </p:tgtEl>
                                        <p:attrNameLst>
                                          <p:attrName>style.visibility</p:attrName>
                                        </p:attrNameLst>
                                      </p:cBhvr>
                                      <p:to>
                                        <p:strVal val="visible"/>
                                      </p:to>
                                    </p:set>
                                    <p:anim calcmode="discrete" valueType="clr">
                                      <p:cBhvr override="childStyle">
                                        <p:cTn id="19" dur="80"/>
                                        <p:tgtEl>
                                          <p:spTgt spid="778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78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782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1659293-2628-4DB0-9A51-E1378261C9F9}"/>
              </a:ext>
            </a:extLst>
          </p:cNvPr>
          <p:cNvSpPr>
            <a:spLocks noGrp="1" noRot="1" noChangeArrowheads="1"/>
          </p:cNvSpPr>
          <p:nvPr>
            <p:ph type="title"/>
          </p:nvPr>
        </p:nvSpPr>
        <p:spPr>
          <a:xfrm>
            <a:off x="0" y="274638"/>
            <a:ext cx="8686800" cy="1143000"/>
          </a:xfrm>
        </p:spPr>
        <p:txBody>
          <a:bodyPr/>
          <a:lstStyle/>
          <a:p>
            <a:pPr algn="l"/>
            <a:r>
              <a:rPr lang="en-US" altLang="en-US">
                <a:solidFill>
                  <a:srgbClr val="FF0000"/>
                </a:solidFill>
              </a:rPr>
              <a:t>Free End</a:t>
            </a:r>
          </a:p>
        </p:txBody>
      </p:sp>
      <p:sp>
        <p:nvSpPr>
          <p:cNvPr id="78851" name="Rectangle 3">
            <a:extLst>
              <a:ext uri="{FF2B5EF4-FFF2-40B4-BE49-F238E27FC236}">
                <a16:creationId xmlns:a16="http://schemas.microsoft.com/office/drawing/2014/main" id="{FDD05AFC-F509-431D-B785-4460F0C0BEEB}"/>
              </a:ext>
            </a:extLst>
          </p:cNvPr>
          <p:cNvSpPr>
            <a:spLocks noGrp="1" noChangeArrowheads="1"/>
          </p:cNvSpPr>
          <p:nvPr>
            <p:ph type="body" idx="1"/>
          </p:nvPr>
        </p:nvSpPr>
        <p:spPr>
          <a:xfrm>
            <a:off x="0" y="2332038"/>
            <a:ext cx="9144000" cy="4525962"/>
          </a:xfrm>
        </p:spPr>
        <p:txBody>
          <a:bodyPr/>
          <a:lstStyle/>
          <a:p>
            <a:pPr>
              <a:buFont typeface="Wingdings" panose="05000000000000000000" pitchFamily="2" charset="2"/>
              <a:buNone/>
            </a:pPr>
            <a:r>
              <a:rPr lang="en-US" altLang="en-US" b="1">
                <a:solidFill>
                  <a:srgbClr val="FFFF00"/>
                </a:solidFill>
              </a:rPr>
              <a:t>Here the </a:t>
            </a:r>
            <a:r>
              <a:rPr lang="en-US" altLang="en-US" b="1">
                <a:solidFill>
                  <a:srgbClr val="00FF00"/>
                </a:solidFill>
              </a:rPr>
              <a:t>reflected pulse</a:t>
            </a:r>
            <a:r>
              <a:rPr lang="en-US" altLang="en-US" b="1">
                <a:solidFill>
                  <a:srgbClr val="FFFF00"/>
                </a:solidFill>
              </a:rPr>
              <a:t> is </a:t>
            </a:r>
            <a:r>
              <a:rPr lang="en-US" altLang="en-US" b="1">
                <a:solidFill>
                  <a:srgbClr val="00FF00"/>
                </a:solidFill>
              </a:rPr>
              <a:t>not inverted</a:t>
            </a:r>
            <a:r>
              <a:rPr lang="en-US" altLang="en-US" b="1">
                <a:solidFill>
                  <a:srgbClr val="FFFF00"/>
                </a:solidFill>
              </a:rPr>
              <a:t>.</a:t>
            </a:r>
          </a:p>
          <a:p>
            <a:pPr>
              <a:buFont typeface="Wingdings" panose="05000000000000000000" pitchFamily="2" charset="2"/>
              <a:buNone/>
            </a:pPr>
            <a:r>
              <a:rPr lang="en-US" altLang="en-US" b="1">
                <a:solidFill>
                  <a:srgbClr val="FFFF00"/>
                </a:solidFill>
              </a:rPr>
              <a:t>It is </a:t>
            </a:r>
            <a:r>
              <a:rPr lang="en-US" altLang="en-US" b="1">
                <a:solidFill>
                  <a:srgbClr val="00FF00"/>
                </a:solidFill>
              </a:rPr>
              <a:t>identical</a:t>
            </a:r>
            <a:r>
              <a:rPr lang="en-US" altLang="en-US" b="1">
                <a:solidFill>
                  <a:srgbClr val="FFFF00"/>
                </a:solidFill>
              </a:rPr>
              <a:t> to the incident pulse, except it is moving in the </a:t>
            </a:r>
            <a:r>
              <a:rPr lang="en-US" altLang="en-US" b="1">
                <a:solidFill>
                  <a:srgbClr val="00FF00"/>
                </a:solidFill>
              </a:rPr>
              <a:t>opposite direction</a:t>
            </a:r>
            <a:r>
              <a:rPr lang="en-US" altLang="en-US" b="1">
                <a:solidFill>
                  <a:srgbClr val="FFFF00"/>
                </a:solidFill>
              </a:rPr>
              <a:t>.</a:t>
            </a:r>
          </a:p>
          <a:p>
            <a:pPr>
              <a:buFont typeface="Wingdings" panose="05000000000000000000" pitchFamily="2" charset="2"/>
              <a:buNone/>
            </a:pPr>
            <a:r>
              <a:rPr lang="en-US" altLang="en-US" b="1">
                <a:solidFill>
                  <a:srgbClr val="FFFF00"/>
                </a:solidFill>
              </a:rPr>
              <a:t>The </a:t>
            </a:r>
            <a:r>
              <a:rPr lang="en-US" altLang="en-US" b="1">
                <a:solidFill>
                  <a:srgbClr val="00FF00"/>
                </a:solidFill>
              </a:rPr>
              <a:t>speed, wavelength, and amplitude are the same</a:t>
            </a:r>
            <a:r>
              <a:rPr lang="en-US" altLang="en-US" b="1">
                <a:solidFill>
                  <a:srgbClr val="FFFF00"/>
                </a:solidFill>
              </a:rPr>
              <a:t> as the incident pulse.</a:t>
            </a:r>
          </a:p>
        </p:txBody>
      </p:sp>
      <p:pic>
        <p:nvPicPr>
          <p:cNvPr id="78852" name="Picture 4" descr="Free End Reflection">
            <a:extLst>
              <a:ext uri="{FF2B5EF4-FFF2-40B4-BE49-F238E27FC236}">
                <a16:creationId xmlns:a16="http://schemas.microsoft.com/office/drawing/2014/main" id="{6330D207-7A0A-439C-99F8-A35412811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0"/>
            <a:ext cx="6324600" cy="2119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1">
                                            <p:txEl>
                                              <p:pRg st="0" end="0"/>
                                            </p:txEl>
                                          </p:spTgt>
                                        </p:tgtEl>
                                        <p:attrNameLst>
                                          <p:attrName>style.visibility</p:attrName>
                                        </p:attrNameLst>
                                      </p:cBhvr>
                                      <p:to>
                                        <p:strVal val="visible"/>
                                      </p:to>
                                    </p:set>
                                    <p:anim calcmode="discrete" valueType="clr">
                                      <p:cBhvr override="childStyle">
                                        <p:cTn id="7" dur="80"/>
                                        <p:tgtEl>
                                          <p:spTgt spid="78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8851">
                                            <p:txEl>
                                              <p:pRg st="0" end="0"/>
                                            </p:txEl>
                                          </p:spTgt>
                                        </p:tgtEl>
                                        <p:attrNameLst>
                                          <p:attrName>fill.type</p:attrName>
                                        </p:attrNameLst>
                                      </p:cBhvr>
                                      <p:to>
                                        <p:strVal val="solid"/>
                                      </p:to>
                                    </p:set>
                                  </p:childTnLst>
                                </p:cTn>
                              </p:par>
                            </p:childTnLst>
                          </p:cTn>
                        </p:par>
                        <p:par>
                          <p:cTn id="10" fill="hold" nodeType="afterGroup">
                            <p:stCondLst>
                              <p:cond delay="1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8851">
                                            <p:txEl>
                                              <p:pRg st="1" end="1"/>
                                            </p:txEl>
                                          </p:spTgt>
                                        </p:tgtEl>
                                        <p:attrNameLst>
                                          <p:attrName>style.visibility</p:attrName>
                                        </p:attrNameLst>
                                      </p:cBhvr>
                                      <p:to>
                                        <p:strVal val="visible"/>
                                      </p:to>
                                    </p:set>
                                    <p:anim calcmode="discrete" valueType="clr">
                                      <p:cBhvr override="childStyle">
                                        <p:cTn id="13" dur="80"/>
                                        <p:tgtEl>
                                          <p:spTgt spid="788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885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8851">
                                            <p:txEl>
                                              <p:pRg st="1" end="1"/>
                                            </p:txEl>
                                          </p:spTgt>
                                        </p:tgtEl>
                                        <p:attrNameLst>
                                          <p:attrName>fill.type</p:attrName>
                                        </p:attrNameLst>
                                      </p:cBhvr>
                                      <p:to>
                                        <p:strVal val="solid"/>
                                      </p:to>
                                    </p:set>
                                  </p:childTnLst>
                                </p:cTn>
                              </p:par>
                            </p:childTnLst>
                          </p:cTn>
                        </p:par>
                        <p:par>
                          <p:cTn id="16" fill="hold" nodeType="afterGroup">
                            <p:stCondLst>
                              <p:cond delay="43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8851">
                                            <p:txEl>
                                              <p:pRg st="2" end="2"/>
                                            </p:txEl>
                                          </p:spTgt>
                                        </p:tgtEl>
                                        <p:attrNameLst>
                                          <p:attrName>style.visibility</p:attrName>
                                        </p:attrNameLst>
                                      </p:cBhvr>
                                      <p:to>
                                        <p:strVal val="visible"/>
                                      </p:to>
                                    </p:set>
                                    <p:anim calcmode="discrete" valueType="clr">
                                      <p:cBhvr override="childStyle">
                                        <p:cTn id="19" dur="80"/>
                                        <p:tgtEl>
                                          <p:spTgt spid="788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885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885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5EDCAF4-AD27-4857-88B1-CF249052AFFB}"/>
              </a:ext>
            </a:extLst>
          </p:cNvPr>
          <p:cNvSpPr>
            <a:spLocks noGrp="1" noRot="1" noChangeArrowheads="1"/>
          </p:cNvSpPr>
          <p:nvPr>
            <p:ph type="title"/>
          </p:nvPr>
        </p:nvSpPr>
        <p:spPr/>
        <p:txBody>
          <a:bodyPr/>
          <a:lstStyle/>
          <a:p>
            <a:r>
              <a:rPr lang="en-US" altLang="en-US">
                <a:solidFill>
                  <a:srgbClr val="FF0000"/>
                </a:solidFill>
              </a:rPr>
              <a:t>Free End Animation</a:t>
            </a:r>
          </a:p>
        </p:txBody>
      </p:sp>
      <p:pic>
        <p:nvPicPr>
          <p:cNvPr id="79875" name="Picture 3" descr="pulse moving through a medium">
            <a:extLst>
              <a:ext uri="{FF2B5EF4-FFF2-40B4-BE49-F238E27FC236}">
                <a16:creationId xmlns:a16="http://schemas.microsoft.com/office/drawing/2014/main" id="{B90FAED4-AAC7-492A-8379-B556C59B94D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067800" cy="520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3CFE3F9-72A2-4002-9B9E-E94D10330F2A}"/>
              </a:ext>
            </a:extLst>
          </p:cNvPr>
          <p:cNvSpPr>
            <a:spLocks noGrp="1" noRot="1" noChangeArrowheads="1"/>
          </p:cNvSpPr>
          <p:nvPr>
            <p:ph type="title"/>
          </p:nvPr>
        </p:nvSpPr>
        <p:spPr>
          <a:xfrm>
            <a:off x="0" y="274638"/>
            <a:ext cx="8686800" cy="1143000"/>
          </a:xfrm>
        </p:spPr>
        <p:txBody>
          <a:bodyPr/>
          <a:lstStyle/>
          <a:p>
            <a:pPr algn="l"/>
            <a:r>
              <a:rPr lang="en-US" altLang="en-US">
                <a:solidFill>
                  <a:srgbClr val="FF0000"/>
                </a:solidFill>
              </a:rPr>
              <a:t>Change in Medium</a:t>
            </a:r>
          </a:p>
        </p:txBody>
      </p:sp>
      <p:sp>
        <p:nvSpPr>
          <p:cNvPr id="80899" name="Rectangle 3">
            <a:extLst>
              <a:ext uri="{FF2B5EF4-FFF2-40B4-BE49-F238E27FC236}">
                <a16:creationId xmlns:a16="http://schemas.microsoft.com/office/drawing/2014/main" id="{D6C31BEC-C1BE-4A48-8561-CA5D118A93A6}"/>
              </a:ext>
            </a:extLst>
          </p:cNvPr>
          <p:cNvSpPr>
            <a:spLocks noGrp="1" noChangeArrowheads="1"/>
          </p:cNvSpPr>
          <p:nvPr>
            <p:ph type="body" idx="1"/>
          </p:nvPr>
        </p:nvSpPr>
        <p:spPr>
          <a:xfrm>
            <a:off x="533400" y="2133600"/>
            <a:ext cx="8305800" cy="4724400"/>
          </a:xfrm>
        </p:spPr>
        <p:txBody>
          <a:bodyPr/>
          <a:lstStyle/>
          <a:p>
            <a:pPr>
              <a:lnSpc>
                <a:spcPct val="90000"/>
              </a:lnSpc>
              <a:buFont typeface="Wingdings" panose="05000000000000000000" pitchFamily="2" charset="2"/>
              <a:buNone/>
            </a:pPr>
            <a:r>
              <a:rPr lang="en-US" altLang="en-US" b="1">
                <a:solidFill>
                  <a:srgbClr val="FFFF00"/>
                </a:solidFill>
              </a:rPr>
              <a:t>Our third boundary condition is when the </a:t>
            </a:r>
            <a:r>
              <a:rPr lang="en-US" altLang="en-US" b="1">
                <a:solidFill>
                  <a:srgbClr val="00FF00"/>
                </a:solidFill>
              </a:rPr>
              <a:t>medium of a wave changes</a:t>
            </a:r>
            <a:r>
              <a:rPr lang="en-US" altLang="en-US" b="1">
                <a:solidFill>
                  <a:srgbClr val="FFFF00"/>
                </a:solidFill>
              </a:rPr>
              <a:t>.</a:t>
            </a:r>
          </a:p>
          <a:p>
            <a:pPr>
              <a:lnSpc>
                <a:spcPct val="90000"/>
              </a:lnSpc>
              <a:buFont typeface="Wingdings" panose="05000000000000000000" pitchFamily="2" charset="2"/>
              <a:buNone/>
            </a:pPr>
            <a:r>
              <a:rPr lang="en-US" altLang="en-US" b="1">
                <a:solidFill>
                  <a:srgbClr val="FFFF00"/>
                </a:solidFill>
              </a:rPr>
              <a:t>Think of a thin rope attached to a thin rope.  The point where the two ropes are attached is the boundary.</a:t>
            </a:r>
          </a:p>
          <a:p>
            <a:pPr>
              <a:lnSpc>
                <a:spcPct val="90000"/>
              </a:lnSpc>
              <a:buFont typeface="Wingdings" panose="05000000000000000000" pitchFamily="2" charset="2"/>
              <a:buNone/>
            </a:pPr>
            <a:r>
              <a:rPr lang="en-US" altLang="en-US" b="1">
                <a:solidFill>
                  <a:srgbClr val="FFFF00"/>
                </a:solidFill>
              </a:rPr>
              <a:t>At this point, a wave pulse will transfer from one medium to another.</a:t>
            </a:r>
          </a:p>
          <a:p>
            <a:pPr>
              <a:lnSpc>
                <a:spcPct val="90000"/>
              </a:lnSpc>
              <a:buFont typeface="Wingdings" panose="05000000000000000000" pitchFamily="2" charset="2"/>
              <a:buNone/>
            </a:pPr>
            <a:r>
              <a:rPr lang="en-US" altLang="en-US" b="1">
                <a:solidFill>
                  <a:srgbClr val="FFFF00"/>
                </a:solidFill>
              </a:rPr>
              <a:t>What will happen here?</a:t>
            </a:r>
          </a:p>
        </p:txBody>
      </p:sp>
      <p:pic>
        <p:nvPicPr>
          <p:cNvPr id="80900" name="Picture 4" descr="wave diagram">
            <a:extLst>
              <a:ext uri="{FF2B5EF4-FFF2-40B4-BE49-F238E27FC236}">
                <a16:creationId xmlns:a16="http://schemas.microsoft.com/office/drawing/2014/main" id="{919BDBF7-F5AA-4D6C-A533-3117FFE5A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7825"/>
            <a:ext cx="4419600" cy="153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0899">
                                            <p:txEl>
                                              <p:pRg st="0" end="0"/>
                                            </p:txEl>
                                          </p:spTgt>
                                        </p:tgtEl>
                                        <p:attrNameLst>
                                          <p:attrName>style.visibility</p:attrName>
                                        </p:attrNameLst>
                                      </p:cBhvr>
                                      <p:to>
                                        <p:strVal val="visible"/>
                                      </p:to>
                                    </p:set>
                                    <p:anim calcmode="discrete" valueType="clr">
                                      <p:cBhvr override="childStyle">
                                        <p:cTn id="7" dur="80"/>
                                        <p:tgtEl>
                                          <p:spTgt spid="808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8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0899">
                                            <p:txEl>
                                              <p:pRg st="0" end="0"/>
                                            </p:txEl>
                                          </p:spTgt>
                                        </p:tgtEl>
                                        <p:attrNameLst>
                                          <p:attrName>fill.type</p:attrName>
                                        </p:attrNameLst>
                                      </p:cBhvr>
                                      <p:to>
                                        <p:strVal val="solid"/>
                                      </p:to>
                                    </p:set>
                                  </p:childTnLst>
                                </p:cTn>
                              </p:par>
                            </p:childTnLst>
                          </p:cTn>
                        </p:par>
                        <p:par>
                          <p:cTn id="10" fill="hold" nodeType="afterGroup">
                            <p:stCondLst>
                              <p:cond delay="2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0899">
                                            <p:txEl>
                                              <p:pRg st="1" end="1"/>
                                            </p:txEl>
                                          </p:spTgt>
                                        </p:tgtEl>
                                        <p:attrNameLst>
                                          <p:attrName>style.visibility</p:attrName>
                                        </p:attrNameLst>
                                      </p:cBhvr>
                                      <p:to>
                                        <p:strVal val="visible"/>
                                      </p:to>
                                    </p:set>
                                    <p:anim calcmode="discrete" valueType="clr">
                                      <p:cBhvr override="childStyle">
                                        <p:cTn id="13" dur="80"/>
                                        <p:tgtEl>
                                          <p:spTgt spid="808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089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0899">
                                            <p:txEl>
                                              <p:pRg st="1" end="1"/>
                                            </p:txEl>
                                          </p:spTgt>
                                        </p:tgtEl>
                                        <p:attrNameLst>
                                          <p:attrName>fill.type</p:attrName>
                                        </p:attrNameLst>
                                      </p:cBhvr>
                                      <p:to>
                                        <p:strVal val="solid"/>
                                      </p:to>
                                    </p:set>
                                  </p:childTnLst>
                                </p:cTn>
                              </p:par>
                            </p:childTnLst>
                          </p:cTn>
                        </p:par>
                        <p:par>
                          <p:cTn id="16" fill="hold" nodeType="afterGroup">
                            <p:stCondLst>
                              <p:cond delay="56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0899">
                                            <p:txEl>
                                              <p:pRg st="2" end="2"/>
                                            </p:txEl>
                                          </p:spTgt>
                                        </p:tgtEl>
                                        <p:attrNameLst>
                                          <p:attrName>style.visibility</p:attrName>
                                        </p:attrNameLst>
                                      </p:cBhvr>
                                      <p:to>
                                        <p:strVal val="visible"/>
                                      </p:to>
                                    </p:set>
                                    <p:anim calcmode="discrete" valueType="clr">
                                      <p:cBhvr override="childStyle">
                                        <p:cTn id="19" dur="80"/>
                                        <p:tgtEl>
                                          <p:spTgt spid="808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089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80899">
                                            <p:txEl>
                                              <p:pRg st="2" end="2"/>
                                            </p:txEl>
                                          </p:spTgt>
                                        </p:tgtEl>
                                        <p:attrNameLst>
                                          <p:attrName>fill.type</p:attrName>
                                        </p:attrNameLst>
                                      </p:cBhvr>
                                      <p:to>
                                        <p:strVal val="solid"/>
                                      </p:to>
                                    </p:set>
                                  </p:childTnLst>
                                </p:cTn>
                              </p:par>
                            </p:childTnLst>
                          </p:cTn>
                        </p:par>
                        <p:par>
                          <p:cTn id="22" fill="hold" nodeType="afterGroup">
                            <p:stCondLst>
                              <p:cond delay="8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0899">
                                            <p:txEl>
                                              <p:pRg st="3" end="3"/>
                                            </p:txEl>
                                          </p:spTgt>
                                        </p:tgtEl>
                                        <p:attrNameLst>
                                          <p:attrName>style.visibility</p:attrName>
                                        </p:attrNameLst>
                                      </p:cBhvr>
                                      <p:to>
                                        <p:strVal val="visible"/>
                                      </p:to>
                                    </p:set>
                                    <p:anim calcmode="discrete" valueType="clr">
                                      <p:cBhvr override="childStyle">
                                        <p:cTn id="25" dur="80"/>
                                        <p:tgtEl>
                                          <p:spTgt spid="808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0899">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808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EC07C5C-11B4-45E1-9996-DF205F3CEB80}"/>
              </a:ext>
            </a:extLst>
          </p:cNvPr>
          <p:cNvSpPr>
            <a:spLocks noGrp="1" noRot="1" noChangeArrowheads="1"/>
          </p:cNvSpPr>
          <p:nvPr>
            <p:ph type="title"/>
          </p:nvPr>
        </p:nvSpPr>
        <p:spPr>
          <a:xfrm>
            <a:off x="0" y="274638"/>
            <a:ext cx="8686800" cy="1143000"/>
          </a:xfrm>
        </p:spPr>
        <p:txBody>
          <a:bodyPr/>
          <a:lstStyle/>
          <a:p>
            <a:pPr algn="l"/>
            <a:r>
              <a:rPr lang="en-US" altLang="en-US">
                <a:solidFill>
                  <a:srgbClr val="FF0000"/>
                </a:solidFill>
              </a:rPr>
              <a:t>Change in Medium</a:t>
            </a:r>
          </a:p>
        </p:txBody>
      </p:sp>
      <p:sp>
        <p:nvSpPr>
          <p:cNvPr id="81923" name="Rectangle 3">
            <a:extLst>
              <a:ext uri="{FF2B5EF4-FFF2-40B4-BE49-F238E27FC236}">
                <a16:creationId xmlns:a16="http://schemas.microsoft.com/office/drawing/2014/main" id="{3D237DD2-B9AA-41E0-A309-A79224EAB37C}"/>
              </a:ext>
            </a:extLst>
          </p:cNvPr>
          <p:cNvSpPr>
            <a:spLocks noGrp="1" noChangeArrowheads="1"/>
          </p:cNvSpPr>
          <p:nvPr>
            <p:ph type="body" idx="1"/>
          </p:nvPr>
        </p:nvSpPr>
        <p:spPr>
          <a:xfrm>
            <a:off x="0" y="3124200"/>
            <a:ext cx="9144000" cy="3535363"/>
          </a:xfrm>
        </p:spPr>
        <p:txBody>
          <a:bodyPr/>
          <a:lstStyle/>
          <a:p>
            <a:pPr>
              <a:buFont typeface="Wingdings" panose="05000000000000000000" pitchFamily="2" charset="2"/>
              <a:buNone/>
            </a:pPr>
            <a:r>
              <a:rPr lang="en-US" altLang="en-US" b="1">
                <a:solidFill>
                  <a:srgbClr val="FFFF00"/>
                </a:solidFill>
              </a:rPr>
              <a:t>In this situation </a:t>
            </a:r>
            <a:r>
              <a:rPr lang="en-US" altLang="en-US" b="1">
                <a:solidFill>
                  <a:srgbClr val="00FF00"/>
                </a:solidFill>
              </a:rPr>
              <a:t>part of the wave is reflected</a:t>
            </a:r>
            <a:r>
              <a:rPr lang="en-US" altLang="en-US" b="1">
                <a:solidFill>
                  <a:srgbClr val="FFFF00"/>
                </a:solidFill>
              </a:rPr>
              <a:t>, and </a:t>
            </a:r>
            <a:r>
              <a:rPr lang="en-US" altLang="en-US" b="1">
                <a:solidFill>
                  <a:srgbClr val="00FF00"/>
                </a:solidFill>
              </a:rPr>
              <a:t>part of the wave is transmitted</a:t>
            </a:r>
            <a:r>
              <a:rPr lang="en-US" altLang="en-US" b="1">
                <a:solidFill>
                  <a:srgbClr val="FFFF00"/>
                </a:solidFill>
              </a:rPr>
              <a:t>.</a:t>
            </a:r>
          </a:p>
          <a:p>
            <a:pPr>
              <a:buFont typeface="Wingdings" panose="05000000000000000000" pitchFamily="2" charset="2"/>
              <a:buNone/>
            </a:pPr>
            <a:r>
              <a:rPr lang="en-US" altLang="en-US" b="1">
                <a:solidFill>
                  <a:srgbClr val="FFFF00"/>
                </a:solidFill>
              </a:rPr>
              <a:t>Part of the wave energy is transferred to the more dense medium, and part is reflected.</a:t>
            </a:r>
          </a:p>
          <a:p>
            <a:pPr>
              <a:buFont typeface="Wingdings" panose="05000000000000000000" pitchFamily="2" charset="2"/>
              <a:buNone/>
            </a:pPr>
            <a:r>
              <a:rPr lang="en-US" altLang="en-US" b="1">
                <a:solidFill>
                  <a:srgbClr val="FFFF00"/>
                </a:solidFill>
              </a:rPr>
              <a:t>The </a:t>
            </a:r>
            <a:r>
              <a:rPr lang="en-US" altLang="en-US" b="1">
                <a:solidFill>
                  <a:srgbClr val="00FF00"/>
                </a:solidFill>
              </a:rPr>
              <a:t>transmitted pulse is upright</a:t>
            </a:r>
            <a:r>
              <a:rPr lang="en-US" altLang="en-US" b="1">
                <a:solidFill>
                  <a:srgbClr val="FFFF00"/>
                </a:solidFill>
              </a:rPr>
              <a:t>, while the </a:t>
            </a:r>
            <a:r>
              <a:rPr lang="en-US" altLang="en-US" b="1">
                <a:solidFill>
                  <a:srgbClr val="00FF00"/>
                </a:solidFill>
              </a:rPr>
              <a:t>reflected pulse is inverted.</a:t>
            </a:r>
          </a:p>
        </p:txBody>
      </p:sp>
      <p:pic>
        <p:nvPicPr>
          <p:cNvPr id="81924" name="Picture 4" descr="wave diagram">
            <a:extLst>
              <a:ext uri="{FF2B5EF4-FFF2-40B4-BE49-F238E27FC236}">
                <a16:creationId xmlns:a16="http://schemas.microsoft.com/office/drawing/2014/main" id="{CC90DC5E-E376-4C25-909E-A7A5F2B89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183063" cy="293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23">
                                            <p:txEl>
                                              <p:pRg st="0" end="0"/>
                                            </p:txEl>
                                          </p:spTgt>
                                        </p:tgtEl>
                                        <p:attrNameLst>
                                          <p:attrName>style.visibility</p:attrName>
                                        </p:attrNameLst>
                                      </p:cBhvr>
                                      <p:to>
                                        <p:strVal val="visible"/>
                                      </p:to>
                                    </p:set>
                                    <p:anim calcmode="discrete" valueType="clr">
                                      <p:cBhvr override="childStyle">
                                        <p:cTn id="7" dur="80"/>
                                        <p:tgtEl>
                                          <p:spTgt spid="819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23">
                                            <p:txEl>
                                              <p:pRg st="0" end="0"/>
                                            </p:txEl>
                                          </p:spTgt>
                                        </p:tgtEl>
                                        <p:attrNameLst>
                                          <p:attrName>fill.type</p:attrName>
                                        </p:attrNameLst>
                                      </p:cBhvr>
                                      <p:to>
                                        <p:strVal val="solid"/>
                                      </p:to>
                                    </p:set>
                                  </p:childTnLst>
                                </p:cTn>
                              </p:par>
                            </p:childTnLst>
                          </p:cTn>
                        </p:par>
                        <p:par>
                          <p:cTn id="10" fill="hold" nodeType="afterGroup">
                            <p:stCondLst>
                              <p:cond delay="2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1923">
                                            <p:txEl>
                                              <p:pRg st="1" end="1"/>
                                            </p:txEl>
                                          </p:spTgt>
                                        </p:tgtEl>
                                        <p:attrNameLst>
                                          <p:attrName>style.visibility</p:attrName>
                                        </p:attrNameLst>
                                      </p:cBhvr>
                                      <p:to>
                                        <p:strVal val="visible"/>
                                      </p:to>
                                    </p:set>
                                    <p:anim calcmode="discrete" valueType="clr">
                                      <p:cBhvr override="childStyle">
                                        <p:cTn id="13" dur="80"/>
                                        <p:tgtEl>
                                          <p:spTgt spid="819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192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1923">
                                            <p:txEl>
                                              <p:pRg st="1" end="1"/>
                                            </p:txEl>
                                          </p:spTgt>
                                        </p:tgtEl>
                                        <p:attrNameLst>
                                          <p:attrName>fill.type</p:attrName>
                                        </p:attrNameLst>
                                      </p:cBhvr>
                                      <p:to>
                                        <p:strVal val="solid"/>
                                      </p:to>
                                    </p:set>
                                  </p:childTnLst>
                                </p:cTn>
                              </p:par>
                            </p:childTnLst>
                          </p:cTn>
                        </p:par>
                        <p:par>
                          <p:cTn id="16" fill="hold" nodeType="afterGroup">
                            <p:stCondLst>
                              <p:cond delay="5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1923">
                                            <p:txEl>
                                              <p:pRg st="2" end="2"/>
                                            </p:txEl>
                                          </p:spTgt>
                                        </p:tgtEl>
                                        <p:attrNameLst>
                                          <p:attrName>style.visibility</p:attrName>
                                        </p:attrNameLst>
                                      </p:cBhvr>
                                      <p:to>
                                        <p:strVal val="visible"/>
                                      </p:to>
                                    </p:set>
                                    <p:anim calcmode="discrete" valueType="clr">
                                      <p:cBhvr override="childStyle">
                                        <p:cTn id="19" dur="80"/>
                                        <p:tgtEl>
                                          <p:spTgt spid="819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192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8192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39CA337-2BDA-4B9A-A598-348B497F67F0}"/>
              </a:ext>
            </a:extLst>
          </p:cNvPr>
          <p:cNvSpPr>
            <a:spLocks noGrp="1" noRot="1" noChangeArrowheads="1"/>
          </p:cNvSpPr>
          <p:nvPr>
            <p:ph type="title"/>
          </p:nvPr>
        </p:nvSpPr>
        <p:spPr>
          <a:xfrm>
            <a:off x="0" y="228600"/>
            <a:ext cx="8229600" cy="1143000"/>
          </a:xfrm>
        </p:spPr>
        <p:txBody>
          <a:bodyPr/>
          <a:lstStyle/>
          <a:p>
            <a:pPr algn="l"/>
            <a:r>
              <a:rPr lang="en-US" altLang="en-US" sz="4000">
                <a:solidFill>
                  <a:srgbClr val="FF0000"/>
                </a:solidFill>
              </a:rPr>
              <a:t>Change in Medium</a:t>
            </a:r>
          </a:p>
        </p:txBody>
      </p:sp>
      <p:sp>
        <p:nvSpPr>
          <p:cNvPr id="82947" name="Rectangle 3">
            <a:extLst>
              <a:ext uri="{FF2B5EF4-FFF2-40B4-BE49-F238E27FC236}">
                <a16:creationId xmlns:a16="http://schemas.microsoft.com/office/drawing/2014/main" id="{B0DD1523-7BCF-4EDF-A069-EE067971C22B}"/>
              </a:ext>
            </a:extLst>
          </p:cNvPr>
          <p:cNvSpPr>
            <a:spLocks noGrp="1" noChangeArrowheads="1"/>
          </p:cNvSpPr>
          <p:nvPr>
            <p:ph type="body" idx="1"/>
          </p:nvPr>
        </p:nvSpPr>
        <p:spPr>
          <a:xfrm>
            <a:off x="0" y="3733800"/>
            <a:ext cx="8686800" cy="3124200"/>
          </a:xfrm>
        </p:spPr>
        <p:txBody>
          <a:bodyPr/>
          <a:lstStyle/>
          <a:p>
            <a:pPr>
              <a:lnSpc>
                <a:spcPct val="90000"/>
              </a:lnSpc>
              <a:buFont typeface="Wingdings" panose="05000000000000000000" pitchFamily="2" charset="2"/>
              <a:buNone/>
            </a:pPr>
            <a:r>
              <a:rPr lang="en-US" altLang="en-US" b="1">
                <a:solidFill>
                  <a:srgbClr val="FFFF00"/>
                </a:solidFill>
              </a:rPr>
              <a:t>The speed and wavelength of the reflected wave </a:t>
            </a:r>
            <a:r>
              <a:rPr lang="en-US" altLang="en-US" b="1">
                <a:solidFill>
                  <a:srgbClr val="66FF33"/>
                </a:solidFill>
              </a:rPr>
              <a:t>remain the same</a:t>
            </a:r>
            <a:r>
              <a:rPr lang="en-US" altLang="en-US" b="1">
                <a:solidFill>
                  <a:srgbClr val="FFFF00"/>
                </a:solidFill>
              </a:rPr>
              <a:t>, but the </a:t>
            </a:r>
            <a:r>
              <a:rPr lang="en-US" altLang="en-US" b="1">
                <a:solidFill>
                  <a:srgbClr val="66FF33"/>
                </a:solidFill>
              </a:rPr>
              <a:t>amplitude decreases</a:t>
            </a:r>
            <a:r>
              <a:rPr lang="en-US" altLang="en-US" b="1">
                <a:solidFill>
                  <a:srgbClr val="FFFF00"/>
                </a:solidFill>
              </a:rPr>
              <a:t>.</a:t>
            </a:r>
          </a:p>
          <a:p>
            <a:pPr>
              <a:lnSpc>
                <a:spcPct val="90000"/>
              </a:lnSpc>
              <a:buFont typeface="Wingdings" panose="05000000000000000000" pitchFamily="2" charset="2"/>
              <a:buNone/>
            </a:pPr>
            <a:r>
              <a:rPr lang="en-US" altLang="en-US" b="1">
                <a:solidFill>
                  <a:srgbClr val="FFFF00"/>
                </a:solidFill>
              </a:rPr>
              <a:t>The </a:t>
            </a:r>
            <a:r>
              <a:rPr lang="en-US" altLang="en-US" b="1">
                <a:solidFill>
                  <a:srgbClr val="66FF33"/>
                </a:solidFill>
              </a:rPr>
              <a:t>speed, wavelength, and amplitude</a:t>
            </a:r>
            <a:r>
              <a:rPr lang="en-US" altLang="en-US" b="1">
                <a:solidFill>
                  <a:srgbClr val="FFFF00"/>
                </a:solidFill>
              </a:rPr>
              <a:t> of the transmitted pulse are </a:t>
            </a:r>
            <a:r>
              <a:rPr lang="en-US" altLang="en-US" b="1">
                <a:solidFill>
                  <a:srgbClr val="66FF33"/>
                </a:solidFill>
              </a:rPr>
              <a:t>all smaller</a:t>
            </a:r>
            <a:r>
              <a:rPr lang="en-US" altLang="en-US" b="1">
                <a:solidFill>
                  <a:srgbClr val="FFFF00"/>
                </a:solidFill>
              </a:rPr>
              <a:t> than in the incident pulse.</a:t>
            </a:r>
          </a:p>
        </p:txBody>
      </p:sp>
      <p:pic>
        <p:nvPicPr>
          <p:cNvPr id="82948" name="Picture 4" descr="wave diagram">
            <a:extLst>
              <a:ext uri="{FF2B5EF4-FFF2-40B4-BE49-F238E27FC236}">
                <a16:creationId xmlns:a16="http://schemas.microsoft.com/office/drawing/2014/main" id="{337013E9-218E-4446-94E7-12F2EF3E2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42888"/>
            <a:ext cx="4724400" cy="331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2947">
                                            <p:txEl>
                                              <p:pRg st="0" end="0"/>
                                            </p:txEl>
                                          </p:spTgt>
                                        </p:tgtEl>
                                        <p:attrNameLst>
                                          <p:attrName>style.visibility</p:attrName>
                                        </p:attrNameLst>
                                      </p:cBhvr>
                                      <p:to>
                                        <p:strVal val="visible"/>
                                      </p:to>
                                    </p:set>
                                    <p:anim calcmode="discrete" valueType="clr">
                                      <p:cBhvr override="childStyle">
                                        <p:cTn id="7" dur="80"/>
                                        <p:tgtEl>
                                          <p:spTgt spid="829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4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2947">
                                            <p:txEl>
                                              <p:pRg st="0" end="0"/>
                                            </p:txEl>
                                          </p:spTgt>
                                        </p:tgtEl>
                                        <p:attrNameLst>
                                          <p:attrName>fill.type</p:attrName>
                                        </p:attrNameLst>
                                      </p:cBhvr>
                                      <p:to>
                                        <p:strVal val="solid"/>
                                      </p:to>
                                    </p:set>
                                  </p:childTnLst>
                                </p:cTn>
                              </p:par>
                            </p:childTnLst>
                          </p:cTn>
                        </p:par>
                        <p:par>
                          <p:cTn id="10" fill="hold" nodeType="afterGroup">
                            <p:stCondLst>
                              <p:cond delay="3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2947">
                                            <p:txEl>
                                              <p:pRg st="1" end="1"/>
                                            </p:txEl>
                                          </p:spTgt>
                                        </p:tgtEl>
                                        <p:attrNameLst>
                                          <p:attrName>style.visibility</p:attrName>
                                        </p:attrNameLst>
                                      </p:cBhvr>
                                      <p:to>
                                        <p:strVal val="visible"/>
                                      </p:to>
                                    </p:set>
                                    <p:anim calcmode="discrete" valueType="clr">
                                      <p:cBhvr override="childStyle">
                                        <p:cTn id="13" dur="80"/>
                                        <p:tgtEl>
                                          <p:spTgt spid="829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294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294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FC7972B-2B40-4494-91C9-FE08EDCE7E85}"/>
              </a:ext>
            </a:extLst>
          </p:cNvPr>
          <p:cNvSpPr>
            <a:spLocks noGrp="1" noRot="1" noChangeArrowheads="1"/>
          </p:cNvSpPr>
          <p:nvPr>
            <p:ph type="title"/>
          </p:nvPr>
        </p:nvSpPr>
        <p:spPr/>
        <p:txBody>
          <a:bodyPr/>
          <a:lstStyle/>
          <a:p>
            <a:r>
              <a:rPr lang="en-US" altLang="en-US">
                <a:solidFill>
                  <a:srgbClr val="FF0000"/>
                </a:solidFill>
              </a:rPr>
              <a:t>Change in Medium Animation</a:t>
            </a:r>
          </a:p>
        </p:txBody>
      </p:sp>
      <p:pic>
        <p:nvPicPr>
          <p:cNvPr id="83971" name="Picture 3" descr="pulse moving along a less dense medium">
            <a:extLst>
              <a:ext uri="{FF2B5EF4-FFF2-40B4-BE49-F238E27FC236}">
                <a16:creationId xmlns:a16="http://schemas.microsoft.com/office/drawing/2014/main" id="{01AB239E-5212-4110-8A58-78CD15C556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394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33"/>
            </a:gs>
            <a:gs pos="100000">
              <a:srgbClr val="990000"/>
            </a:gs>
          </a:gsLst>
          <a:path path="shape">
            <a:fillToRect l="50000" t="50000" r="50000" b="50000"/>
          </a:path>
        </a:gra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1B87A21-E637-408D-94DF-9AD2335BB2D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3">
            <a:extLst>
              <a:ext uri="{FF2B5EF4-FFF2-40B4-BE49-F238E27FC236}">
                <a16:creationId xmlns:a16="http://schemas.microsoft.com/office/drawing/2014/main" id="{7F9B2131-5B70-49A2-ADA6-36FC448230E8}"/>
              </a:ext>
            </a:extLst>
          </p:cNvPr>
          <p:cNvSpPr>
            <a:spLocks noChangeArrowheads="1"/>
          </p:cNvSpPr>
          <p:nvPr/>
        </p:nvSpPr>
        <p:spPr bwMode="auto">
          <a:xfrm>
            <a:off x="3505200" y="304800"/>
            <a:ext cx="4876800" cy="685800"/>
          </a:xfrm>
          <a:prstGeom prst="rect">
            <a:avLst/>
          </a:prstGeom>
          <a:solidFill>
            <a:schemeClr val="accent2"/>
          </a:solidFill>
          <a:ln w="5080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1" u="none" strike="noStrike" kern="1200" cap="none" spc="0" normalizeH="0" baseline="0" noProof="0">
              <a:ln>
                <a:noFill/>
              </a:ln>
              <a:solidFill>
                <a:srgbClr val="000000"/>
              </a:solidFill>
              <a:effectLst>
                <a:outerShdw blurRad="38100" dist="38100" dir="2700000" algn="tl">
                  <a:srgbClr val="FFFFFF"/>
                </a:outerShdw>
              </a:effectLst>
              <a:uLnTx/>
              <a:uFillTx/>
              <a:latin typeface="Minnie" pitchFamily="2" charset="2"/>
              <a:ea typeface="+mn-ea"/>
              <a:cs typeface="+mn-cs"/>
            </a:endParaRPr>
          </a:p>
        </p:txBody>
      </p:sp>
      <p:sp>
        <p:nvSpPr>
          <p:cNvPr id="9221" name="Rectangle 5">
            <a:extLst>
              <a:ext uri="{FF2B5EF4-FFF2-40B4-BE49-F238E27FC236}">
                <a16:creationId xmlns:a16="http://schemas.microsoft.com/office/drawing/2014/main" id="{9762964C-161C-4ADC-AFD4-5E3E056112AF}"/>
              </a:ext>
            </a:extLst>
          </p:cNvPr>
          <p:cNvSpPr>
            <a:spLocks noChangeArrowheads="1"/>
          </p:cNvSpPr>
          <p:nvPr/>
        </p:nvSpPr>
        <p:spPr bwMode="auto">
          <a:xfrm>
            <a:off x="2895600" y="990600"/>
            <a:ext cx="60198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3300"/>
                </a:solidFill>
                <a:effectLst/>
                <a:uLnTx/>
                <a:uFillTx/>
                <a:latin typeface="Comic Sans MS" panose="030F0702030302020204" pitchFamily="66" charset="0"/>
                <a:ea typeface="+mn-ea"/>
                <a:cs typeface="+mn-cs"/>
              </a:rPr>
              <a:t>the</a:t>
            </a:r>
            <a:r>
              <a:rPr kumimoji="0" lang="en-US"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a:t>
            </a:r>
            <a:r>
              <a:rPr kumimoji="0" lang="en-US" altLang="en-US" sz="3200" b="1" i="0" u="none" strike="noStrike" kern="1200" cap="none" spc="0" normalizeH="0" baseline="0" noProof="0">
                <a:ln>
                  <a:noFill/>
                </a:ln>
                <a:solidFill>
                  <a:srgbClr val="00CCFF"/>
                </a:solidFill>
                <a:effectLst>
                  <a:outerShdw blurRad="38100" dist="38100" dir="2700000" algn="tl">
                    <a:srgbClr val="000000"/>
                  </a:outerShdw>
                </a:effectLst>
                <a:uLnTx/>
                <a:uFillTx/>
                <a:latin typeface="Comic Sans MS" panose="030F0702030302020204" pitchFamily="66" charset="0"/>
                <a:ea typeface="+mn-ea"/>
                <a:cs typeface="+mn-cs"/>
              </a:rPr>
              <a:t>bending</a:t>
            </a:r>
            <a:r>
              <a:rPr kumimoji="0" lang="en-US"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a:t>
            </a:r>
            <a:r>
              <a:rPr kumimoji="0" lang="en-US" altLang="en-US" sz="3200" b="1" i="0" u="none" strike="noStrike" kern="1200" cap="none" spc="0" normalizeH="0" baseline="0" noProof="0">
                <a:ln>
                  <a:noFill/>
                </a:ln>
                <a:solidFill>
                  <a:srgbClr val="FF3300"/>
                </a:solidFill>
                <a:effectLst/>
                <a:uLnTx/>
                <a:uFillTx/>
                <a:latin typeface="Comic Sans MS" panose="030F0702030302020204" pitchFamily="66" charset="0"/>
                <a:ea typeface="+mn-ea"/>
                <a:cs typeface="+mn-cs"/>
              </a:rPr>
              <a:t>of a wave as it passes</a:t>
            </a:r>
            <a:r>
              <a:rPr kumimoji="0" lang="en-US" altLang="en-US" sz="3200" b="1" i="0" u="none" strike="noStrike" kern="1200" cap="none" spc="0" normalizeH="0" baseline="0" noProof="0">
                <a:ln>
                  <a:noFill/>
                </a:ln>
                <a:solidFill>
                  <a:srgbClr val="000000"/>
                </a:solidFill>
                <a:effectLst/>
                <a:uLnTx/>
                <a:uFillTx/>
                <a:latin typeface="Comic Sans MS" panose="030F0702030302020204" pitchFamily="66" charset="0"/>
                <a:ea typeface="+mn-ea"/>
                <a:cs typeface="+mn-cs"/>
              </a:rPr>
              <a:t> </a:t>
            </a:r>
            <a:r>
              <a:rPr kumimoji="0" lang="en-US" altLang="en-US" sz="3200" b="1" i="0" u="none" strike="noStrike" kern="1200" cap="none" spc="0" normalizeH="0" baseline="0" noProof="0">
                <a:ln>
                  <a:noFill/>
                </a:ln>
                <a:solidFill>
                  <a:srgbClr val="00CCFF"/>
                </a:solidFill>
                <a:effectLst>
                  <a:outerShdw blurRad="38100" dist="38100" dir="2700000" algn="tl">
                    <a:srgbClr val="000000"/>
                  </a:outerShdw>
                </a:effectLst>
                <a:uLnTx/>
                <a:uFillTx/>
                <a:latin typeface="Comic Sans MS" panose="030F0702030302020204" pitchFamily="66" charset="0"/>
                <a:ea typeface="+mn-ea"/>
                <a:cs typeface="+mn-cs"/>
              </a:rPr>
              <a:t>obliquely</a:t>
            </a:r>
            <a:r>
              <a:rPr kumimoji="0" lang="en-US" altLang="en-US" sz="3200" b="1" i="0" u="none" strike="noStrike" kern="1200" cap="none" spc="0" normalizeH="0" baseline="0" noProof="0">
                <a:ln>
                  <a:noFill/>
                </a:ln>
                <a:solidFill>
                  <a:srgbClr val="00FFFF"/>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n-US" altLang="en-US" sz="3200" b="1" i="0" u="none" strike="noStrike" kern="1200" cap="none" spc="0" normalizeH="0" baseline="0" noProof="0">
                <a:ln>
                  <a:noFill/>
                </a:ln>
                <a:solidFill>
                  <a:srgbClr val="FF3300"/>
                </a:solidFill>
                <a:effectLst/>
                <a:uLnTx/>
                <a:uFillTx/>
                <a:latin typeface="Comic Sans MS" panose="030F0702030302020204" pitchFamily="66" charset="0"/>
                <a:ea typeface="+mn-ea"/>
                <a:cs typeface="+mn-cs"/>
              </a:rPr>
              <a:t>from one medium into another of </a:t>
            </a:r>
            <a:r>
              <a:rPr kumimoji="0" lang="en-US" altLang="en-US" sz="3200" b="1" i="0" u="none" strike="noStrike" kern="1200" cap="none" spc="0" normalizeH="0" baseline="0" noProof="0">
                <a:ln>
                  <a:noFill/>
                </a:ln>
                <a:solidFill>
                  <a:srgbClr val="00CCFF"/>
                </a:solidFill>
                <a:effectLst>
                  <a:outerShdw blurRad="38100" dist="38100" dir="2700000" algn="tl">
                    <a:srgbClr val="000000"/>
                  </a:outerShdw>
                </a:effectLst>
                <a:uLnTx/>
                <a:uFillTx/>
                <a:latin typeface="Comic Sans MS" panose="030F0702030302020204" pitchFamily="66" charset="0"/>
                <a:ea typeface="+mn-ea"/>
                <a:cs typeface="+mn-cs"/>
              </a:rPr>
              <a:t>different propagation speed</a:t>
            </a:r>
            <a:endParaRPr kumimoji="0" lang="en-US" altLang="en-US" sz="3200" b="1" i="0" u="none" strike="noStrike" kern="1200" cap="none" spc="0" normalizeH="0" baseline="0" noProof="0">
              <a:ln>
                <a:noFill/>
              </a:ln>
              <a:solidFill>
                <a:srgbClr val="FF9900"/>
              </a:solidFill>
              <a:effectLst>
                <a:outerShdw blurRad="38100" dist="38100" dir="2700000" algn="tl">
                  <a:srgbClr val="000000"/>
                </a:outerShdw>
              </a:effectLst>
              <a:uLnTx/>
              <a:uFillTx/>
              <a:latin typeface="Comic Sans MS" panose="030F0702030302020204" pitchFamily="66" charset="0"/>
              <a:ea typeface="+mn-ea"/>
              <a:cs typeface="+mn-cs"/>
            </a:endParaRPr>
          </a:p>
        </p:txBody>
      </p:sp>
      <p:sp>
        <p:nvSpPr>
          <p:cNvPr id="9229" name="Text Box 13">
            <a:extLst>
              <a:ext uri="{FF2B5EF4-FFF2-40B4-BE49-F238E27FC236}">
                <a16:creationId xmlns:a16="http://schemas.microsoft.com/office/drawing/2014/main" id="{9E0F96C2-DD5D-40AF-8314-46A13DC63679}"/>
              </a:ext>
            </a:extLst>
          </p:cNvPr>
          <p:cNvSpPr txBox="1">
            <a:spLocks noChangeArrowheads="1"/>
          </p:cNvSpPr>
          <p:nvPr/>
        </p:nvSpPr>
        <p:spPr bwMode="auto">
          <a:xfrm>
            <a:off x="4038600" y="228600"/>
            <a:ext cx="3886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Black" panose="020B0A04020102020204" pitchFamily="34" charset="0"/>
                <a:ea typeface="+mn-ea"/>
                <a:cs typeface="+mn-cs"/>
              </a:rPr>
              <a:t>Refraction</a:t>
            </a:r>
            <a:endParaRPr kumimoji="0" lang="en-US" altLang="en-US" sz="5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sp>
        <p:nvSpPr>
          <p:cNvPr id="9230" name="Text Box 14">
            <a:extLst>
              <a:ext uri="{FF2B5EF4-FFF2-40B4-BE49-F238E27FC236}">
                <a16:creationId xmlns:a16="http://schemas.microsoft.com/office/drawing/2014/main" id="{3F89EA36-83FA-42D1-BCB0-A4736A7FD376}"/>
              </a:ext>
            </a:extLst>
          </p:cNvPr>
          <p:cNvSpPr txBox="1">
            <a:spLocks noChangeArrowheads="1"/>
          </p:cNvSpPr>
          <p:nvPr/>
        </p:nvSpPr>
        <p:spPr bwMode="auto">
          <a:xfrm>
            <a:off x="2767013" y="5105400"/>
            <a:ext cx="60721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For refraction to occur, the wave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must change speed and must enter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the new medium at an oblique angle.</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9231" name="Picture 15" descr="refractionanswer">
            <a:extLst>
              <a:ext uri="{FF2B5EF4-FFF2-40B4-BE49-F238E27FC236}">
                <a16:creationId xmlns:a16="http://schemas.microsoft.com/office/drawing/2014/main" id="{03E7CE83-3AA4-4007-9BBA-A1478F049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43200"/>
            <a:ext cx="3962400" cy="172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219"/>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1000"/>
                                  </p:stCondLst>
                                  <p:childTnLst>
                                    <p:set>
                                      <p:cBhvr>
                                        <p:cTn id="14" dur="1" fill="hold">
                                          <p:stCondLst>
                                            <p:cond delay="499"/>
                                          </p:stCondLst>
                                        </p:cTn>
                                        <p:tgtEl>
                                          <p:spTgt spid="92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p:cTn id="19" dur="500" fill="hold"/>
                                        <p:tgtEl>
                                          <p:spTgt spid="9221"/>
                                        </p:tgtEl>
                                        <p:attrNameLst>
                                          <p:attrName>ppt_w</p:attrName>
                                        </p:attrNameLst>
                                      </p:cBhvr>
                                      <p:tavLst>
                                        <p:tav tm="0">
                                          <p:val>
                                            <p:fltVal val="0"/>
                                          </p:val>
                                        </p:tav>
                                        <p:tav tm="100000">
                                          <p:val>
                                            <p:strVal val="#ppt_w"/>
                                          </p:val>
                                        </p:tav>
                                      </p:tavLst>
                                    </p:anim>
                                    <p:anim calcmode="lin" valueType="num">
                                      <p:cBhvr>
                                        <p:cTn id="20" dur="500" fill="hold"/>
                                        <p:tgtEl>
                                          <p:spTgt spid="9221"/>
                                        </p:tgtEl>
                                        <p:attrNameLst>
                                          <p:attrName>ppt_h</p:attrName>
                                        </p:attrNameLst>
                                      </p:cBhvr>
                                      <p:tavLst>
                                        <p:tav tm="0">
                                          <p:val>
                                            <p:fltVal val="0"/>
                                          </p:val>
                                        </p:tav>
                                        <p:tav tm="100000">
                                          <p:val>
                                            <p:strVal val="#ppt_h"/>
                                          </p:val>
                                        </p:tav>
                                      </p:tavLst>
                                    </p:anim>
                                    <p:anim calcmode="lin" valueType="num">
                                      <p:cBhvr>
                                        <p:cTn id="21" dur="500" fill="hold"/>
                                        <p:tgtEl>
                                          <p:spTgt spid="9221"/>
                                        </p:tgtEl>
                                        <p:attrNameLst>
                                          <p:attrName>ppt_x</p:attrName>
                                        </p:attrNameLst>
                                      </p:cBhvr>
                                      <p:tavLst>
                                        <p:tav tm="0">
                                          <p:val>
                                            <p:fltVal val="0.5"/>
                                          </p:val>
                                        </p:tav>
                                        <p:tav tm="100000">
                                          <p:val>
                                            <p:strVal val="#ppt_x"/>
                                          </p:val>
                                        </p:tav>
                                      </p:tavLst>
                                    </p:anim>
                                    <p:anim calcmode="lin" valueType="num">
                                      <p:cBhvr>
                                        <p:cTn id="22" dur="500" fill="hold"/>
                                        <p:tgtEl>
                                          <p:spTgt spid="9221"/>
                                        </p:tgtEl>
                                        <p:attrNameLst>
                                          <p:attrName>ppt_y</p:attrName>
                                        </p:attrNameLst>
                                      </p:cBhvr>
                                      <p:tavLst>
                                        <p:tav tm="0">
                                          <p:val>
                                            <p:fltVal val="0.5"/>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2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autoUpdateAnimBg="0"/>
      <p:bldP spid="9221" grpId="0" autoUpdateAnimBg="0"/>
      <p:bldP spid="9229" grpId="0" autoUpdateAnimBg="0"/>
      <p:bldP spid="92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3"/>
            <a:ext cx="8229600" cy="627649"/>
          </a:xfrm>
        </p:spPr>
        <p:txBody>
          <a:bodyPr/>
          <a:lstStyle/>
          <a:p>
            <a:pPr>
              <a:spcBef>
                <a:spcPct val="50000"/>
              </a:spcBef>
            </a:pPr>
            <a:r>
              <a:rPr lang="en-US" dirty="0">
                <a:latin typeface="Times New Roman" charset="0"/>
                <a:cs typeface="Times New Roman" charset="0"/>
              </a:rPr>
              <a:t>Refraction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2014 Pearson Education, Inc.</a:t>
            </a:r>
          </a:p>
        </p:txBody>
      </p:sp>
      <p:sp>
        <p:nvSpPr>
          <p:cNvPr id="3" name="Content Placeholder 2"/>
          <p:cNvSpPr>
            <a:spLocks noGrp="1"/>
          </p:cNvSpPr>
          <p:nvPr>
            <p:ph idx="1"/>
          </p:nvPr>
        </p:nvSpPr>
        <p:spPr>
          <a:xfrm>
            <a:off x="76201" y="571651"/>
            <a:ext cx="9067799" cy="2517252"/>
          </a:xfrm>
        </p:spPr>
        <p:txBody>
          <a:bodyPr/>
          <a:lstStyle/>
          <a:p>
            <a:pPr marL="0" indent="0">
              <a:spcBef>
                <a:spcPct val="50000"/>
              </a:spcBef>
              <a:buNone/>
            </a:pPr>
            <a:r>
              <a:rPr lang="en-US" dirty="0">
                <a:latin typeface="Times New Roman" charset="0"/>
                <a:cs typeface="Times New Roman" charset="0"/>
              </a:rPr>
              <a:t>If the wave enters a medium where the wave speed is different, it will be refracted—its wave fronts and rays will change direction.</a:t>
            </a:r>
          </a:p>
          <a:p>
            <a:pPr marL="0" indent="0">
              <a:spcBef>
                <a:spcPct val="50000"/>
              </a:spcBef>
              <a:buNone/>
            </a:pPr>
            <a:r>
              <a:rPr lang="en-US" dirty="0">
                <a:latin typeface="Times New Roman" charset="0"/>
                <a:cs typeface="Times New Roman" charset="0"/>
              </a:rPr>
              <a:t>We can calculate the angle of refraction, which depends</a:t>
            </a:r>
            <a:br>
              <a:rPr lang="en-US" dirty="0">
                <a:latin typeface="Times New Roman" charset="0"/>
                <a:cs typeface="Times New Roman" charset="0"/>
              </a:rPr>
            </a:br>
            <a:r>
              <a:rPr lang="en-US" dirty="0">
                <a:latin typeface="Times New Roman" charset="0"/>
                <a:cs typeface="Times New Roman" charset="0"/>
              </a:rPr>
              <a:t>on both wave speeds: </a:t>
            </a:r>
          </a:p>
        </p:txBody>
      </p:sp>
      <p:grpSp>
        <p:nvGrpSpPr>
          <p:cNvPr id="14" name="Group 13"/>
          <p:cNvGrpSpPr/>
          <p:nvPr/>
        </p:nvGrpSpPr>
        <p:grpSpPr>
          <a:xfrm>
            <a:off x="4143581" y="2649539"/>
            <a:ext cx="2838042" cy="779461"/>
            <a:chOff x="1066288" y="4993552"/>
            <a:chExt cx="2838042" cy="779461"/>
          </a:xfrm>
        </p:grpSpPr>
        <p:sp>
          <p:nvSpPr>
            <p:cNvPr id="9" name="TextBox 8"/>
            <p:cNvSpPr txBox="1"/>
            <p:nvPr/>
          </p:nvSpPr>
          <p:spPr>
            <a:xfrm>
              <a:off x="2959991" y="5135702"/>
              <a:ext cx="9443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Times New Roman"/>
                </a:rPr>
                <a:t>(11-20)</a:t>
              </a:r>
            </a:p>
          </p:txBody>
        </p:sp>
        <p:pic>
          <p:nvPicPr>
            <p:cNvPr id="5" name="Picture 4" descr="11_KeyEquation_20.jpg"/>
            <p:cNvPicPr>
              <a:picLocks noChangeAspect="1"/>
            </p:cNvPicPr>
            <p:nvPr/>
          </p:nvPicPr>
          <p:blipFill rotWithShape="1">
            <a:blip r:embed="rId2">
              <a:extLst>
                <a:ext uri="{28A0092B-C50C-407E-A947-70E740481C1C}">
                  <a14:useLocalDpi xmlns:a14="http://schemas.microsoft.com/office/drawing/2010/main" val="0"/>
                </a:ext>
              </a:extLst>
            </a:blip>
            <a:srcRect r="79260" b="15322"/>
            <a:stretch/>
          </p:blipFill>
          <p:spPr>
            <a:xfrm>
              <a:off x="1066288" y="4993552"/>
              <a:ext cx="1772600" cy="779461"/>
            </a:xfrm>
            <a:prstGeom prst="rect">
              <a:avLst/>
            </a:prstGeom>
          </p:spPr>
        </p:pic>
      </p:grpSp>
      <p:pic>
        <p:nvPicPr>
          <p:cNvPr id="12" name="Picture 11" descr="11_42_Figure.jpg"/>
          <p:cNvPicPr>
            <a:picLocks noChangeAspect="1"/>
          </p:cNvPicPr>
          <p:nvPr/>
        </p:nvPicPr>
        <p:blipFill rotWithShape="1">
          <a:blip r:embed="rId3">
            <a:extLst>
              <a:ext uri="{28A0092B-C50C-407E-A947-70E740481C1C}">
                <a14:useLocalDpi xmlns:a14="http://schemas.microsoft.com/office/drawing/2010/main" val="0"/>
              </a:ext>
            </a:extLst>
          </a:blip>
          <a:srcRect b="3482"/>
          <a:stretch/>
        </p:blipFill>
        <p:spPr>
          <a:xfrm>
            <a:off x="0" y="3270550"/>
            <a:ext cx="3581400" cy="3523439"/>
          </a:xfrm>
          <a:prstGeom prst="rect">
            <a:avLst/>
          </a:prstGeom>
        </p:spPr>
      </p:pic>
      <p:pic>
        <p:nvPicPr>
          <p:cNvPr id="7" name="Picture 6">
            <a:extLst>
              <a:ext uri="{FF2B5EF4-FFF2-40B4-BE49-F238E27FC236}">
                <a16:creationId xmlns:a16="http://schemas.microsoft.com/office/drawing/2014/main" id="{37EB74EF-4F06-4865-B612-195F6CB33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349" y="3592808"/>
            <a:ext cx="3237550" cy="3237550"/>
          </a:xfrm>
          <a:prstGeom prst="rect">
            <a:avLst/>
          </a:prstGeom>
        </p:spPr>
      </p:pic>
    </p:spTree>
    <p:extLst>
      <p:ext uri="{BB962C8B-B14F-4D97-AF65-F5344CB8AC3E}">
        <p14:creationId xmlns:p14="http://schemas.microsoft.com/office/powerpoint/2010/main" val="235371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9" name="Rectangle 43">
            <a:extLst>
              <a:ext uri="{FF2B5EF4-FFF2-40B4-BE49-F238E27FC236}">
                <a16:creationId xmlns:a16="http://schemas.microsoft.com/office/drawing/2014/main" id="{30AF9C41-7625-43BD-A6DF-67AE12DDAEE5}"/>
              </a:ext>
            </a:extLst>
          </p:cNvPr>
          <p:cNvSpPr>
            <a:spLocks noChangeArrowheads="1"/>
          </p:cNvSpPr>
          <p:nvPr/>
        </p:nvSpPr>
        <p:spPr bwMode="auto">
          <a:xfrm>
            <a:off x="0" y="1447800"/>
            <a:ext cx="9144000"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 name="Rectangle 40">
            <a:extLst>
              <a:ext uri="{FF2B5EF4-FFF2-40B4-BE49-F238E27FC236}">
                <a16:creationId xmlns:a16="http://schemas.microsoft.com/office/drawing/2014/main" id="{BD0DA0BD-D4C2-4199-8396-04FFCDF22149}"/>
              </a:ext>
            </a:extLst>
          </p:cNvPr>
          <p:cNvSpPr>
            <a:spLocks noGrp="1" noRot="1" noChangeArrowheads="1"/>
          </p:cNvSpPr>
          <p:nvPr>
            <p:ph type="title"/>
          </p:nvPr>
        </p:nvSpPr>
        <p:spPr/>
        <p:txBody>
          <a:bodyPr/>
          <a:lstStyle/>
          <a:p>
            <a:endParaRPr lang="en-US" altLang="en-US"/>
          </a:p>
        </p:txBody>
      </p:sp>
      <p:sp>
        <p:nvSpPr>
          <p:cNvPr id="4099" name="Rectangle 3">
            <a:extLst>
              <a:ext uri="{FF2B5EF4-FFF2-40B4-BE49-F238E27FC236}">
                <a16:creationId xmlns:a16="http://schemas.microsoft.com/office/drawing/2014/main" id="{65271AF0-B1CD-49B8-829D-4373E874B4B1}"/>
              </a:ext>
            </a:extLst>
          </p:cNvPr>
          <p:cNvSpPr>
            <a:spLocks noGrp="1" noChangeArrowheads="1"/>
          </p:cNvSpPr>
          <p:nvPr>
            <p:ph type="body" sz="half" idx="1"/>
          </p:nvPr>
        </p:nvSpPr>
        <p:spPr>
          <a:xfrm>
            <a:off x="457200" y="1600200"/>
            <a:ext cx="8382000" cy="4953000"/>
          </a:xfrm>
          <a:noFill/>
          <a:ln/>
        </p:spPr>
        <p:txBody>
          <a:bodyPr/>
          <a:lstStyle/>
          <a:p>
            <a:pPr>
              <a:lnSpc>
                <a:spcPct val="90000"/>
              </a:lnSpc>
            </a:pPr>
            <a:r>
              <a:rPr lang="en-US" altLang="en-US" sz="2800" b="1"/>
              <a:t>Pendulums swing back and forth with such regularity that they have been used for a long time to control the motions of clocks. </a:t>
            </a:r>
          </a:p>
          <a:p>
            <a:pPr>
              <a:lnSpc>
                <a:spcPct val="90000"/>
              </a:lnSpc>
              <a:buFont typeface="Wingdings" panose="05000000000000000000" pitchFamily="2" charset="2"/>
              <a:buNone/>
            </a:pPr>
            <a:endParaRPr lang="en-US" altLang="en-US" sz="2800" b="1"/>
          </a:p>
          <a:p>
            <a:pPr>
              <a:lnSpc>
                <a:spcPct val="90000"/>
              </a:lnSpc>
            </a:pPr>
            <a:endParaRPr lang="en-US" altLang="en-US" b="1"/>
          </a:p>
        </p:txBody>
      </p:sp>
      <p:sp>
        <p:nvSpPr>
          <p:cNvPr id="4100" name="Rectangle 4">
            <a:extLst>
              <a:ext uri="{FF2B5EF4-FFF2-40B4-BE49-F238E27FC236}">
                <a16:creationId xmlns:a16="http://schemas.microsoft.com/office/drawing/2014/main" id="{9DD62C24-D097-4C95-9DE4-A2CFEFE0C7B2}"/>
              </a:ext>
            </a:extLst>
          </p:cNvPr>
          <p:cNvSpPr>
            <a:spLocks noChangeArrowheads="1"/>
          </p:cNvSpPr>
          <p:nvPr/>
        </p:nvSpPr>
        <p:spPr bwMode="auto">
          <a:xfrm>
            <a:off x="0" y="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eaLnBrk="1" hangingPunct="1"/>
            <a:r>
              <a:rPr lang="en-US" altLang="en-US">
                <a:solidFill>
                  <a:srgbClr val="FF0000"/>
                </a:solidFill>
              </a:rPr>
              <a:t>The Vibration of a Pendulum</a:t>
            </a:r>
          </a:p>
        </p:txBody>
      </p:sp>
      <p:sp>
        <p:nvSpPr>
          <p:cNvPr id="4101" name="Text Box 5">
            <a:extLst>
              <a:ext uri="{FF2B5EF4-FFF2-40B4-BE49-F238E27FC236}">
                <a16:creationId xmlns:a16="http://schemas.microsoft.com/office/drawing/2014/main" id="{60C5B742-B3D1-4D79-86A6-E2A00196FBD2}"/>
              </a:ext>
            </a:extLst>
          </p:cNvPr>
          <p:cNvSpPr txBox="1">
            <a:spLocks noChangeArrowheads="1"/>
          </p:cNvSpPr>
          <p:nvPr/>
        </p:nvSpPr>
        <p:spPr bwMode="auto">
          <a:xfrm>
            <a:off x="-5105400" y="2895600"/>
            <a:ext cx="5105400" cy="374332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a:solidFill>
                  <a:srgbClr val="000099"/>
                </a:solidFill>
                <a:latin typeface="Arial" panose="020B0604020202020204" pitchFamily="34" charset="0"/>
              </a:rPr>
              <a:t>Galileo discovered that the time a pendulum takes to swing back and forth through small angles does not depend on the mass of the pendulum or the distance through which it swings, </a:t>
            </a:r>
          </a:p>
          <a:p>
            <a:pPr eaLnBrk="1" hangingPunct="1"/>
            <a:r>
              <a:rPr lang="en-US" altLang="en-US" sz="2400" b="1">
                <a:solidFill>
                  <a:srgbClr val="000099"/>
                </a:solidFill>
                <a:latin typeface="Arial" panose="020B0604020202020204" pitchFamily="34" charset="0"/>
              </a:rPr>
              <a:t>but ONLY on the length (l) </a:t>
            </a:r>
          </a:p>
          <a:p>
            <a:pPr eaLnBrk="1" hangingPunct="1"/>
            <a:r>
              <a:rPr lang="en-US" altLang="en-US" sz="2400" b="1">
                <a:solidFill>
                  <a:srgbClr val="000099"/>
                </a:solidFill>
                <a:latin typeface="Arial" panose="020B0604020202020204" pitchFamily="34" charset="0"/>
              </a:rPr>
              <a:t>of the pendulum and the acceleration due to </a:t>
            </a:r>
          </a:p>
          <a:p>
            <a:pPr eaLnBrk="1" hangingPunct="1"/>
            <a:r>
              <a:rPr lang="en-US" altLang="en-US" sz="2400" b="1">
                <a:solidFill>
                  <a:srgbClr val="000099"/>
                </a:solidFill>
                <a:latin typeface="Arial" panose="020B0604020202020204" pitchFamily="34" charset="0"/>
              </a:rPr>
              <a:t>gravity (g).</a:t>
            </a:r>
          </a:p>
        </p:txBody>
      </p:sp>
      <p:grpSp>
        <p:nvGrpSpPr>
          <p:cNvPr id="4138" name="Group 42">
            <a:extLst>
              <a:ext uri="{FF2B5EF4-FFF2-40B4-BE49-F238E27FC236}">
                <a16:creationId xmlns:a16="http://schemas.microsoft.com/office/drawing/2014/main" id="{3E778B85-378C-4FFB-88A3-4C86F3CA3DA6}"/>
              </a:ext>
            </a:extLst>
          </p:cNvPr>
          <p:cNvGrpSpPr>
            <a:grpSpLocks/>
          </p:cNvGrpSpPr>
          <p:nvPr/>
        </p:nvGrpSpPr>
        <p:grpSpPr bwMode="auto">
          <a:xfrm>
            <a:off x="5791200" y="2743200"/>
            <a:ext cx="3200400" cy="3352800"/>
            <a:chOff x="3696" y="1968"/>
            <a:chExt cx="2016" cy="2112"/>
          </a:xfrm>
        </p:grpSpPr>
        <p:sp>
          <p:nvSpPr>
            <p:cNvPr id="4102" name="AutoShape 6">
              <a:extLst>
                <a:ext uri="{FF2B5EF4-FFF2-40B4-BE49-F238E27FC236}">
                  <a16:creationId xmlns:a16="http://schemas.microsoft.com/office/drawing/2014/main" id="{B19A95AE-6954-4930-9587-24676B0A63D5}"/>
                </a:ext>
              </a:extLst>
            </p:cNvPr>
            <p:cNvSpPr>
              <a:spLocks noChangeArrowheads="1"/>
            </p:cNvSpPr>
            <p:nvPr/>
          </p:nvSpPr>
          <p:spPr bwMode="auto">
            <a:xfrm rot="16200000">
              <a:off x="4464" y="1248"/>
              <a:ext cx="168" cy="1608"/>
            </a:xfrm>
            <a:prstGeom prst="can">
              <a:avLst>
                <a:gd name="adj" fmla="val 106526"/>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Oval 7">
              <a:extLst>
                <a:ext uri="{FF2B5EF4-FFF2-40B4-BE49-F238E27FC236}">
                  <a16:creationId xmlns:a16="http://schemas.microsoft.com/office/drawing/2014/main" id="{5FA57164-5E7B-40BF-A804-6A04222168C4}"/>
                </a:ext>
              </a:extLst>
            </p:cNvPr>
            <p:cNvSpPr>
              <a:spLocks noChangeArrowheads="1"/>
            </p:cNvSpPr>
            <p:nvPr/>
          </p:nvSpPr>
          <p:spPr bwMode="auto">
            <a:xfrm>
              <a:off x="3696" y="3504"/>
              <a:ext cx="240" cy="24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Line 9">
              <a:extLst>
                <a:ext uri="{FF2B5EF4-FFF2-40B4-BE49-F238E27FC236}">
                  <a16:creationId xmlns:a16="http://schemas.microsoft.com/office/drawing/2014/main" id="{DDD51330-64BE-4DA3-8A0E-B2A699B4099C}"/>
                </a:ext>
              </a:extLst>
            </p:cNvPr>
            <p:cNvSpPr>
              <a:spLocks noChangeShapeType="1"/>
            </p:cNvSpPr>
            <p:nvPr/>
          </p:nvSpPr>
          <p:spPr bwMode="auto">
            <a:xfrm flipH="1">
              <a:off x="3840" y="2112"/>
              <a:ext cx="384" cy="139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Oval 8">
              <a:extLst>
                <a:ext uri="{FF2B5EF4-FFF2-40B4-BE49-F238E27FC236}">
                  <a16:creationId xmlns:a16="http://schemas.microsoft.com/office/drawing/2014/main" id="{AC6AE7A3-0F61-44E6-AD1E-E22F47540FC5}"/>
                </a:ext>
              </a:extLst>
            </p:cNvPr>
            <p:cNvSpPr>
              <a:spLocks noChangeArrowheads="1"/>
            </p:cNvSpPr>
            <p:nvPr/>
          </p:nvSpPr>
          <p:spPr bwMode="auto">
            <a:xfrm>
              <a:off x="4416" y="3504"/>
              <a:ext cx="384" cy="384"/>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Line 10">
              <a:extLst>
                <a:ext uri="{FF2B5EF4-FFF2-40B4-BE49-F238E27FC236}">
                  <a16:creationId xmlns:a16="http://schemas.microsoft.com/office/drawing/2014/main" id="{97AE4D97-9181-4004-9B45-00053039A945}"/>
                </a:ext>
              </a:extLst>
            </p:cNvPr>
            <p:cNvSpPr>
              <a:spLocks noChangeShapeType="1"/>
            </p:cNvSpPr>
            <p:nvPr/>
          </p:nvSpPr>
          <p:spPr bwMode="auto">
            <a:xfrm flipH="1">
              <a:off x="4656" y="2112"/>
              <a:ext cx="384" cy="139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Line 19">
              <a:extLst>
                <a:ext uri="{FF2B5EF4-FFF2-40B4-BE49-F238E27FC236}">
                  <a16:creationId xmlns:a16="http://schemas.microsoft.com/office/drawing/2014/main" id="{D401F019-7722-45C3-8802-2039725FB173}"/>
                </a:ext>
              </a:extLst>
            </p:cNvPr>
            <p:cNvSpPr>
              <a:spLocks noChangeShapeType="1"/>
            </p:cNvSpPr>
            <p:nvPr/>
          </p:nvSpPr>
          <p:spPr bwMode="auto">
            <a:xfrm flipH="1">
              <a:off x="4224" y="2160"/>
              <a:ext cx="0" cy="15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 name="Oval 21">
              <a:extLst>
                <a:ext uri="{FF2B5EF4-FFF2-40B4-BE49-F238E27FC236}">
                  <a16:creationId xmlns:a16="http://schemas.microsoft.com/office/drawing/2014/main" id="{60ECF954-33AD-4818-8FDC-8A63EAA97CCB}"/>
                </a:ext>
              </a:extLst>
            </p:cNvPr>
            <p:cNvSpPr>
              <a:spLocks noChangeArrowheads="1"/>
            </p:cNvSpPr>
            <p:nvPr/>
          </p:nvSpPr>
          <p:spPr bwMode="auto">
            <a:xfrm>
              <a:off x="4560" y="3504"/>
              <a:ext cx="240" cy="24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Line 22">
              <a:extLst>
                <a:ext uri="{FF2B5EF4-FFF2-40B4-BE49-F238E27FC236}">
                  <a16:creationId xmlns:a16="http://schemas.microsoft.com/office/drawing/2014/main" id="{1D26EAFF-FE4E-415A-AD82-9B8BC0E05347}"/>
                </a:ext>
              </a:extLst>
            </p:cNvPr>
            <p:cNvSpPr>
              <a:spLocks noChangeShapeType="1"/>
            </p:cNvSpPr>
            <p:nvPr/>
          </p:nvSpPr>
          <p:spPr bwMode="auto">
            <a:xfrm>
              <a:off x="4224" y="2112"/>
              <a:ext cx="432"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9" name="Line 23">
              <a:extLst>
                <a:ext uri="{FF2B5EF4-FFF2-40B4-BE49-F238E27FC236}">
                  <a16:creationId xmlns:a16="http://schemas.microsoft.com/office/drawing/2014/main" id="{9DDCB315-5535-4B02-B5AD-3E36D13422AE}"/>
                </a:ext>
              </a:extLst>
            </p:cNvPr>
            <p:cNvSpPr>
              <a:spLocks noChangeShapeType="1"/>
            </p:cNvSpPr>
            <p:nvPr/>
          </p:nvSpPr>
          <p:spPr bwMode="auto">
            <a:xfrm>
              <a:off x="5040" y="2112"/>
              <a:ext cx="432"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Freeform 25">
              <a:extLst>
                <a:ext uri="{FF2B5EF4-FFF2-40B4-BE49-F238E27FC236}">
                  <a16:creationId xmlns:a16="http://schemas.microsoft.com/office/drawing/2014/main" id="{038383DA-87A1-4616-B471-059C2192882C}"/>
                </a:ext>
              </a:extLst>
            </p:cNvPr>
            <p:cNvSpPr>
              <a:spLocks/>
            </p:cNvSpPr>
            <p:nvPr/>
          </p:nvSpPr>
          <p:spPr bwMode="auto">
            <a:xfrm>
              <a:off x="3840" y="3696"/>
              <a:ext cx="720" cy="158"/>
            </a:xfrm>
            <a:custGeom>
              <a:avLst/>
              <a:gdLst>
                <a:gd name="T0" fmla="*/ 0 w 816"/>
                <a:gd name="T1" fmla="*/ 0 h 206"/>
                <a:gd name="T2" fmla="*/ 278 w 816"/>
                <a:gd name="T3" fmla="*/ 169 h 206"/>
                <a:gd name="T4" fmla="*/ 544 w 816"/>
                <a:gd name="T5" fmla="*/ 178 h 206"/>
                <a:gd name="T6" fmla="*/ 816 w 816"/>
                <a:gd name="T7" fmla="*/ 0 h 206"/>
              </a:gdLst>
              <a:ahLst/>
              <a:cxnLst>
                <a:cxn ang="0">
                  <a:pos x="T0" y="T1"/>
                </a:cxn>
                <a:cxn ang="0">
                  <a:pos x="T2" y="T3"/>
                </a:cxn>
                <a:cxn ang="0">
                  <a:pos x="T4" y="T5"/>
                </a:cxn>
                <a:cxn ang="0">
                  <a:pos x="T6" y="T7"/>
                </a:cxn>
              </a:cxnLst>
              <a:rect l="0" t="0" r="r" b="b"/>
              <a:pathLst>
                <a:path w="816" h="206">
                  <a:moveTo>
                    <a:pt x="0" y="0"/>
                  </a:moveTo>
                  <a:cubicBezTo>
                    <a:pt x="46" y="28"/>
                    <a:pt x="187" y="139"/>
                    <a:pt x="278" y="169"/>
                  </a:cubicBezTo>
                  <a:cubicBezTo>
                    <a:pt x="369" y="199"/>
                    <a:pt x="454" y="206"/>
                    <a:pt x="544" y="178"/>
                  </a:cubicBezTo>
                  <a:cubicBezTo>
                    <a:pt x="634" y="150"/>
                    <a:pt x="759" y="37"/>
                    <a:pt x="816" y="0"/>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Oval 24">
              <a:extLst>
                <a:ext uri="{FF2B5EF4-FFF2-40B4-BE49-F238E27FC236}">
                  <a16:creationId xmlns:a16="http://schemas.microsoft.com/office/drawing/2014/main" id="{AFBD5136-8E8F-4786-BCE6-B2814AB7D920}"/>
                </a:ext>
              </a:extLst>
            </p:cNvPr>
            <p:cNvSpPr>
              <a:spLocks noChangeArrowheads="1"/>
            </p:cNvSpPr>
            <p:nvPr/>
          </p:nvSpPr>
          <p:spPr bwMode="auto">
            <a:xfrm>
              <a:off x="4128" y="3696"/>
              <a:ext cx="240" cy="24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Oval 28">
              <a:extLst>
                <a:ext uri="{FF2B5EF4-FFF2-40B4-BE49-F238E27FC236}">
                  <a16:creationId xmlns:a16="http://schemas.microsoft.com/office/drawing/2014/main" id="{6CD7AD94-C631-4353-AE5C-6347F55142F0}"/>
                </a:ext>
              </a:extLst>
            </p:cNvPr>
            <p:cNvSpPr>
              <a:spLocks noChangeArrowheads="1"/>
            </p:cNvSpPr>
            <p:nvPr/>
          </p:nvSpPr>
          <p:spPr bwMode="auto">
            <a:xfrm>
              <a:off x="5328" y="3504"/>
              <a:ext cx="384" cy="384"/>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 name="Line 30">
              <a:extLst>
                <a:ext uri="{FF2B5EF4-FFF2-40B4-BE49-F238E27FC236}">
                  <a16:creationId xmlns:a16="http://schemas.microsoft.com/office/drawing/2014/main" id="{C7FA7055-E08B-4300-B29F-196FDF677450}"/>
                </a:ext>
              </a:extLst>
            </p:cNvPr>
            <p:cNvSpPr>
              <a:spLocks noChangeShapeType="1"/>
            </p:cNvSpPr>
            <p:nvPr/>
          </p:nvSpPr>
          <p:spPr bwMode="auto">
            <a:xfrm flipH="1">
              <a:off x="5040" y="2160"/>
              <a:ext cx="0" cy="15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Freeform 31">
              <a:extLst>
                <a:ext uri="{FF2B5EF4-FFF2-40B4-BE49-F238E27FC236}">
                  <a16:creationId xmlns:a16="http://schemas.microsoft.com/office/drawing/2014/main" id="{667031FD-EE78-4395-93B4-1156C00F0C28}"/>
                </a:ext>
              </a:extLst>
            </p:cNvPr>
            <p:cNvSpPr>
              <a:spLocks/>
            </p:cNvSpPr>
            <p:nvPr/>
          </p:nvSpPr>
          <p:spPr bwMode="auto">
            <a:xfrm>
              <a:off x="4704" y="3792"/>
              <a:ext cx="720" cy="158"/>
            </a:xfrm>
            <a:custGeom>
              <a:avLst/>
              <a:gdLst>
                <a:gd name="T0" fmla="*/ 0 w 816"/>
                <a:gd name="T1" fmla="*/ 0 h 206"/>
                <a:gd name="T2" fmla="*/ 278 w 816"/>
                <a:gd name="T3" fmla="*/ 169 h 206"/>
                <a:gd name="T4" fmla="*/ 544 w 816"/>
                <a:gd name="T5" fmla="*/ 178 h 206"/>
                <a:gd name="T6" fmla="*/ 816 w 816"/>
                <a:gd name="T7" fmla="*/ 0 h 206"/>
              </a:gdLst>
              <a:ahLst/>
              <a:cxnLst>
                <a:cxn ang="0">
                  <a:pos x="T0" y="T1"/>
                </a:cxn>
                <a:cxn ang="0">
                  <a:pos x="T2" y="T3"/>
                </a:cxn>
                <a:cxn ang="0">
                  <a:pos x="T4" y="T5"/>
                </a:cxn>
                <a:cxn ang="0">
                  <a:pos x="T6" y="T7"/>
                </a:cxn>
              </a:cxnLst>
              <a:rect l="0" t="0" r="r" b="b"/>
              <a:pathLst>
                <a:path w="816" h="206">
                  <a:moveTo>
                    <a:pt x="0" y="0"/>
                  </a:moveTo>
                  <a:cubicBezTo>
                    <a:pt x="46" y="28"/>
                    <a:pt x="187" y="139"/>
                    <a:pt x="278" y="169"/>
                  </a:cubicBezTo>
                  <a:cubicBezTo>
                    <a:pt x="369" y="199"/>
                    <a:pt x="454" y="206"/>
                    <a:pt x="544" y="178"/>
                  </a:cubicBezTo>
                  <a:cubicBezTo>
                    <a:pt x="634" y="150"/>
                    <a:pt x="759" y="37"/>
                    <a:pt x="816" y="0"/>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Oval 29">
              <a:extLst>
                <a:ext uri="{FF2B5EF4-FFF2-40B4-BE49-F238E27FC236}">
                  <a16:creationId xmlns:a16="http://schemas.microsoft.com/office/drawing/2014/main" id="{96B68C62-F2BD-4E5A-9CDF-56A0193903F1}"/>
                </a:ext>
              </a:extLst>
            </p:cNvPr>
            <p:cNvSpPr>
              <a:spLocks noChangeArrowheads="1"/>
            </p:cNvSpPr>
            <p:nvPr/>
          </p:nvSpPr>
          <p:spPr bwMode="auto">
            <a:xfrm>
              <a:off x="4848" y="3696"/>
              <a:ext cx="384" cy="384"/>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Line 32">
              <a:extLst>
                <a:ext uri="{FF2B5EF4-FFF2-40B4-BE49-F238E27FC236}">
                  <a16:creationId xmlns:a16="http://schemas.microsoft.com/office/drawing/2014/main" id="{B6024E9B-9CF7-4873-ADB0-46980944C26B}"/>
                </a:ext>
              </a:extLst>
            </p:cNvPr>
            <p:cNvSpPr>
              <a:spLocks noChangeShapeType="1"/>
            </p:cNvSpPr>
            <p:nvPr/>
          </p:nvSpPr>
          <p:spPr bwMode="auto">
            <a:xfrm flipH="1">
              <a:off x="4368" y="3552"/>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a:extLst>
                <a:ext uri="{FF2B5EF4-FFF2-40B4-BE49-F238E27FC236}">
                  <a16:creationId xmlns:a16="http://schemas.microsoft.com/office/drawing/2014/main" id="{D82EEE69-C50A-46E9-ABF5-7BDAACFF4238}"/>
                </a:ext>
              </a:extLst>
            </p:cNvPr>
            <p:cNvSpPr>
              <a:spLocks noChangeShapeType="1"/>
            </p:cNvSpPr>
            <p:nvPr/>
          </p:nvSpPr>
          <p:spPr bwMode="auto">
            <a:xfrm flipH="1">
              <a:off x="4464" y="3792"/>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a:extLst>
                <a:ext uri="{FF2B5EF4-FFF2-40B4-BE49-F238E27FC236}">
                  <a16:creationId xmlns:a16="http://schemas.microsoft.com/office/drawing/2014/main" id="{5D62ED86-5455-4913-8ADF-C90F0A49949B}"/>
                </a:ext>
              </a:extLst>
            </p:cNvPr>
            <p:cNvSpPr>
              <a:spLocks noChangeShapeType="1"/>
            </p:cNvSpPr>
            <p:nvPr/>
          </p:nvSpPr>
          <p:spPr bwMode="auto">
            <a:xfrm flipH="1">
              <a:off x="4416" y="3648"/>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a:extLst>
                <a:ext uri="{FF2B5EF4-FFF2-40B4-BE49-F238E27FC236}">
                  <a16:creationId xmlns:a16="http://schemas.microsoft.com/office/drawing/2014/main" id="{5EAA8A9E-D320-4CBA-8BD3-3DBDAABE7B80}"/>
                </a:ext>
              </a:extLst>
            </p:cNvPr>
            <p:cNvSpPr>
              <a:spLocks noChangeShapeType="1"/>
            </p:cNvSpPr>
            <p:nvPr/>
          </p:nvSpPr>
          <p:spPr bwMode="auto">
            <a:xfrm flipH="1">
              <a:off x="5136" y="3696"/>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a:extLst>
                <a:ext uri="{FF2B5EF4-FFF2-40B4-BE49-F238E27FC236}">
                  <a16:creationId xmlns:a16="http://schemas.microsoft.com/office/drawing/2014/main" id="{E599EA1A-C50A-4267-A332-C397C8B1045F}"/>
                </a:ext>
              </a:extLst>
            </p:cNvPr>
            <p:cNvSpPr>
              <a:spLocks noChangeShapeType="1"/>
            </p:cNvSpPr>
            <p:nvPr/>
          </p:nvSpPr>
          <p:spPr bwMode="auto">
            <a:xfrm flipH="1">
              <a:off x="5232" y="3888"/>
              <a:ext cx="192"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Line 37">
              <a:extLst>
                <a:ext uri="{FF2B5EF4-FFF2-40B4-BE49-F238E27FC236}">
                  <a16:creationId xmlns:a16="http://schemas.microsoft.com/office/drawing/2014/main" id="{D89A46FC-E974-4B53-9A23-7490DA95E4A0}"/>
                </a:ext>
              </a:extLst>
            </p:cNvPr>
            <p:cNvSpPr>
              <a:spLocks noChangeShapeType="1"/>
            </p:cNvSpPr>
            <p:nvPr/>
          </p:nvSpPr>
          <p:spPr bwMode="auto">
            <a:xfrm flipH="1">
              <a:off x="5184" y="3744"/>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35" name="Picture 39" descr="picture-galileo">
            <a:extLst>
              <a:ext uri="{FF2B5EF4-FFF2-40B4-BE49-F238E27FC236}">
                <a16:creationId xmlns:a16="http://schemas.microsoft.com/office/drawing/2014/main" id="{794FA7B3-40A1-4E65-8B0E-8C083E29C7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6858000"/>
            <a:ext cx="1620838" cy="182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40" name="Oval 44">
            <a:extLst>
              <a:ext uri="{FF2B5EF4-FFF2-40B4-BE49-F238E27FC236}">
                <a16:creationId xmlns:a16="http://schemas.microsoft.com/office/drawing/2014/main" id="{D8490F42-0C76-44DD-B809-5193D1D7B53C}"/>
              </a:ext>
            </a:extLst>
          </p:cNvPr>
          <p:cNvSpPr>
            <a:spLocks noChangeArrowheads="1"/>
          </p:cNvSpPr>
          <p:nvPr/>
        </p:nvSpPr>
        <p:spPr bwMode="auto">
          <a:xfrm>
            <a:off x="7162800" y="5181600"/>
            <a:ext cx="381000" cy="38100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Oval 45">
            <a:extLst>
              <a:ext uri="{FF2B5EF4-FFF2-40B4-BE49-F238E27FC236}">
                <a16:creationId xmlns:a16="http://schemas.microsoft.com/office/drawing/2014/main" id="{610A9C0F-C2E1-490C-AD35-7FA663AB1716}"/>
              </a:ext>
            </a:extLst>
          </p:cNvPr>
          <p:cNvSpPr>
            <a:spLocks noChangeArrowheads="1"/>
          </p:cNvSpPr>
          <p:nvPr/>
        </p:nvSpPr>
        <p:spPr bwMode="auto">
          <a:xfrm>
            <a:off x="8382000" y="5181600"/>
            <a:ext cx="609600" cy="609600"/>
          </a:xfrm>
          <a:prstGeom prst="ellipse">
            <a:avLst/>
          </a:prstGeom>
          <a:gradFill rotWithShape="1">
            <a:gsLst>
              <a:gs pos="0">
                <a:srgbClr val="FF9933"/>
              </a:gs>
              <a:gs pos="100000">
                <a:srgbClr val="FF9933">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3.33333E-6 4.16281E-6 L 0.5875 0.00485 " pathEditMode="relative" rAng="0" ptsTypes="AA">
                                      <p:cBhvr>
                                        <p:cTn id="6" dur="2000" fill="hold"/>
                                        <p:tgtEl>
                                          <p:spTgt spid="4101"/>
                                        </p:tgtEl>
                                        <p:attrNameLst>
                                          <p:attrName>ppt_x</p:attrName>
                                          <p:attrName>ppt_y</p:attrName>
                                        </p:attrNameLst>
                                      </p:cBhvr>
                                      <p:rCtr x="29375" y="231"/>
                                    </p:animMotion>
                                  </p:childTnLst>
                                </p:cTn>
                              </p:par>
                              <p:par>
                                <p:cTn id="7" presetID="64" presetClass="path" presetSubtype="0" accel="50000" decel="50000" fill="hold" nodeType="withEffect">
                                  <p:stCondLst>
                                    <p:cond delay="0"/>
                                  </p:stCondLst>
                                  <p:childTnLst>
                                    <p:animMotion origin="layout" path="M 5.E-6 -2.38668E-6 L 0.00313 -0.27706 " pathEditMode="relative" rAng="0" ptsTypes="AA">
                                      <p:cBhvr>
                                        <p:cTn id="8" dur="2000" fill="hold"/>
                                        <p:tgtEl>
                                          <p:spTgt spid="4135"/>
                                        </p:tgtEl>
                                        <p:attrNameLst>
                                          <p:attrName>ppt_x</p:attrName>
                                          <p:attrName>ppt_y</p:attrName>
                                        </p:attrNameLst>
                                      </p:cBhvr>
                                      <p:rCtr x="156" y="-13853"/>
                                    </p:animMotion>
                                  </p:childTnLst>
                                </p:cTn>
                              </p:par>
                            </p:childTnLst>
                          </p:cTn>
                        </p:par>
                        <p:par>
                          <p:cTn id="9" fill="hold" nodeType="afterGroup">
                            <p:stCondLst>
                              <p:cond delay="2000"/>
                            </p:stCondLst>
                            <p:childTnLst>
                              <p:par>
                                <p:cTn id="10" presetID="0" presetClass="path" presetSubtype="0" accel="50000" decel="50000" fill="hold" nodeType="afterEffect">
                                  <p:stCondLst>
                                    <p:cond delay="0"/>
                                  </p:stCondLst>
                                  <p:childTnLst>
                                    <p:animMotion origin="layout" path="M -5.83333E-6 -2.48555E-6 C -0.01563 0.01734 -0.03247 0.02705 -0.05244 0.03191 C -0.07553 0.02844 -0.09966 0.03006 -0.12223 0.02127 C -0.13004 0.01827 -0.14011 0.01434 -0.14601 0.00647 C -0.15522 -0.00578 -0.15765 -0.00578 -0.14914 -0.00208 C -0.13213 0.01387 -0.15608 -0.00763 -0.13959 0.00439 C -0.1316 0.01017 -0.129 0.01341 -0.12067 0.01711 C -0.11754 0.0185 -0.11424 0.01988 -0.11112 0.02127 C -0.10956 0.02197 -0.10626 0.02335 -0.10626 0.02335 C -0.09792 0.03075 -0.10522 0.02543 -0.09202 0.0296 C -0.08456 0.03191 -0.07744 0.03607 -0.0698 0.03815 C -0.05765 0.03283 -0.07084 0.03815 -0.04445 0.03399 C -0.03195 0.03214 -0.02119 0.0222 -0.00956 0.01711 C -0.00556 0.01179 -0.0014 0.0111 0.00312 0.00647 C 0.00433 0.00532 0.00798 0.00231 0.00642 0.00231 C 0.00451 0.00231 0.00329 0.00532 0.00156 0.00647 C -0.00556 0.0111 -0.00105 0.00532 -0.00799 0.01272 C -0.00921 0.01387 -0.00973 0.01619 -0.01112 0.01711 C -0.01407 0.01919 -0.02067 0.02127 -0.02067 0.02127 C -0.02883 0.02844 -0.03976 0.03214 -0.04914 0.03607 C -0.0507 0.03676 -0.05244 0.03746 -0.054 0.03815 C -0.05556 0.03884 -0.05713 0.03954 -0.05869 0.04023 C -0.06025 0.04093 -0.06355 0.04231 -0.06355 0.04231 C -0.07726 0.04093 -0.08612 0.04046 -0.09844 0.03607 C -0.10713 0.03306 -0.1139 0.02682 -0.12223 0.02335 C -0.12865 0.01757 -0.13473 0.01457 -0.14133 0.00856 C -0.14723 0.00324 -0.14792 0.00347 -0.14133 0.00647 C -0.13473 0.0148 -0.12761 0.01757 -0.1191 0.02127 C -0.11598 0.02266 -0.11268 0.02405 -0.10956 0.02543 C -0.10799 0.02613 -0.10469 0.02751 -0.10469 0.02751 C -0.09862 0.0333 -0.09272 0.0333 -0.08577 0.03607 C -0.08265 0.03723 -0.07935 0.03884 -0.07622 0.04023 C -0.07466 0.04093 -0.07136 0.04231 -0.07136 0.04231 C -0.06511 0.04162 -0.05869 0.04162 -0.05244 0.04023 C -0.04289 0.03815 -0.03733 0.02913 -0.02848 0.02543 C -0.01963 0.01757 -0.0106 0.01225 -0.00157 0.00439 C -0.00035 0.00324 0.00051 0.00139 0.00156 -2.48555E-6 C 0.00261 -0.00139 0.00642 -0.00416 0.00485 -0.00416 C 0.00294 -0.00416 0.00156 -0.00139 -5.83333E-6 -2.48555E-6 Z " pathEditMode="relative" ptsTypes="fffffffffffffffffffffffffffffffffffffff">
                                      <p:cBhvr>
                                        <p:cTn id="11" dur="3000" fill="hold"/>
                                        <p:tgtEl>
                                          <p:spTgt spid="4140"/>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4.44444E-6 -2.77457E-6 C -0.00417 0.00439 -0.00851 0.00832 -0.01268 0.01271 C -0.01424 0.01433 -0.01737 0.01988 -0.0191 0.02127 C -0.03924 0.03699 -0.06129 0.03792 -0.08421 0.04023 C -0.09514 0.03537 -0.1066 0.03399 -0.11754 0.02959 C -0.1224 0.02774 -0.12709 0.02543 -0.13178 0.02335 C -0.13334 0.02266 -0.13646 0.02127 -0.13646 0.02127 C -0.14046 0.01618 -0.14497 0.01549 -0.14914 0.01063 C -0.15191 0.0074 -0.15712 -2.77457E-6 -0.15712 -2.77457E-6 C -0.15764 -0.00208 -0.15868 -0.00833 -0.15868 -0.00624 C -0.15868 0.00323 -0.14809 0.01734 -0.14132 0.02127 C -0.1382 0.02312 -0.13455 0.02312 -0.13178 0.02543 C -0.12414 0.03191 -0.11233 0.03861 -0.10313 0.04023 C -0.08889 0.043 -0.09566 0.04162 -0.08247 0.04439 C -0.06997 0.043 -0.06667 0.04393 -0.05712 0.04023 C -0.05417 0.03907 -0.04671 0.0356 -0.04289 0.03399 C -0.04132 0.03329 -0.03803 0.03191 -0.03803 0.03191 C -0.03646 0.03052 -0.03507 0.02867 -0.03334 0.02751 C -0.03021 0.02566 -0.02379 0.02335 -0.02379 0.02335 C -0.01771 0.01803 -0.01268 0.01202 -0.00643 0.00647 C -0.00487 0.00508 -0.00157 0.00231 -0.00157 0.00231 C -0.00157 0.00231 -0.00799 0.01063 -0.01112 0.0148 C -0.0158 0.02104 -0.01233 0.0185 -0.0191 0.02127 C -0.02066 0.02266 -0.02205 0.02451 -0.02379 0.02543 C -0.02691 0.02728 -0.03334 0.02959 -0.03334 0.02959 C -0.0448 0.04023 -0.05782 0.04069 -0.07136 0.04231 C -0.08212 0.04162 -0.09653 0.04231 -0.10799 0.03815 C -0.11129 0.03699 -0.11441 0.03537 -0.11754 0.03399 C -0.1191 0.03329 -0.12223 0.03191 -0.12223 0.03191 C -0.129 0.02243 -0.12118 0.03191 -0.13021 0.02543 C -0.13837 0.01965 -0.1448 0.0111 -0.15243 0.00439 C -0.15556 0.00162 -0.14705 0.01133 -0.14445 0.0148 C -0.13976 0.02104 -0.14323 0.0185 -0.13646 0.02127 C -0.12153 0.03422 -0.10643 0.03977 -0.08889 0.04231 C -0.07379 0.0356 -0.05695 0.03745 -0.04132 0.03399 C -0.0316 0.03191 -0.03594 0.03283 -0.02865 0.02959 C -0.02553 0.02821 -0.0191 0.02543 -0.0191 0.02543 C -0.01806 0.02404 -0.01719 0.02219 -0.0158 0.02127 C -0.01441 0.02011 -0.01233 0.02058 -0.01112 0.01919 C -0.00851 0.01641 -0.00712 0.01179 -0.00469 0.00855 C -0.00278 0.00069 -0.00452 0.00347 4.44444E-6 -2.77457E-6 Z " pathEditMode="relative" ptsTypes="fffffffffffffffffffffffffffffffffffffffff">
                                      <p:cBhvr>
                                        <p:cTn id="13" dur="3000" fill="hold"/>
                                        <p:tgtEl>
                                          <p:spTgt spid="41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Refraction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2014 Pearson Education, Inc.</a:t>
            </a:r>
          </a:p>
        </p:txBody>
      </p:sp>
      <p:pic>
        <p:nvPicPr>
          <p:cNvPr id="6" name="Picture 5" descr="11_44_FigureB.jpg"/>
          <p:cNvPicPr>
            <a:picLocks noChangeAspect="1"/>
          </p:cNvPicPr>
          <p:nvPr/>
        </p:nvPicPr>
        <p:blipFill rotWithShape="1">
          <a:blip r:embed="rId2">
            <a:extLst>
              <a:ext uri="{28A0092B-C50C-407E-A947-70E740481C1C}">
                <a14:useLocalDpi xmlns:a14="http://schemas.microsoft.com/office/drawing/2010/main" val="0"/>
              </a:ext>
            </a:extLst>
          </a:blip>
          <a:srcRect b="2968"/>
          <a:stretch/>
        </p:blipFill>
        <p:spPr>
          <a:xfrm>
            <a:off x="3732460" y="1600200"/>
            <a:ext cx="5273340" cy="4770493"/>
          </a:xfrm>
          <a:prstGeom prst="rect">
            <a:avLst/>
          </a:prstGeom>
        </p:spPr>
      </p:pic>
      <p:sp>
        <p:nvSpPr>
          <p:cNvPr id="3" name="Content Placeholder 2"/>
          <p:cNvSpPr>
            <a:spLocks noGrp="1"/>
          </p:cNvSpPr>
          <p:nvPr>
            <p:ph idx="1"/>
          </p:nvPr>
        </p:nvSpPr>
        <p:spPr>
          <a:xfrm>
            <a:off x="304800" y="918388"/>
            <a:ext cx="8239125" cy="2907726"/>
          </a:xfrm>
        </p:spPr>
        <p:txBody>
          <a:bodyPr/>
          <a:lstStyle/>
          <a:p>
            <a:pPr marL="0" indent="0">
              <a:spcBef>
                <a:spcPct val="50000"/>
              </a:spcBef>
              <a:buNone/>
            </a:pPr>
            <a:r>
              <a:rPr lang="en-US" dirty="0">
                <a:latin typeface="Times New Roman" charset="0"/>
                <a:cs typeface="Times New Roman" charset="0"/>
              </a:rPr>
              <a:t>The law of refraction works</a:t>
            </a:r>
            <a:br>
              <a:rPr lang="en-US" dirty="0">
                <a:latin typeface="Times New Roman" charset="0"/>
                <a:cs typeface="Times New Roman" charset="0"/>
              </a:rPr>
            </a:br>
            <a:r>
              <a:rPr lang="en-US" dirty="0">
                <a:latin typeface="Times New Roman" charset="0"/>
                <a:cs typeface="Times New Roman" charset="0"/>
              </a:rPr>
              <a:t>both ways—a wave going</a:t>
            </a:r>
            <a:br>
              <a:rPr lang="en-US" dirty="0">
                <a:latin typeface="Times New Roman" charset="0"/>
                <a:cs typeface="Times New Roman" charset="0"/>
              </a:rPr>
            </a:br>
            <a:r>
              <a:rPr lang="en-US" dirty="0">
                <a:latin typeface="Times New Roman" charset="0"/>
                <a:cs typeface="Times New Roman" charset="0"/>
              </a:rPr>
              <a:t>from a slower medium to</a:t>
            </a:r>
            <a:br>
              <a:rPr lang="en-US" dirty="0">
                <a:latin typeface="Times New Roman" charset="0"/>
                <a:cs typeface="Times New Roman" charset="0"/>
              </a:rPr>
            </a:br>
            <a:r>
              <a:rPr lang="en-US" dirty="0">
                <a:latin typeface="Times New Roman" charset="0"/>
                <a:cs typeface="Times New Roman" charset="0"/>
              </a:rPr>
              <a:t>a faster one would follow</a:t>
            </a:r>
            <a:br>
              <a:rPr lang="en-US" dirty="0">
                <a:latin typeface="Times New Roman" charset="0"/>
                <a:cs typeface="Times New Roman" charset="0"/>
              </a:rPr>
            </a:br>
            <a:r>
              <a:rPr lang="en-US" dirty="0">
                <a:latin typeface="Times New Roman" charset="0"/>
                <a:cs typeface="Times New Roman" charset="0"/>
              </a:rPr>
              <a:t>the red line in the</a:t>
            </a:r>
            <a:br>
              <a:rPr lang="en-US" dirty="0">
                <a:latin typeface="Times New Roman" charset="0"/>
                <a:cs typeface="Times New Roman" charset="0"/>
              </a:rPr>
            </a:br>
            <a:r>
              <a:rPr lang="en-US" dirty="0">
                <a:latin typeface="Times New Roman" charset="0"/>
                <a:cs typeface="Times New Roman" charset="0"/>
              </a:rPr>
              <a:t>other direction.</a:t>
            </a:r>
          </a:p>
        </p:txBody>
      </p:sp>
    </p:spTree>
    <p:extLst>
      <p:ext uri="{BB962C8B-B14F-4D97-AF65-F5344CB8AC3E}">
        <p14:creationId xmlns:p14="http://schemas.microsoft.com/office/powerpoint/2010/main" val="162403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33CC33"/>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D9F3C23D-120C-4BE5-B233-55700D16223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5">
            <a:extLst>
              <a:ext uri="{FF2B5EF4-FFF2-40B4-BE49-F238E27FC236}">
                <a16:creationId xmlns:a16="http://schemas.microsoft.com/office/drawing/2014/main" id="{2E994EEE-3169-49B3-8FF0-B151BF3E9810}"/>
              </a:ext>
            </a:extLst>
          </p:cNvPr>
          <p:cNvSpPr>
            <a:spLocks noChangeArrowheads="1"/>
          </p:cNvSpPr>
          <p:nvPr/>
        </p:nvSpPr>
        <p:spPr bwMode="auto">
          <a:xfrm>
            <a:off x="3352800" y="533400"/>
            <a:ext cx="4648200" cy="990600"/>
          </a:xfrm>
          <a:prstGeom prst="rect">
            <a:avLst/>
          </a:prstGeom>
          <a:solidFill>
            <a:srgbClr val="0000FF"/>
          </a:solidFill>
          <a:ln w="5080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Black" panose="020B0A04020102020204" pitchFamily="34" charset="0"/>
                <a:ea typeface="+mn-ea"/>
                <a:cs typeface="+mn-cs"/>
              </a:rPr>
              <a:t>Diffraction</a:t>
            </a:r>
            <a:endParaRPr kumimoji="0" lang="en-US" altLang="en-US" sz="4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Black" panose="020B0A04020102020204" pitchFamily="34" charset="0"/>
              <a:ea typeface="+mn-ea"/>
              <a:cs typeface="+mn-cs"/>
            </a:endParaRPr>
          </a:p>
        </p:txBody>
      </p:sp>
      <p:sp>
        <p:nvSpPr>
          <p:cNvPr id="25606" name="Rectangle 6">
            <a:extLst>
              <a:ext uri="{FF2B5EF4-FFF2-40B4-BE49-F238E27FC236}">
                <a16:creationId xmlns:a16="http://schemas.microsoft.com/office/drawing/2014/main" id="{CEEBFF95-3E2F-4E36-9D5E-486D2F16768C}"/>
              </a:ext>
            </a:extLst>
          </p:cNvPr>
          <p:cNvSpPr>
            <a:spLocks noChangeArrowheads="1"/>
          </p:cNvSpPr>
          <p:nvPr/>
        </p:nvSpPr>
        <p:spPr bwMode="auto">
          <a:xfrm>
            <a:off x="2819400" y="1600200"/>
            <a:ext cx="5659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anose="030F0702030302020204" pitchFamily="66" charset="0"/>
                <a:ea typeface="+mn-ea"/>
                <a:cs typeface="+mn-cs"/>
              </a:rPr>
              <a:t>the</a:t>
            </a:r>
            <a:r>
              <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n-US" altLang="en-US" sz="3600" b="1" i="0" u="none" strike="noStrike" kern="1200" cap="none" spc="0" normalizeH="0" baseline="0" noProof="0">
                <a:ln>
                  <a:noFill/>
                </a:ln>
                <a:solidFill>
                  <a:srgbClr val="66FF33"/>
                </a:solidFill>
                <a:effectLst>
                  <a:outerShdw blurRad="38100" dist="38100" dir="2700000" algn="tl">
                    <a:srgbClr val="000000"/>
                  </a:outerShdw>
                </a:effectLst>
                <a:uLnTx/>
                <a:uFillTx/>
                <a:latin typeface="Comic Sans MS" panose="030F0702030302020204" pitchFamily="66" charset="0"/>
                <a:ea typeface="+mn-ea"/>
                <a:cs typeface="+mn-cs"/>
              </a:rPr>
              <a:t>spreading</a:t>
            </a:r>
            <a:r>
              <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n-US" altLang="en-US" sz="3600" b="1" i="0"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anose="030F0702030302020204" pitchFamily="66" charset="0"/>
                <a:ea typeface="+mn-ea"/>
                <a:cs typeface="+mn-cs"/>
              </a:rPr>
              <a:t>of a wave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anose="030F0702030302020204" pitchFamily="66" charset="0"/>
                <a:ea typeface="+mn-ea"/>
                <a:cs typeface="+mn-cs"/>
              </a:rPr>
              <a:t>around a barrier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anose="030F0702030302020204" pitchFamily="66" charset="0"/>
                <a:ea typeface="+mn-ea"/>
                <a:cs typeface="+mn-cs"/>
              </a:rPr>
              <a:t>through an opening</a:t>
            </a:r>
          </a:p>
        </p:txBody>
      </p:sp>
      <p:pic>
        <p:nvPicPr>
          <p:cNvPr id="25804" name="Picture 204" descr="diffractionnarrowanswer">
            <a:extLst>
              <a:ext uri="{FF2B5EF4-FFF2-40B4-BE49-F238E27FC236}">
                <a16:creationId xmlns:a16="http://schemas.microsoft.com/office/drawing/2014/main" id="{E148CD65-120F-4654-BC90-A941CA95F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62200"/>
            <a:ext cx="4191000" cy="2281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out)">
                                      <p:cBhvr>
                                        <p:cTn id="12" dur="500"/>
                                        <p:tgtEl>
                                          <p:spTgt spid="25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p:cTn id="17" dur="500" fill="hold"/>
                                        <p:tgtEl>
                                          <p:spTgt spid="25606"/>
                                        </p:tgtEl>
                                        <p:attrNameLst>
                                          <p:attrName>ppt_w</p:attrName>
                                        </p:attrNameLst>
                                      </p:cBhvr>
                                      <p:tavLst>
                                        <p:tav tm="0">
                                          <p:val>
                                            <p:fltVal val="0"/>
                                          </p:val>
                                        </p:tav>
                                        <p:tav tm="100000">
                                          <p:val>
                                            <p:strVal val="#ppt_w"/>
                                          </p:val>
                                        </p:tav>
                                      </p:tavLst>
                                    </p:anim>
                                    <p:anim calcmode="lin" valueType="num">
                                      <p:cBhvr>
                                        <p:cTn id="18" dur="500" fill="hold"/>
                                        <p:tgtEl>
                                          <p:spTgt spid="25606"/>
                                        </p:tgtEl>
                                        <p:attrNameLst>
                                          <p:attrName>ppt_h</p:attrName>
                                        </p:attrNameLst>
                                      </p:cBhvr>
                                      <p:tavLst>
                                        <p:tav tm="0">
                                          <p:val>
                                            <p:fltVal val="0"/>
                                          </p:val>
                                        </p:tav>
                                        <p:tav tm="100000">
                                          <p:val>
                                            <p:strVal val="#ppt_h"/>
                                          </p:val>
                                        </p:tav>
                                      </p:tavLst>
                                    </p:anim>
                                    <p:anim calcmode="lin" valueType="num">
                                      <p:cBhvr>
                                        <p:cTn id="19" dur="500" fill="hold"/>
                                        <p:tgtEl>
                                          <p:spTgt spid="25606"/>
                                        </p:tgtEl>
                                        <p:attrNameLst>
                                          <p:attrName>ppt_x</p:attrName>
                                        </p:attrNameLst>
                                      </p:cBhvr>
                                      <p:tavLst>
                                        <p:tav tm="0">
                                          <p:val>
                                            <p:fltVal val="0.5"/>
                                          </p:val>
                                        </p:tav>
                                        <p:tav tm="100000">
                                          <p:val>
                                            <p:strVal val="#ppt_x"/>
                                          </p:val>
                                        </p:tav>
                                      </p:tavLst>
                                    </p:anim>
                                    <p:anim calcmode="lin" valueType="num">
                                      <p:cBhvr>
                                        <p:cTn id="20" dur="500" fill="hold"/>
                                        <p:tgtEl>
                                          <p:spTgt spid="25606"/>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5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11-14 Diffraction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2014 Pearson Education, Inc.</a:t>
            </a:r>
          </a:p>
        </p:txBody>
      </p:sp>
      <p:sp>
        <p:nvSpPr>
          <p:cNvPr id="3" name="Content Placeholder 2"/>
          <p:cNvSpPr>
            <a:spLocks noGrp="1"/>
          </p:cNvSpPr>
          <p:nvPr>
            <p:ph idx="1"/>
          </p:nvPr>
        </p:nvSpPr>
        <p:spPr>
          <a:xfrm>
            <a:off x="457200" y="857259"/>
            <a:ext cx="8572730" cy="971542"/>
          </a:xfrm>
        </p:spPr>
        <p:txBody>
          <a:bodyPr/>
          <a:lstStyle/>
          <a:p>
            <a:pPr marL="0" indent="0">
              <a:spcBef>
                <a:spcPct val="50000"/>
              </a:spcBef>
              <a:buNone/>
            </a:pPr>
            <a:r>
              <a:rPr lang="en-US" dirty="0">
                <a:latin typeface="Times New Roman" charset="0"/>
                <a:cs typeface="Times New Roman" charset="0"/>
              </a:rPr>
              <a:t>When waves encounter an obstacle, they bend around</a:t>
            </a:r>
            <a:br>
              <a:rPr lang="en-US" dirty="0">
                <a:latin typeface="Times New Roman" charset="0"/>
                <a:cs typeface="Times New Roman" charset="0"/>
              </a:rPr>
            </a:br>
            <a:r>
              <a:rPr lang="en-US" dirty="0">
                <a:latin typeface="Times New Roman" charset="0"/>
                <a:cs typeface="Times New Roman" charset="0"/>
              </a:rPr>
              <a:t>it, leaving a </a:t>
            </a:r>
            <a:r>
              <a:rPr lang="ja-JP" altLang="en-US" dirty="0">
                <a:latin typeface="Times New Roman" charset="0"/>
                <a:cs typeface="Times New Roman" charset="0"/>
              </a:rPr>
              <a:t>“</a:t>
            </a:r>
            <a:r>
              <a:rPr lang="en-US" dirty="0">
                <a:latin typeface="Times New Roman" charset="0"/>
                <a:cs typeface="Times New Roman" charset="0"/>
              </a:rPr>
              <a:t>shadow region.</a:t>
            </a:r>
            <a:r>
              <a:rPr lang="ja-JP" altLang="en-US" dirty="0">
                <a:latin typeface="Times New Roman" charset="0"/>
                <a:cs typeface="Times New Roman" charset="0"/>
              </a:rPr>
              <a:t>”</a:t>
            </a:r>
            <a:r>
              <a:rPr lang="en-US" dirty="0">
                <a:latin typeface="Times New Roman" charset="0"/>
                <a:cs typeface="Times New Roman" charset="0"/>
              </a:rPr>
              <a:t> This is called diffraction.</a:t>
            </a:r>
          </a:p>
        </p:txBody>
      </p:sp>
      <p:pic>
        <p:nvPicPr>
          <p:cNvPr id="7" name="Picture 6">
            <a:extLst>
              <a:ext uri="{FF2B5EF4-FFF2-40B4-BE49-F238E27FC236}">
                <a16:creationId xmlns:a16="http://schemas.microsoft.com/office/drawing/2014/main" id="{D8472DC5-2AB8-428A-A272-49DE20BF6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0" y="2223215"/>
            <a:ext cx="4244260" cy="4244260"/>
          </a:xfrm>
          <a:prstGeom prst="rect">
            <a:avLst/>
          </a:prstGeom>
        </p:spPr>
      </p:pic>
      <p:pic>
        <p:nvPicPr>
          <p:cNvPr id="9" name="Picture 8">
            <a:extLst>
              <a:ext uri="{FF2B5EF4-FFF2-40B4-BE49-F238E27FC236}">
                <a16:creationId xmlns:a16="http://schemas.microsoft.com/office/drawing/2014/main" id="{2F65FB02-A916-4816-9C6F-7EE63E947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24" y="2248616"/>
            <a:ext cx="4244260" cy="4244260"/>
          </a:xfrm>
          <a:prstGeom prst="rect">
            <a:avLst/>
          </a:prstGeom>
        </p:spPr>
      </p:pic>
    </p:spTree>
    <p:extLst>
      <p:ext uri="{BB962C8B-B14F-4D97-AF65-F5344CB8AC3E}">
        <p14:creationId xmlns:p14="http://schemas.microsoft.com/office/powerpoint/2010/main" val="3880380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9FC8F0-F2B2-4B3F-AECF-00400016F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19400"/>
            <a:ext cx="8534400" cy="4800601"/>
          </a:xfrm>
          <a:prstGeom prst="rect">
            <a:avLst/>
          </a:prstGeom>
        </p:spPr>
      </p:pic>
      <p:sp>
        <p:nvSpPr>
          <p:cNvPr id="2" name="Title 1"/>
          <p:cNvSpPr>
            <a:spLocks noGrp="1"/>
          </p:cNvSpPr>
          <p:nvPr>
            <p:ph type="title"/>
          </p:nvPr>
        </p:nvSpPr>
        <p:spPr>
          <a:xfrm>
            <a:off x="457200" y="16353"/>
            <a:ext cx="8229600" cy="669447"/>
          </a:xfrm>
        </p:spPr>
        <p:txBody>
          <a:bodyPr/>
          <a:lstStyle/>
          <a:p>
            <a:pPr>
              <a:spcBef>
                <a:spcPct val="50000"/>
              </a:spcBef>
            </a:pPr>
            <a:r>
              <a:rPr lang="en-US" dirty="0">
                <a:latin typeface="Times New Roman" charset="0"/>
                <a:cs typeface="Times New Roman" charset="0"/>
              </a:rPr>
              <a:t>Diffraction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2014 Pearson Education, Inc.</a:t>
            </a:r>
          </a:p>
        </p:txBody>
      </p:sp>
      <p:sp>
        <p:nvSpPr>
          <p:cNvPr id="3" name="Content Placeholder 2"/>
          <p:cNvSpPr>
            <a:spLocks noGrp="1"/>
          </p:cNvSpPr>
          <p:nvPr>
            <p:ph idx="1"/>
          </p:nvPr>
        </p:nvSpPr>
        <p:spPr>
          <a:xfrm>
            <a:off x="-38100" y="685801"/>
            <a:ext cx="9220200" cy="2286000"/>
          </a:xfrm>
        </p:spPr>
        <p:txBody>
          <a:bodyPr/>
          <a:lstStyle/>
          <a:p>
            <a:pPr marL="0" indent="0">
              <a:spcBef>
                <a:spcPct val="50000"/>
              </a:spcBef>
              <a:buNone/>
            </a:pPr>
            <a:r>
              <a:rPr lang="en-US" dirty="0">
                <a:latin typeface="Times New Roman" charset="0"/>
                <a:cs typeface="Times New Roman" charset="0"/>
              </a:rPr>
              <a:t>The amount of diffraction depends on the size of the obstacle compared to the wavelength. If the obstacle is much smaller than the wavelength, the wave is barely affected. If the object is comparable to, or larger than, the wavelength, diffraction is much more significant.</a:t>
            </a:r>
          </a:p>
        </p:txBody>
      </p:sp>
    </p:spTree>
    <p:extLst>
      <p:ext uri="{BB962C8B-B14F-4D97-AF65-F5344CB8AC3E}">
        <p14:creationId xmlns:p14="http://schemas.microsoft.com/office/powerpoint/2010/main" val="123232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2B8F4D-1F3B-4152-AA62-CA0EF6FBDEE7}"/>
              </a:ext>
            </a:extLst>
          </p:cNvPr>
          <p:cNvSpPr>
            <a:spLocks noGrp="1" noRot="1" noChangeArrowheads="1"/>
          </p:cNvSpPr>
          <p:nvPr>
            <p:ph type="title"/>
          </p:nvPr>
        </p:nvSpPr>
        <p:spPr>
          <a:xfrm>
            <a:off x="0" y="-228600"/>
            <a:ext cx="9144000" cy="1371600"/>
          </a:xfrm>
          <a:noFill/>
          <a:extLst>
            <a:ext uri="{909E8E84-426E-40DD-AFC4-6F175D3DCCD1}">
              <a14:hiddenFill xmlns:a14="http://schemas.microsoft.com/office/drawing/2010/main">
                <a:solidFill>
                  <a:schemeClr val="bg1"/>
                </a:solidFill>
              </a14:hiddenFill>
            </a:ext>
          </a:extLst>
        </p:spPr>
        <p:txBody>
          <a:bodyPr/>
          <a:lstStyle/>
          <a:p>
            <a:r>
              <a:rPr lang="en-US" altLang="en-US">
                <a:solidFill>
                  <a:srgbClr val="FF0000"/>
                </a:solidFill>
              </a:rPr>
              <a:t>Standing  Waves</a:t>
            </a:r>
          </a:p>
        </p:txBody>
      </p:sp>
      <p:sp>
        <p:nvSpPr>
          <p:cNvPr id="25603" name="Rectangle 3">
            <a:extLst>
              <a:ext uri="{FF2B5EF4-FFF2-40B4-BE49-F238E27FC236}">
                <a16:creationId xmlns:a16="http://schemas.microsoft.com/office/drawing/2014/main" id="{6DF8656E-152C-4A2B-B5F0-8CA91258D791}"/>
              </a:ext>
            </a:extLst>
          </p:cNvPr>
          <p:cNvSpPr>
            <a:spLocks noGrp="1" noChangeArrowheads="1"/>
          </p:cNvSpPr>
          <p:nvPr>
            <p:ph type="body" idx="1"/>
          </p:nvPr>
        </p:nvSpPr>
        <p:spPr>
          <a:xfrm>
            <a:off x="0" y="990600"/>
            <a:ext cx="8991600" cy="5867400"/>
          </a:xfrm>
          <a:noFill/>
          <a:extLst>
            <a:ext uri="{909E8E84-426E-40DD-AFC4-6F175D3DCCD1}">
              <a14:hiddenFill xmlns:a14="http://schemas.microsoft.com/office/drawing/2010/main">
                <a:solidFill>
                  <a:schemeClr val="bg1"/>
                </a:solidFill>
              </a14:hiddenFill>
            </a:ext>
          </a:extLst>
        </p:spPr>
        <p:txBody>
          <a:bodyPr/>
          <a:lstStyle/>
          <a:p>
            <a:pPr>
              <a:buFont typeface="Wingdings" panose="05000000000000000000" pitchFamily="2" charset="2"/>
              <a:buNone/>
            </a:pPr>
            <a:r>
              <a:rPr lang="en-US" altLang="en-US" b="1">
                <a:solidFill>
                  <a:srgbClr val="FFFF00"/>
                </a:solidFill>
              </a:rPr>
              <a:t>If the incident (original) wave and its reflected wave through a medium balance each other, a </a:t>
            </a:r>
            <a:r>
              <a:rPr lang="en-US" altLang="en-US" b="1" i="1" u="sng">
                <a:solidFill>
                  <a:srgbClr val="FFFF00"/>
                </a:solidFill>
              </a:rPr>
              <a:t>standing wave</a:t>
            </a:r>
            <a:r>
              <a:rPr lang="en-US" altLang="en-US" b="1">
                <a:solidFill>
                  <a:srgbClr val="FFFF00"/>
                </a:solidFill>
              </a:rPr>
              <a:t> can be formed.  </a:t>
            </a:r>
          </a:p>
          <a:p>
            <a:pPr>
              <a:buFont typeface="Wingdings" panose="05000000000000000000" pitchFamily="2" charset="2"/>
              <a:buNone/>
            </a:pPr>
            <a:r>
              <a:rPr lang="en-US" altLang="en-US" b="1">
                <a:solidFill>
                  <a:srgbClr val="FFFF00"/>
                </a:solidFill>
              </a:rPr>
              <a:t>In a standing wave, certain points of the medium </a:t>
            </a:r>
            <a:r>
              <a:rPr lang="en-US" altLang="en-US" b="1">
                <a:solidFill>
                  <a:srgbClr val="66FF33"/>
                </a:solidFill>
              </a:rPr>
              <a:t>don</a:t>
            </a:r>
            <a:r>
              <a:rPr lang="en-US" altLang="en-US" b="1">
                <a:solidFill>
                  <a:srgbClr val="66FF33"/>
                </a:solidFill>
                <a:latin typeface="Arial" panose="020B0604020202020204" pitchFamily="34" charset="0"/>
              </a:rPr>
              <a:t>’</a:t>
            </a:r>
            <a:r>
              <a:rPr lang="en-US" altLang="en-US" b="1">
                <a:solidFill>
                  <a:srgbClr val="66FF33"/>
                </a:solidFill>
              </a:rPr>
              <a:t>t move</a:t>
            </a:r>
            <a:r>
              <a:rPr lang="en-US" altLang="en-US" b="1">
                <a:solidFill>
                  <a:srgbClr val="FFFF00"/>
                </a:solidFill>
              </a:rPr>
              <a:t>, these are called </a:t>
            </a:r>
            <a:r>
              <a:rPr lang="en-US" altLang="en-US" b="1" i="1" u="sng">
                <a:solidFill>
                  <a:srgbClr val="66FF33"/>
                </a:solidFill>
              </a:rPr>
              <a:t>nodes</a:t>
            </a:r>
            <a:r>
              <a:rPr lang="en-US" altLang="en-US" b="1">
                <a:solidFill>
                  <a:srgbClr val="FFFF00"/>
                </a:solidFill>
              </a:rPr>
              <a:t>. </a:t>
            </a:r>
          </a:p>
          <a:p>
            <a:pPr>
              <a:buFont typeface="Wingdings" panose="05000000000000000000" pitchFamily="2" charset="2"/>
              <a:buNone/>
            </a:pPr>
            <a:r>
              <a:rPr lang="en-US" altLang="en-US" b="1">
                <a:solidFill>
                  <a:srgbClr val="FFFF00"/>
                </a:solidFill>
              </a:rPr>
              <a:t>The positions on a standing wave with the </a:t>
            </a:r>
            <a:r>
              <a:rPr lang="en-US" altLang="en-US" b="1">
                <a:solidFill>
                  <a:srgbClr val="66FF33"/>
                </a:solidFill>
              </a:rPr>
              <a:t>largest amplitude</a:t>
            </a:r>
            <a:r>
              <a:rPr lang="en-US" altLang="en-US" b="1">
                <a:solidFill>
                  <a:srgbClr val="FFFF00"/>
                </a:solidFill>
              </a:rPr>
              <a:t> occur halfway between nodes and are called </a:t>
            </a:r>
            <a:r>
              <a:rPr lang="en-US" altLang="en-US" b="1" i="1" u="sng">
                <a:solidFill>
                  <a:srgbClr val="66FF33"/>
                </a:solidFill>
              </a:rPr>
              <a:t>antinodes</a:t>
            </a:r>
            <a:r>
              <a:rPr lang="en-US" altLang="en-US" b="1">
                <a:solidFill>
                  <a:srgbClr val="FFFF00"/>
                </a:solidFill>
              </a:rPr>
              <a:t>.  </a:t>
            </a:r>
          </a:p>
          <a:p>
            <a:pPr>
              <a:buFont typeface="Wingdings" panose="05000000000000000000" pitchFamily="2" charset="2"/>
              <a:buNone/>
            </a:pPr>
            <a:r>
              <a:rPr lang="en-US" altLang="en-US" b="1">
                <a:solidFill>
                  <a:srgbClr val="66FF33"/>
                </a:solidFill>
              </a:rPr>
              <a:t>Standing waves</a:t>
            </a:r>
            <a:r>
              <a:rPr lang="en-US" altLang="en-US" b="1">
                <a:solidFill>
                  <a:srgbClr val="FFFF00"/>
                </a:solidFill>
              </a:rPr>
              <a:t> are the result of interference when </a:t>
            </a:r>
            <a:r>
              <a:rPr lang="en-US" altLang="en-US" b="1">
                <a:solidFill>
                  <a:srgbClr val="66FF33"/>
                </a:solidFill>
              </a:rPr>
              <a:t>2 waves of equal amplitude and wavelength</a:t>
            </a:r>
            <a:r>
              <a:rPr lang="en-US" altLang="en-US" b="1">
                <a:solidFill>
                  <a:srgbClr val="FFFF00"/>
                </a:solidFill>
              </a:rPr>
              <a:t> pass through each 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7"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3">
                                            <p:txEl>
                                              <p:pRg st="0" end="0"/>
                                            </p:txEl>
                                          </p:spTgt>
                                        </p:tgtEl>
                                        <p:attrNameLst>
                                          <p:attrName>fill.type</p:attrName>
                                        </p:attrNameLst>
                                      </p:cBhvr>
                                      <p:to>
                                        <p:strVal val="solid"/>
                                      </p:to>
                                    </p:set>
                                  </p:childTnLst>
                                </p:cTn>
                              </p:par>
                            </p:childTnLst>
                          </p:cTn>
                        </p:par>
                        <p:par>
                          <p:cTn id="10" fill="hold" nodeType="afterGroup">
                            <p:stCondLst>
                              <p:cond delay="41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5603">
                                            <p:txEl>
                                              <p:pRg st="1" end="1"/>
                                            </p:txEl>
                                          </p:spTgt>
                                        </p:tgtEl>
                                        <p:attrNameLst>
                                          <p:attrName>style.visibility</p:attrName>
                                        </p:attrNameLst>
                                      </p:cBhvr>
                                      <p:to>
                                        <p:strVal val="visible"/>
                                      </p:to>
                                    </p:set>
                                    <p:anim calcmode="discrete" valueType="clr">
                                      <p:cBhvr override="childStyle">
                                        <p:cTn id="13" dur="80"/>
                                        <p:tgtEl>
                                          <p:spTgt spid="256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560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5603">
                                            <p:txEl>
                                              <p:pRg st="1" end="1"/>
                                            </p:txEl>
                                          </p:spTgt>
                                        </p:tgtEl>
                                        <p:attrNameLst>
                                          <p:attrName>fill.type</p:attrName>
                                        </p:attrNameLst>
                                      </p:cBhvr>
                                      <p:to>
                                        <p:strVal val="solid"/>
                                      </p:to>
                                    </p:set>
                                  </p:childTnLst>
                                </p:cTn>
                              </p:par>
                            </p:childTnLst>
                          </p:cTn>
                        </p:par>
                        <p:par>
                          <p:cTn id="16" fill="hold" nodeType="afterGroup">
                            <p:stCondLst>
                              <p:cond delay="69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5603">
                                            <p:txEl>
                                              <p:pRg st="2" end="2"/>
                                            </p:txEl>
                                          </p:spTgt>
                                        </p:tgtEl>
                                        <p:attrNameLst>
                                          <p:attrName>style.visibility</p:attrName>
                                        </p:attrNameLst>
                                      </p:cBhvr>
                                      <p:to>
                                        <p:strVal val="visible"/>
                                      </p:to>
                                    </p:set>
                                    <p:anim calcmode="discrete" valueType="clr">
                                      <p:cBhvr override="childStyle">
                                        <p:cTn id="19" dur="80"/>
                                        <p:tgtEl>
                                          <p:spTgt spid="256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60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5603">
                                            <p:txEl>
                                              <p:pRg st="2" end="2"/>
                                            </p:txEl>
                                          </p:spTgt>
                                        </p:tgtEl>
                                        <p:attrNameLst>
                                          <p:attrName>fill.type</p:attrName>
                                        </p:attrNameLst>
                                      </p:cBhvr>
                                      <p:to>
                                        <p:strVal val="solid"/>
                                      </p:to>
                                    </p:set>
                                  </p:childTnLst>
                                </p:cTn>
                              </p:par>
                            </p:childTnLst>
                          </p:cTn>
                        </p:par>
                        <p:par>
                          <p:cTn id="22" fill="hold" nodeType="afterGroup">
                            <p:stCondLst>
                              <p:cond delay="108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5603">
                                            <p:txEl>
                                              <p:pRg st="3" end="3"/>
                                            </p:txEl>
                                          </p:spTgt>
                                        </p:tgtEl>
                                        <p:attrNameLst>
                                          <p:attrName>style.visibility</p:attrName>
                                        </p:attrNameLst>
                                      </p:cBhvr>
                                      <p:to>
                                        <p:strVal val="visible"/>
                                      </p:to>
                                    </p:set>
                                    <p:anim calcmode="discrete" valueType="clr">
                                      <p:cBhvr override="childStyle">
                                        <p:cTn id="25" dur="80"/>
                                        <p:tgtEl>
                                          <p:spTgt spid="256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60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560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11" name="Picture 87" descr="super3">
            <a:extLst>
              <a:ext uri="{FF2B5EF4-FFF2-40B4-BE49-F238E27FC236}">
                <a16:creationId xmlns:a16="http://schemas.microsoft.com/office/drawing/2014/main" id="{93864DD9-72DF-47A7-B789-F526B3827C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4419600"/>
            <a:ext cx="24384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a:extLst>
              <a:ext uri="{FF2B5EF4-FFF2-40B4-BE49-F238E27FC236}">
                <a16:creationId xmlns:a16="http://schemas.microsoft.com/office/drawing/2014/main" id="{F0C1B246-A7DA-47AC-B762-E779844F0B38}"/>
              </a:ext>
            </a:extLst>
          </p:cNvPr>
          <p:cNvSpPr>
            <a:spLocks noGrp="1" noChangeArrowheads="1"/>
          </p:cNvSpPr>
          <p:nvPr>
            <p:ph type="title"/>
          </p:nvPr>
        </p:nvSpPr>
        <p:spPr>
          <a:xfrm>
            <a:off x="0" y="0"/>
            <a:ext cx="9144000" cy="685800"/>
          </a:xfrm>
          <a:noFill/>
          <a:ln/>
          <a:extLst>
            <a:ext uri="{909E8E84-426E-40DD-AFC4-6F175D3DCCD1}">
              <a14:hiddenFill xmlns:a14="http://schemas.microsoft.com/office/drawing/2010/main">
                <a:solidFill>
                  <a:schemeClr val="bg1"/>
                </a:solidFill>
              </a14:hiddenFill>
            </a:ext>
          </a:extLst>
        </p:spPr>
        <p:txBody>
          <a:bodyPr/>
          <a:lstStyle/>
          <a:p>
            <a:r>
              <a:rPr lang="en-US" altLang="en-US" sz="4000">
                <a:solidFill>
                  <a:srgbClr val="FF0000"/>
                </a:solidFill>
              </a:rPr>
              <a:t>Standing  Waves</a:t>
            </a:r>
          </a:p>
        </p:txBody>
      </p:sp>
      <p:sp>
        <p:nvSpPr>
          <p:cNvPr id="26627" name="Rectangle 3">
            <a:extLst>
              <a:ext uri="{FF2B5EF4-FFF2-40B4-BE49-F238E27FC236}">
                <a16:creationId xmlns:a16="http://schemas.microsoft.com/office/drawing/2014/main" id="{5CAA5B7B-705E-4FC6-8214-1406B92C5EC3}"/>
              </a:ext>
            </a:extLst>
          </p:cNvPr>
          <p:cNvSpPr>
            <a:spLocks noGrp="1" noChangeArrowheads="1"/>
          </p:cNvSpPr>
          <p:nvPr>
            <p:ph type="body" sz="half" idx="1"/>
          </p:nvPr>
        </p:nvSpPr>
        <p:spPr>
          <a:xfrm>
            <a:off x="0" y="685800"/>
            <a:ext cx="8534400" cy="5638800"/>
          </a:xfrm>
        </p:spPr>
        <p:txBody>
          <a:bodyPr/>
          <a:lstStyle/>
          <a:p>
            <a:pPr>
              <a:buFont typeface="Wingdings" panose="05000000000000000000" pitchFamily="2" charset="2"/>
              <a:buNone/>
            </a:pPr>
            <a:r>
              <a:rPr lang="en-US" altLang="en-US" sz="2800" b="1">
                <a:solidFill>
                  <a:srgbClr val="FFFF00"/>
                </a:solidFill>
              </a:rPr>
              <a:t>What makes a standing wave occur ?</a:t>
            </a:r>
          </a:p>
          <a:p>
            <a:endParaRPr lang="en-US" altLang="en-US" sz="2400" b="1">
              <a:solidFill>
                <a:srgbClr val="FFFF00"/>
              </a:solidFill>
            </a:endParaRPr>
          </a:p>
        </p:txBody>
      </p:sp>
      <p:sp>
        <p:nvSpPr>
          <p:cNvPr id="26629" name="Line 5">
            <a:extLst>
              <a:ext uri="{FF2B5EF4-FFF2-40B4-BE49-F238E27FC236}">
                <a16:creationId xmlns:a16="http://schemas.microsoft.com/office/drawing/2014/main" id="{003857A1-8094-4414-9CA8-617F784CBE0B}"/>
              </a:ext>
            </a:extLst>
          </p:cNvPr>
          <p:cNvSpPr>
            <a:spLocks noChangeShapeType="1"/>
          </p:cNvSpPr>
          <p:nvPr/>
        </p:nvSpPr>
        <p:spPr bwMode="auto">
          <a:xfrm>
            <a:off x="838200" y="1447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6">
            <a:extLst>
              <a:ext uri="{FF2B5EF4-FFF2-40B4-BE49-F238E27FC236}">
                <a16:creationId xmlns:a16="http://schemas.microsoft.com/office/drawing/2014/main" id="{3CBA11EA-FED4-4EEC-898D-5893D209DBEA}"/>
              </a:ext>
            </a:extLst>
          </p:cNvPr>
          <p:cNvSpPr>
            <a:spLocks noChangeShapeType="1"/>
          </p:cNvSpPr>
          <p:nvPr/>
        </p:nvSpPr>
        <p:spPr bwMode="auto">
          <a:xfrm>
            <a:off x="838200" y="1600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7">
            <a:extLst>
              <a:ext uri="{FF2B5EF4-FFF2-40B4-BE49-F238E27FC236}">
                <a16:creationId xmlns:a16="http://schemas.microsoft.com/office/drawing/2014/main" id="{4C73928D-51BB-415B-B93A-E7CEBE406CF9}"/>
              </a:ext>
            </a:extLst>
          </p:cNvPr>
          <p:cNvSpPr>
            <a:spLocks noChangeShapeType="1"/>
          </p:cNvSpPr>
          <p:nvPr/>
        </p:nvSpPr>
        <p:spPr bwMode="auto">
          <a:xfrm>
            <a:off x="838200" y="1752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8">
            <a:extLst>
              <a:ext uri="{FF2B5EF4-FFF2-40B4-BE49-F238E27FC236}">
                <a16:creationId xmlns:a16="http://schemas.microsoft.com/office/drawing/2014/main" id="{4C3D29C7-4D1A-4063-B238-9F8AEEC6A564}"/>
              </a:ext>
            </a:extLst>
          </p:cNvPr>
          <p:cNvSpPr>
            <a:spLocks noChangeShapeType="1"/>
          </p:cNvSpPr>
          <p:nvPr/>
        </p:nvSpPr>
        <p:spPr bwMode="auto">
          <a:xfrm>
            <a:off x="838200" y="1905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Line 9">
            <a:extLst>
              <a:ext uri="{FF2B5EF4-FFF2-40B4-BE49-F238E27FC236}">
                <a16:creationId xmlns:a16="http://schemas.microsoft.com/office/drawing/2014/main" id="{DAC1A582-73F9-44AE-9F09-A6279E072F93}"/>
              </a:ext>
            </a:extLst>
          </p:cNvPr>
          <p:cNvSpPr>
            <a:spLocks noChangeShapeType="1"/>
          </p:cNvSpPr>
          <p:nvPr/>
        </p:nvSpPr>
        <p:spPr bwMode="auto">
          <a:xfrm>
            <a:off x="838200" y="2057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11">
            <a:extLst>
              <a:ext uri="{FF2B5EF4-FFF2-40B4-BE49-F238E27FC236}">
                <a16:creationId xmlns:a16="http://schemas.microsoft.com/office/drawing/2014/main" id="{294FE176-0852-4944-BB48-2EBEC40FE960}"/>
              </a:ext>
            </a:extLst>
          </p:cNvPr>
          <p:cNvSpPr>
            <a:spLocks noChangeShapeType="1"/>
          </p:cNvSpPr>
          <p:nvPr/>
        </p:nvSpPr>
        <p:spPr bwMode="auto">
          <a:xfrm>
            <a:off x="838200" y="2514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a:extLst>
              <a:ext uri="{FF2B5EF4-FFF2-40B4-BE49-F238E27FC236}">
                <a16:creationId xmlns:a16="http://schemas.microsoft.com/office/drawing/2014/main" id="{72373E30-196E-4E01-8063-D6F904E783A7}"/>
              </a:ext>
            </a:extLst>
          </p:cNvPr>
          <p:cNvSpPr>
            <a:spLocks noChangeShapeType="1"/>
          </p:cNvSpPr>
          <p:nvPr/>
        </p:nvSpPr>
        <p:spPr bwMode="auto">
          <a:xfrm>
            <a:off x="838200" y="2667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3">
            <a:extLst>
              <a:ext uri="{FF2B5EF4-FFF2-40B4-BE49-F238E27FC236}">
                <a16:creationId xmlns:a16="http://schemas.microsoft.com/office/drawing/2014/main" id="{7138B832-32CA-4335-A166-C30A384A78BD}"/>
              </a:ext>
            </a:extLst>
          </p:cNvPr>
          <p:cNvSpPr>
            <a:spLocks noChangeShapeType="1"/>
          </p:cNvSpPr>
          <p:nvPr/>
        </p:nvSpPr>
        <p:spPr bwMode="auto">
          <a:xfrm>
            <a:off x="838200" y="2819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4">
            <a:extLst>
              <a:ext uri="{FF2B5EF4-FFF2-40B4-BE49-F238E27FC236}">
                <a16:creationId xmlns:a16="http://schemas.microsoft.com/office/drawing/2014/main" id="{6D203142-72C4-4A64-9C4B-003ABE4306E9}"/>
              </a:ext>
            </a:extLst>
          </p:cNvPr>
          <p:cNvSpPr>
            <a:spLocks noChangeShapeType="1"/>
          </p:cNvSpPr>
          <p:nvPr/>
        </p:nvSpPr>
        <p:spPr bwMode="auto">
          <a:xfrm>
            <a:off x="838200" y="2971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15">
            <a:extLst>
              <a:ext uri="{FF2B5EF4-FFF2-40B4-BE49-F238E27FC236}">
                <a16:creationId xmlns:a16="http://schemas.microsoft.com/office/drawing/2014/main" id="{5738D6AF-54BF-4A36-B4B8-0798854B7623}"/>
              </a:ext>
            </a:extLst>
          </p:cNvPr>
          <p:cNvSpPr>
            <a:spLocks noChangeShapeType="1"/>
          </p:cNvSpPr>
          <p:nvPr/>
        </p:nvSpPr>
        <p:spPr bwMode="auto">
          <a:xfrm>
            <a:off x="838200" y="3124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16">
            <a:extLst>
              <a:ext uri="{FF2B5EF4-FFF2-40B4-BE49-F238E27FC236}">
                <a16:creationId xmlns:a16="http://schemas.microsoft.com/office/drawing/2014/main" id="{4FA745B9-261D-40ED-9DB8-E9B090B22080}"/>
              </a:ext>
            </a:extLst>
          </p:cNvPr>
          <p:cNvSpPr>
            <a:spLocks noChangeShapeType="1"/>
          </p:cNvSpPr>
          <p:nvPr/>
        </p:nvSpPr>
        <p:spPr bwMode="auto">
          <a:xfrm>
            <a:off x="838200" y="3581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Line 18">
            <a:extLst>
              <a:ext uri="{FF2B5EF4-FFF2-40B4-BE49-F238E27FC236}">
                <a16:creationId xmlns:a16="http://schemas.microsoft.com/office/drawing/2014/main" id="{CCBF7DA7-D652-4C2D-994A-B8B070E2A7B8}"/>
              </a:ext>
            </a:extLst>
          </p:cNvPr>
          <p:cNvSpPr>
            <a:spLocks noChangeShapeType="1"/>
          </p:cNvSpPr>
          <p:nvPr/>
        </p:nvSpPr>
        <p:spPr bwMode="auto">
          <a:xfrm>
            <a:off x="838200" y="3733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Line 19">
            <a:extLst>
              <a:ext uri="{FF2B5EF4-FFF2-40B4-BE49-F238E27FC236}">
                <a16:creationId xmlns:a16="http://schemas.microsoft.com/office/drawing/2014/main" id="{E83A363A-43B0-4F9C-885E-28B47C8B5912}"/>
              </a:ext>
            </a:extLst>
          </p:cNvPr>
          <p:cNvSpPr>
            <a:spLocks noChangeShapeType="1"/>
          </p:cNvSpPr>
          <p:nvPr/>
        </p:nvSpPr>
        <p:spPr bwMode="auto">
          <a:xfrm>
            <a:off x="838200" y="3886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Line 20">
            <a:extLst>
              <a:ext uri="{FF2B5EF4-FFF2-40B4-BE49-F238E27FC236}">
                <a16:creationId xmlns:a16="http://schemas.microsoft.com/office/drawing/2014/main" id="{193E3351-B6FB-406E-87BB-11FD528A4A2A}"/>
              </a:ext>
            </a:extLst>
          </p:cNvPr>
          <p:cNvSpPr>
            <a:spLocks noChangeShapeType="1"/>
          </p:cNvSpPr>
          <p:nvPr/>
        </p:nvSpPr>
        <p:spPr bwMode="auto">
          <a:xfrm>
            <a:off x="838200" y="4038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Line 21">
            <a:extLst>
              <a:ext uri="{FF2B5EF4-FFF2-40B4-BE49-F238E27FC236}">
                <a16:creationId xmlns:a16="http://schemas.microsoft.com/office/drawing/2014/main" id="{6C3803BB-B918-407F-9CA5-FC0C14357635}"/>
              </a:ext>
            </a:extLst>
          </p:cNvPr>
          <p:cNvSpPr>
            <a:spLocks noChangeShapeType="1"/>
          </p:cNvSpPr>
          <p:nvPr/>
        </p:nvSpPr>
        <p:spPr bwMode="auto">
          <a:xfrm>
            <a:off x="838200" y="4191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Line 23">
            <a:extLst>
              <a:ext uri="{FF2B5EF4-FFF2-40B4-BE49-F238E27FC236}">
                <a16:creationId xmlns:a16="http://schemas.microsoft.com/office/drawing/2014/main" id="{0BF4F5FF-D4F8-4133-9838-2E82A3327BDB}"/>
              </a:ext>
            </a:extLst>
          </p:cNvPr>
          <p:cNvSpPr>
            <a:spLocks noChangeShapeType="1"/>
          </p:cNvSpPr>
          <p:nvPr/>
        </p:nvSpPr>
        <p:spPr bwMode="auto">
          <a:xfrm>
            <a:off x="838200" y="4648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8" name="Line 24">
            <a:extLst>
              <a:ext uri="{FF2B5EF4-FFF2-40B4-BE49-F238E27FC236}">
                <a16:creationId xmlns:a16="http://schemas.microsoft.com/office/drawing/2014/main" id="{9C1B8D98-70BF-44FE-88E7-33775348D38C}"/>
              </a:ext>
            </a:extLst>
          </p:cNvPr>
          <p:cNvSpPr>
            <a:spLocks noChangeShapeType="1"/>
          </p:cNvSpPr>
          <p:nvPr/>
        </p:nvSpPr>
        <p:spPr bwMode="auto">
          <a:xfrm>
            <a:off x="838200" y="4800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Line 25">
            <a:extLst>
              <a:ext uri="{FF2B5EF4-FFF2-40B4-BE49-F238E27FC236}">
                <a16:creationId xmlns:a16="http://schemas.microsoft.com/office/drawing/2014/main" id="{6B89A9D8-8671-4EAE-90B6-F620F110D1D9}"/>
              </a:ext>
            </a:extLst>
          </p:cNvPr>
          <p:cNvSpPr>
            <a:spLocks noChangeShapeType="1"/>
          </p:cNvSpPr>
          <p:nvPr/>
        </p:nvSpPr>
        <p:spPr bwMode="auto">
          <a:xfrm>
            <a:off x="838200" y="4953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Line 26">
            <a:extLst>
              <a:ext uri="{FF2B5EF4-FFF2-40B4-BE49-F238E27FC236}">
                <a16:creationId xmlns:a16="http://schemas.microsoft.com/office/drawing/2014/main" id="{2B73F6B5-7515-41C5-B127-BF19D48074E7}"/>
              </a:ext>
            </a:extLst>
          </p:cNvPr>
          <p:cNvSpPr>
            <a:spLocks noChangeShapeType="1"/>
          </p:cNvSpPr>
          <p:nvPr/>
        </p:nvSpPr>
        <p:spPr bwMode="auto">
          <a:xfrm>
            <a:off x="838200" y="5105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Line 27">
            <a:extLst>
              <a:ext uri="{FF2B5EF4-FFF2-40B4-BE49-F238E27FC236}">
                <a16:creationId xmlns:a16="http://schemas.microsoft.com/office/drawing/2014/main" id="{5537D222-D029-45FE-859D-36189185B52B}"/>
              </a:ext>
            </a:extLst>
          </p:cNvPr>
          <p:cNvSpPr>
            <a:spLocks noChangeShapeType="1"/>
          </p:cNvSpPr>
          <p:nvPr/>
        </p:nvSpPr>
        <p:spPr bwMode="auto">
          <a:xfrm>
            <a:off x="838200" y="5257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3" name="Line 29">
            <a:extLst>
              <a:ext uri="{FF2B5EF4-FFF2-40B4-BE49-F238E27FC236}">
                <a16:creationId xmlns:a16="http://schemas.microsoft.com/office/drawing/2014/main" id="{536F5E70-AB9F-471B-8700-794DB73422C7}"/>
              </a:ext>
            </a:extLst>
          </p:cNvPr>
          <p:cNvSpPr>
            <a:spLocks noChangeShapeType="1"/>
          </p:cNvSpPr>
          <p:nvPr/>
        </p:nvSpPr>
        <p:spPr bwMode="auto">
          <a:xfrm>
            <a:off x="4267200" y="1447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Line 30">
            <a:extLst>
              <a:ext uri="{FF2B5EF4-FFF2-40B4-BE49-F238E27FC236}">
                <a16:creationId xmlns:a16="http://schemas.microsoft.com/office/drawing/2014/main" id="{3534692D-051D-483F-8EA8-8A34B214F656}"/>
              </a:ext>
            </a:extLst>
          </p:cNvPr>
          <p:cNvSpPr>
            <a:spLocks noChangeShapeType="1"/>
          </p:cNvSpPr>
          <p:nvPr/>
        </p:nvSpPr>
        <p:spPr bwMode="auto">
          <a:xfrm>
            <a:off x="4267200" y="1600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5" name="Line 31">
            <a:extLst>
              <a:ext uri="{FF2B5EF4-FFF2-40B4-BE49-F238E27FC236}">
                <a16:creationId xmlns:a16="http://schemas.microsoft.com/office/drawing/2014/main" id="{3EC00ECD-5CDE-478F-A86C-A7FE573CC275}"/>
              </a:ext>
            </a:extLst>
          </p:cNvPr>
          <p:cNvSpPr>
            <a:spLocks noChangeShapeType="1"/>
          </p:cNvSpPr>
          <p:nvPr/>
        </p:nvSpPr>
        <p:spPr bwMode="auto">
          <a:xfrm>
            <a:off x="4267200" y="1752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6" name="Line 32">
            <a:extLst>
              <a:ext uri="{FF2B5EF4-FFF2-40B4-BE49-F238E27FC236}">
                <a16:creationId xmlns:a16="http://schemas.microsoft.com/office/drawing/2014/main" id="{1E0FC44A-6808-4D82-B77B-6A8B5A2A2EEA}"/>
              </a:ext>
            </a:extLst>
          </p:cNvPr>
          <p:cNvSpPr>
            <a:spLocks noChangeShapeType="1"/>
          </p:cNvSpPr>
          <p:nvPr/>
        </p:nvSpPr>
        <p:spPr bwMode="auto">
          <a:xfrm>
            <a:off x="4267200" y="1905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7" name="Line 33">
            <a:extLst>
              <a:ext uri="{FF2B5EF4-FFF2-40B4-BE49-F238E27FC236}">
                <a16:creationId xmlns:a16="http://schemas.microsoft.com/office/drawing/2014/main" id="{B6CC2E76-473F-419B-9287-6CF125887128}"/>
              </a:ext>
            </a:extLst>
          </p:cNvPr>
          <p:cNvSpPr>
            <a:spLocks noChangeShapeType="1"/>
          </p:cNvSpPr>
          <p:nvPr/>
        </p:nvSpPr>
        <p:spPr bwMode="auto">
          <a:xfrm>
            <a:off x="4267200" y="2057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0" name="Line 36">
            <a:extLst>
              <a:ext uri="{FF2B5EF4-FFF2-40B4-BE49-F238E27FC236}">
                <a16:creationId xmlns:a16="http://schemas.microsoft.com/office/drawing/2014/main" id="{C8394FE4-1DDC-4AE4-8733-F2F42AD7080F}"/>
              </a:ext>
            </a:extLst>
          </p:cNvPr>
          <p:cNvSpPr>
            <a:spLocks noChangeShapeType="1"/>
          </p:cNvSpPr>
          <p:nvPr/>
        </p:nvSpPr>
        <p:spPr bwMode="auto">
          <a:xfrm>
            <a:off x="4267200" y="2514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1" name="Line 37">
            <a:extLst>
              <a:ext uri="{FF2B5EF4-FFF2-40B4-BE49-F238E27FC236}">
                <a16:creationId xmlns:a16="http://schemas.microsoft.com/office/drawing/2014/main" id="{D3E35BD9-FA85-4945-ADB4-A72636E64B6B}"/>
              </a:ext>
            </a:extLst>
          </p:cNvPr>
          <p:cNvSpPr>
            <a:spLocks noChangeShapeType="1"/>
          </p:cNvSpPr>
          <p:nvPr/>
        </p:nvSpPr>
        <p:spPr bwMode="auto">
          <a:xfrm>
            <a:off x="4267200" y="2667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2" name="Line 38">
            <a:extLst>
              <a:ext uri="{FF2B5EF4-FFF2-40B4-BE49-F238E27FC236}">
                <a16:creationId xmlns:a16="http://schemas.microsoft.com/office/drawing/2014/main" id="{6A6E6389-7A0D-4982-83EA-0C276991D922}"/>
              </a:ext>
            </a:extLst>
          </p:cNvPr>
          <p:cNvSpPr>
            <a:spLocks noChangeShapeType="1"/>
          </p:cNvSpPr>
          <p:nvPr/>
        </p:nvSpPr>
        <p:spPr bwMode="auto">
          <a:xfrm>
            <a:off x="4267200" y="2819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3" name="Line 39">
            <a:extLst>
              <a:ext uri="{FF2B5EF4-FFF2-40B4-BE49-F238E27FC236}">
                <a16:creationId xmlns:a16="http://schemas.microsoft.com/office/drawing/2014/main" id="{F3CEF9A8-A895-4F84-96C9-1A52A08624D4}"/>
              </a:ext>
            </a:extLst>
          </p:cNvPr>
          <p:cNvSpPr>
            <a:spLocks noChangeShapeType="1"/>
          </p:cNvSpPr>
          <p:nvPr/>
        </p:nvSpPr>
        <p:spPr bwMode="auto">
          <a:xfrm>
            <a:off x="4267200" y="2971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4" name="Line 40">
            <a:extLst>
              <a:ext uri="{FF2B5EF4-FFF2-40B4-BE49-F238E27FC236}">
                <a16:creationId xmlns:a16="http://schemas.microsoft.com/office/drawing/2014/main" id="{6A5204D5-F65B-4277-96C9-80AF090FF2CD}"/>
              </a:ext>
            </a:extLst>
          </p:cNvPr>
          <p:cNvSpPr>
            <a:spLocks noChangeShapeType="1"/>
          </p:cNvSpPr>
          <p:nvPr/>
        </p:nvSpPr>
        <p:spPr bwMode="auto">
          <a:xfrm>
            <a:off x="4267200" y="3124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5" name="Line 41">
            <a:extLst>
              <a:ext uri="{FF2B5EF4-FFF2-40B4-BE49-F238E27FC236}">
                <a16:creationId xmlns:a16="http://schemas.microsoft.com/office/drawing/2014/main" id="{F042FEBB-BF8B-4B82-981C-B533DA87E7D7}"/>
              </a:ext>
            </a:extLst>
          </p:cNvPr>
          <p:cNvSpPr>
            <a:spLocks noChangeShapeType="1"/>
          </p:cNvSpPr>
          <p:nvPr/>
        </p:nvSpPr>
        <p:spPr bwMode="auto">
          <a:xfrm>
            <a:off x="4267200" y="35814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6" name="Line 42">
            <a:extLst>
              <a:ext uri="{FF2B5EF4-FFF2-40B4-BE49-F238E27FC236}">
                <a16:creationId xmlns:a16="http://schemas.microsoft.com/office/drawing/2014/main" id="{2E82BF40-B6DA-4713-9B69-777E41727EB1}"/>
              </a:ext>
            </a:extLst>
          </p:cNvPr>
          <p:cNvSpPr>
            <a:spLocks noChangeShapeType="1"/>
          </p:cNvSpPr>
          <p:nvPr/>
        </p:nvSpPr>
        <p:spPr bwMode="auto">
          <a:xfrm>
            <a:off x="4267200" y="37338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7" name="Line 43">
            <a:extLst>
              <a:ext uri="{FF2B5EF4-FFF2-40B4-BE49-F238E27FC236}">
                <a16:creationId xmlns:a16="http://schemas.microsoft.com/office/drawing/2014/main" id="{F7304FE5-B146-4AA8-86EB-DDC0BBA76FC3}"/>
              </a:ext>
            </a:extLst>
          </p:cNvPr>
          <p:cNvSpPr>
            <a:spLocks noChangeShapeType="1"/>
          </p:cNvSpPr>
          <p:nvPr/>
        </p:nvSpPr>
        <p:spPr bwMode="auto">
          <a:xfrm>
            <a:off x="4267200" y="38862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8" name="Line 44">
            <a:extLst>
              <a:ext uri="{FF2B5EF4-FFF2-40B4-BE49-F238E27FC236}">
                <a16:creationId xmlns:a16="http://schemas.microsoft.com/office/drawing/2014/main" id="{26E9B99D-DD96-4BE9-A923-6BAF7F32F0A8}"/>
              </a:ext>
            </a:extLst>
          </p:cNvPr>
          <p:cNvSpPr>
            <a:spLocks noChangeShapeType="1"/>
          </p:cNvSpPr>
          <p:nvPr/>
        </p:nvSpPr>
        <p:spPr bwMode="auto">
          <a:xfrm>
            <a:off x="4267200" y="40386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9" name="Line 45">
            <a:extLst>
              <a:ext uri="{FF2B5EF4-FFF2-40B4-BE49-F238E27FC236}">
                <a16:creationId xmlns:a16="http://schemas.microsoft.com/office/drawing/2014/main" id="{A3BABD46-CB14-41BC-8DFA-8C90F2A3B5D7}"/>
              </a:ext>
            </a:extLst>
          </p:cNvPr>
          <p:cNvSpPr>
            <a:spLocks noChangeShapeType="1"/>
          </p:cNvSpPr>
          <p:nvPr/>
        </p:nvSpPr>
        <p:spPr bwMode="auto">
          <a:xfrm>
            <a:off x="4267200" y="4191000"/>
            <a:ext cx="2514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3" name="Line 49">
            <a:extLst>
              <a:ext uri="{FF2B5EF4-FFF2-40B4-BE49-F238E27FC236}">
                <a16:creationId xmlns:a16="http://schemas.microsoft.com/office/drawing/2014/main" id="{EF83C886-6275-4D97-81D1-3D84BF28FDE1}"/>
              </a:ext>
            </a:extLst>
          </p:cNvPr>
          <p:cNvSpPr>
            <a:spLocks noChangeShapeType="1"/>
          </p:cNvSpPr>
          <p:nvPr/>
        </p:nvSpPr>
        <p:spPr bwMode="auto">
          <a:xfrm>
            <a:off x="2057400" y="1447800"/>
            <a:ext cx="0" cy="4038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4" name="Line 50">
            <a:extLst>
              <a:ext uri="{FF2B5EF4-FFF2-40B4-BE49-F238E27FC236}">
                <a16:creationId xmlns:a16="http://schemas.microsoft.com/office/drawing/2014/main" id="{0E007CAD-FA67-42D8-AB0C-186C0D5EDACD}"/>
              </a:ext>
            </a:extLst>
          </p:cNvPr>
          <p:cNvSpPr>
            <a:spLocks noChangeShapeType="1"/>
          </p:cNvSpPr>
          <p:nvPr/>
        </p:nvSpPr>
        <p:spPr bwMode="auto">
          <a:xfrm>
            <a:off x="3048000" y="1447800"/>
            <a:ext cx="0" cy="4038600"/>
          </a:xfrm>
          <a:prstGeom prst="line">
            <a:avLst/>
          </a:prstGeom>
          <a:noFill/>
          <a:ln w="762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6" name="Freeform 52">
            <a:extLst>
              <a:ext uri="{FF2B5EF4-FFF2-40B4-BE49-F238E27FC236}">
                <a16:creationId xmlns:a16="http://schemas.microsoft.com/office/drawing/2014/main" id="{54DF641E-69CC-492C-A450-896D2288B77C}"/>
              </a:ext>
            </a:extLst>
          </p:cNvPr>
          <p:cNvSpPr>
            <a:spLocks/>
          </p:cNvSpPr>
          <p:nvPr/>
        </p:nvSpPr>
        <p:spPr bwMode="auto">
          <a:xfrm>
            <a:off x="1066800" y="15748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7" name="Freeform 53">
            <a:extLst>
              <a:ext uri="{FF2B5EF4-FFF2-40B4-BE49-F238E27FC236}">
                <a16:creationId xmlns:a16="http://schemas.microsoft.com/office/drawing/2014/main" id="{B8874419-A342-480B-8948-9313C169C18A}"/>
              </a:ext>
            </a:extLst>
          </p:cNvPr>
          <p:cNvSpPr>
            <a:spLocks/>
          </p:cNvSpPr>
          <p:nvPr/>
        </p:nvSpPr>
        <p:spPr bwMode="auto">
          <a:xfrm>
            <a:off x="4572000" y="16764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8" name="Freeform 54">
            <a:extLst>
              <a:ext uri="{FF2B5EF4-FFF2-40B4-BE49-F238E27FC236}">
                <a16:creationId xmlns:a16="http://schemas.microsoft.com/office/drawing/2014/main" id="{3D0FE02A-B529-469E-A624-E014826CB7BB}"/>
              </a:ext>
            </a:extLst>
          </p:cNvPr>
          <p:cNvSpPr>
            <a:spLocks/>
          </p:cNvSpPr>
          <p:nvPr/>
        </p:nvSpPr>
        <p:spPr bwMode="auto">
          <a:xfrm>
            <a:off x="4572000" y="16002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9" name="Freeform 55">
            <a:extLst>
              <a:ext uri="{FF2B5EF4-FFF2-40B4-BE49-F238E27FC236}">
                <a16:creationId xmlns:a16="http://schemas.microsoft.com/office/drawing/2014/main" id="{7ACB95EF-5F3D-4266-A610-14A3C761CB82}"/>
              </a:ext>
            </a:extLst>
          </p:cNvPr>
          <p:cNvSpPr>
            <a:spLocks/>
          </p:cNvSpPr>
          <p:nvPr/>
        </p:nvSpPr>
        <p:spPr bwMode="auto">
          <a:xfrm>
            <a:off x="4572000" y="26670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0" name="Freeform 56">
            <a:extLst>
              <a:ext uri="{FF2B5EF4-FFF2-40B4-BE49-F238E27FC236}">
                <a16:creationId xmlns:a16="http://schemas.microsoft.com/office/drawing/2014/main" id="{5E9CF211-521F-40E0-BCEE-0E5722FC1799}"/>
              </a:ext>
            </a:extLst>
          </p:cNvPr>
          <p:cNvSpPr>
            <a:spLocks/>
          </p:cNvSpPr>
          <p:nvPr/>
        </p:nvSpPr>
        <p:spPr bwMode="auto">
          <a:xfrm flipV="1">
            <a:off x="1066800" y="37338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1" name="Freeform 57">
            <a:extLst>
              <a:ext uri="{FF2B5EF4-FFF2-40B4-BE49-F238E27FC236}">
                <a16:creationId xmlns:a16="http://schemas.microsoft.com/office/drawing/2014/main" id="{79E5E6E5-80A2-42F9-834F-6AB394B5C524}"/>
              </a:ext>
            </a:extLst>
          </p:cNvPr>
          <p:cNvSpPr>
            <a:spLocks/>
          </p:cNvSpPr>
          <p:nvPr/>
        </p:nvSpPr>
        <p:spPr bwMode="auto">
          <a:xfrm>
            <a:off x="1066800" y="48006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2" name="Freeform 58">
            <a:extLst>
              <a:ext uri="{FF2B5EF4-FFF2-40B4-BE49-F238E27FC236}">
                <a16:creationId xmlns:a16="http://schemas.microsoft.com/office/drawing/2014/main" id="{F1E8005E-ED1C-43B8-9DF8-07C1D3E1380B}"/>
              </a:ext>
            </a:extLst>
          </p:cNvPr>
          <p:cNvSpPr>
            <a:spLocks/>
          </p:cNvSpPr>
          <p:nvPr/>
        </p:nvSpPr>
        <p:spPr bwMode="auto">
          <a:xfrm flipV="1">
            <a:off x="4572000" y="37338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3" name="Line 59">
            <a:extLst>
              <a:ext uri="{FF2B5EF4-FFF2-40B4-BE49-F238E27FC236}">
                <a16:creationId xmlns:a16="http://schemas.microsoft.com/office/drawing/2014/main" id="{CC1F4815-2CE5-430A-842A-82FFBEB4D154}"/>
              </a:ext>
            </a:extLst>
          </p:cNvPr>
          <p:cNvSpPr>
            <a:spLocks noChangeShapeType="1"/>
          </p:cNvSpPr>
          <p:nvPr/>
        </p:nvSpPr>
        <p:spPr bwMode="auto">
          <a:xfrm>
            <a:off x="1066800" y="2819400"/>
            <a:ext cx="198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4" name="Freeform 60">
            <a:extLst>
              <a:ext uri="{FF2B5EF4-FFF2-40B4-BE49-F238E27FC236}">
                <a16:creationId xmlns:a16="http://schemas.microsoft.com/office/drawing/2014/main" id="{AE4ACAD0-5134-44CC-A587-4878E0F5FFB7}"/>
              </a:ext>
            </a:extLst>
          </p:cNvPr>
          <p:cNvSpPr>
            <a:spLocks/>
          </p:cNvSpPr>
          <p:nvPr/>
        </p:nvSpPr>
        <p:spPr bwMode="auto">
          <a:xfrm flipV="1">
            <a:off x="4572000" y="38100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5" name="Freeform 61">
            <a:extLst>
              <a:ext uri="{FF2B5EF4-FFF2-40B4-BE49-F238E27FC236}">
                <a16:creationId xmlns:a16="http://schemas.microsoft.com/office/drawing/2014/main" id="{057FDFFA-2CE9-4F69-A1CD-531C45F31319}"/>
              </a:ext>
            </a:extLst>
          </p:cNvPr>
          <p:cNvSpPr>
            <a:spLocks/>
          </p:cNvSpPr>
          <p:nvPr/>
        </p:nvSpPr>
        <p:spPr bwMode="auto">
          <a:xfrm flipV="1">
            <a:off x="4572000" y="26670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6" name="Freeform 62">
            <a:extLst>
              <a:ext uri="{FF2B5EF4-FFF2-40B4-BE49-F238E27FC236}">
                <a16:creationId xmlns:a16="http://schemas.microsoft.com/office/drawing/2014/main" id="{53DE480A-F904-4D2B-A53F-1EB521E105E0}"/>
              </a:ext>
            </a:extLst>
          </p:cNvPr>
          <p:cNvSpPr>
            <a:spLocks/>
          </p:cNvSpPr>
          <p:nvPr/>
        </p:nvSpPr>
        <p:spPr bwMode="auto">
          <a:xfrm flipV="1">
            <a:off x="1066800" y="4800600"/>
            <a:ext cx="1981200" cy="3556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7" name="Freeform 63">
            <a:extLst>
              <a:ext uri="{FF2B5EF4-FFF2-40B4-BE49-F238E27FC236}">
                <a16:creationId xmlns:a16="http://schemas.microsoft.com/office/drawing/2014/main" id="{88FB4139-D439-4A9C-9992-2FBF75BF14B2}"/>
              </a:ext>
            </a:extLst>
          </p:cNvPr>
          <p:cNvSpPr>
            <a:spLocks/>
          </p:cNvSpPr>
          <p:nvPr/>
        </p:nvSpPr>
        <p:spPr bwMode="auto">
          <a:xfrm flipV="1">
            <a:off x="1066800" y="4648200"/>
            <a:ext cx="1981200" cy="6858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8" name="Freeform 64">
            <a:extLst>
              <a:ext uri="{FF2B5EF4-FFF2-40B4-BE49-F238E27FC236}">
                <a16:creationId xmlns:a16="http://schemas.microsoft.com/office/drawing/2014/main" id="{4C0FD67F-BA33-4B83-ACD5-5573B429027D}"/>
              </a:ext>
            </a:extLst>
          </p:cNvPr>
          <p:cNvSpPr>
            <a:spLocks/>
          </p:cNvSpPr>
          <p:nvPr/>
        </p:nvSpPr>
        <p:spPr bwMode="auto">
          <a:xfrm>
            <a:off x="1066800" y="4648200"/>
            <a:ext cx="1981200" cy="685800"/>
          </a:xfrm>
          <a:custGeom>
            <a:avLst/>
            <a:gdLst>
              <a:gd name="T0" fmla="*/ 0 w 1248"/>
              <a:gd name="T1" fmla="*/ 112 h 224"/>
              <a:gd name="T2" fmla="*/ 336 w 1248"/>
              <a:gd name="T3" fmla="*/ 16 h 224"/>
              <a:gd name="T4" fmla="*/ 912 w 1248"/>
              <a:gd name="T5" fmla="*/ 208 h 224"/>
              <a:gd name="T6" fmla="*/ 1248 w 1248"/>
              <a:gd name="T7" fmla="*/ 112 h 224"/>
            </a:gdLst>
            <a:ahLst/>
            <a:cxnLst>
              <a:cxn ang="0">
                <a:pos x="T0" y="T1"/>
              </a:cxn>
              <a:cxn ang="0">
                <a:pos x="T2" y="T3"/>
              </a:cxn>
              <a:cxn ang="0">
                <a:pos x="T4" y="T5"/>
              </a:cxn>
              <a:cxn ang="0">
                <a:pos x="T6" y="T7"/>
              </a:cxn>
            </a:cxnLst>
            <a:rect l="0" t="0" r="r" b="b"/>
            <a:pathLst>
              <a:path w="1248" h="224">
                <a:moveTo>
                  <a:pt x="0" y="112"/>
                </a:moveTo>
                <a:cubicBezTo>
                  <a:pt x="92" y="56"/>
                  <a:pt x="184" y="0"/>
                  <a:pt x="336" y="16"/>
                </a:cubicBezTo>
                <a:cubicBezTo>
                  <a:pt x="488" y="32"/>
                  <a:pt x="760" y="192"/>
                  <a:pt x="912" y="208"/>
                </a:cubicBezTo>
                <a:cubicBezTo>
                  <a:pt x="1064" y="224"/>
                  <a:pt x="1192" y="128"/>
                  <a:pt x="1248" y="11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9" name="Line 65">
            <a:extLst>
              <a:ext uri="{FF2B5EF4-FFF2-40B4-BE49-F238E27FC236}">
                <a16:creationId xmlns:a16="http://schemas.microsoft.com/office/drawing/2014/main" id="{D39D5106-566D-4413-91E0-BE4DF200AB00}"/>
              </a:ext>
            </a:extLst>
          </p:cNvPr>
          <p:cNvSpPr>
            <a:spLocks noChangeShapeType="1"/>
          </p:cNvSpPr>
          <p:nvPr/>
        </p:nvSpPr>
        <p:spPr bwMode="auto">
          <a:xfrm>
            <a:off x="1066800" y="4953000"/>
            <a:ext cx="198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1" name="Text Box 67">
            <a:extLst>
              <a:ext uri="{FF2B5EF4-FFF2-40B4-BE49-F238E27FC236}">
                <a16:creationId xmlns:a16="http://schemas.microsoft.com/office/drawing/2014/main" id="{2697ECFE-0D03-43F4-B6D5-9729CF12A817}"/>
              </a:ext>
            </a:extLst>
          </p:cNvPr>
          <p:cNvSpPr txBox="1">
            <a:spLocks noChangeArrowheads="1"/>
          </p:cNvSpPr>
          <p:nvPr/>
        </p:nvSpPr>
        <p:spPr bwMode="auto">
          <a:xfrm>
            <a:off x="1600200" y="18288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NODE</a:t>
            </a:r>
          </a:p>
        </p:txBody>
      </p:sp>
      <p:sp>
        <p:nvSpPr>
          <p:cNvPr id="26692" name="Text Box 68">
            <a:extLst>
              <a:ext uri="{FF2B5EF4-FFF2-40B4-BE49-F238E27FC236}">
                <a16:creationId xmlns:a16="http://schemas.microsoft.com/office/drawing/2014/main" id="{DB8E7CBD-B093-451B-B019-5AF632A84E1B}"/>
              </a:ext>
            </a:extLst>
          </p:cNvPr>
          <p:cNvSpPr txBox="1">
            <a:spLocks noChangeArrowheads="1"/>
          </p:cNvSpPr>
          <p:nvPr/>
        </p:nvSpPr>
        <p:spPr bwMode="auto">
          <a:xfrm>
            <a:off x="1600200" y="28956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NODE</a:t>
            </a:r>
          </a:p>
        </p:txBody>
      </p:sp>
      <p:sp>
        <p:nvSpPr>
          <p:cNvPr id="26693" name="Text Box 69">
            <a:extLst>
              <a:ext uri="{FF2B5EF4-FFF2-40B4-BE49-F238E27FC236}">
                <a16:creationId xmlns:a16="http://schemas.microsoft.com/office/drawing/2014/main" id="{BEE42062-9874-4A2B-A0E9-17ED82C05BA3}"/>
              </a:ext>
            </a:extLst>
          </p:cNvPr>
          <p:cNvSpPr txBox="1">
            <a:spLocks noChangeArrowheads="1"/>
          </p:cNvSpPr>
          <p:nvPr/>
        </p:nvSpPr>
        <p:spPr bwMode="auto">
          <a:xfrm>
            <a:off x="1600200" y="40386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NODE</a:t>
            </a:r>
          </a:p>
        </p:txBody>
      </p:sp>
      <p:sp>
        <p:nvSpPr>
          <p:cNvPr id="26694" name="Text Box 70">
            <a:extLst>
              <a:ext uri="{FF2B5EF4-FFF2-40B4-BE49-F238E27FC236}">
                <a16:creationId xmlns:a16="http://schemas.microsoft.com/office/drawing/2014/main" id="{63584CF2-B872-4B95-AC96-3182754E4F00}"/>
              </a:ext>
            </a:extLst>
          </p:cNvPr>
          <p:cNvSpPr txBox="1">
            <a:spLocks noChangeArrowheads="1"/>
          </p:cNvSpPr>
          <p:nvPr/>
        </p:nvSpPr>
        <p:spPr bwMode="auto">
          <a:xfrm>
            <a:off x="1600200" y="525780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NODE</a:t>
            </a:r>
          </a:p>
        </p:txBody>
      </p:sp>
      <p:sp>
        <p:nvSpPr>
          <p:cNvPr id="26695" name="Text Box 71">
            <a:extLst>
              <a:ext uri="{FF2B5EF4-FFF2-40B4-BE49-F238E27FC236}">
                <a16:creationId xmlns:a16="http://schemas.microsoft.com/office/drawing/2014/main" id="{A9C79D1A-FD87-41AA-B241-B55F6CE963F5}"/>
              </a:ext>
            </a:extLst>
          </p:cNvPr>
          <p:cNvSpPr txBox="1">
            <a:spLocks noChangeArrowheads="1"/>
          </p:cNvSpPr>
          <p:nvPr/>
        </p:nvSpPr>
        <p:spPr bwMode="auto">
          <a:xfrm>
            <a:off x="4267200" y="12954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INCIDENT WAVE</a:t>
            </a:r>
          </a:p>
        </p:txBody>
      </p:sp>
      <p:sp>
        <p:nvSpPr>
          <p:cNvPr id="26696" name="Text Box 72">
            <a:extLst>
              <a:ext uri="{FF2B5EF4-FFF2-40B4-BE49-F238E27FC236}">
                <a16:creationId xmlns:a16="http://schemas.microsoft.com/office/drawing/2014/main" id="{DE73CE67-69DD-4441-8B92-719B113D49D0}"/>
              </a:ext>
            </a:extLst>
          </p:cNvPr>
          <p:cNvSpPr txBox="1">
            <a:spLocks noChangeArrowheads="1"/>
          </p:cNvSpPr>
          <p:nvPr/>
        </p:nvSpPr>
        <p:spPr bwMode="auto">
          <a:xfrm>
            <a:off x="4495800" y="30480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INCIDENT WAVE</a:t>
            </a:r>
          </a:p>
        </p:txBody>
      </p:sp>
      <p:sp>
        <p:nvSpPr>
          <p:cNvPr id="26697" name="Text Box 73">
            <a:extLst>
              <a:ext uri="{FF2B5EF4-FFF2-40B4-BE49-F238E27FC236}">
                <a16:creationId xmlns:a16="http://schemas.microsoft.com/office/drawing/2014/main" id="{638A84B8-0F20-4D39-A3A6-D0EF7D4DC1FA}"/>
              </a:ext>
            </a:extLst>
          </p:cNvPr>
          <p:cNvSpPr txBox="1">
            <a:spLocks noChangeArrowheads="1"/>
          </p:cNvSpPr>
          <p:nvPr/>
        </p:nvSpPr>
        <p:spPr bwMode="auto">
          <a:xfrm>
            <a:off x="4267200" y="342900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INCIDENT WAVE</a:t>
            </a:r>
          </a:p>
        </p:txBody>
      </p:sp>
      <p:sp>
        <p:nvSpPr>
          <p:cNvPr id="26698" name="Text Box 74">
            <a:extLst>
              <a:ext uri="{FF2B5EF4-FFF2-40B4-BE49-F238E27FC236}">
                <a16:creationId xmlns:a16="http://schemas.microsoft.com/office/drawing/2014/main" id="{298150C9-5E5B-4F6F-9EC7-0CBD3A1C33BE}"/>
              </a:ext>
            </a:extLst>
          </p:cNvPr>
          <p:cNvSpPr txBox="1">
            <a:spLocks noChangeArrowheads="1"/>
          </p:cNvSpPr>
          <p:nvPr/>
        </p:nvSpPr>
        <p:spPr bwMode="auto">
          <a:xfrm>
            <a:off x="6477000" y="41148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REFLECTED WAVE</a:t>
            </a:r>
          </a:p>
        </p:txBody>
      </p:sp>
      <p:sp>
        <p:nvSpPr>
          <p:cNvPr id="26699" name="Text Box 75">
            <a:extLst>
              <a:ext uri="{FF2B5EF4-FFF2-40B4-BE49-F238E27FC236}">
                <a16:creationId xmlns:a16="http://schemas.microsoft.com/office/drawing/2014/main" id="{ED083B54-20BD-4EAB-836D-EB873CE49E4F}"/>
              </a:ext>
            </a:extLst>
          </p:cNvPr>
          <p:cNvSpPr txBox="1">
            <a:spLocks noChangeArrowheads="1"/>
          </p:cNvSpPr>
          <p:nvPr/>
        </p:nvSpPr>
        <p:spPr bwMode="auto">
          <a:xfrm>
            <a:off x="6553200" y="25146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REFLECTED WAVE</a:t>
            </a:r>
          </a:p>
        </p:txBody>
      </p:sp>
      <p:sp>
        <p:nvSpPr>
          <p:cNvPr id="26700" name="Text Box 76">
            <a:extLst>
              <a:ext uri="{FF2B5EF4-FFF2-40B4-BE49-F238E27FC236}">
                <a16:creationId xmlns:a16="http://schemas.microsoft.com/office/drawing/2014/main" id="{03E3324C-E601-40FE-A7CA-8E11AADDBB59}"/>
              </a:ext>
            </a:extLst>
          </p:cNvPr>
          <p:cNvSpPr txBox="1">
            <a:spLocks noChangeArrowheads="1"/>
          </p:cNvSpPr>
          <p:nvPr/>
        </p:nvSpPr>
        <p:spPr bwMode="auto">
          <a:xfrm>
            <a:off x="6553200" y="19812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REFLECTED WAVE</a:t>
            </a:r>
          </a:p>
        </p:txBody>
      </p:sp>
      <p:sp>
        <p:nvSpPr>
          <p:cNvPr id="26701" name="AutoShape 77">
            <a:extLst>
              <a:ext uri="{FF2B5EF4-FFF2-40B4-BE49-F238E27FC236}">
                <a16:creationId xmlns:a16="http://schemas.microsoft.com/office/drawing/2014/main" id="{A42A1F05-7682-4699-BC65-4F56C112F0F4}"/>
              </a:ext>
            </a:extLst>
          </p:cNvPr>
          <p:cNvSpPr>
            <a:spLocks noChangeArrowheads="1"/>
          </p:cNvSpPr>
          <p:nvPr/>
        </p:nvSpPr>
        <p:spPr bwMode="auto">
          <a:xfrm>
            <a:off x="5791200" y="2057400"/>
            <a:ext cx="762000" cy="228600"/>
          </a:xfrm>
          <a:prstGeom prst="leftArrow">
            <a:avLst>
              <a:gd name="adj1" fmla="val 50000"/>
              <a:gd name="adj2" fmla="val 83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2" name="AutoShape 78">
            <a:extLst>
              <a:ext uri="{FF2B5EF4-FFF2-40B4-BE49-F238E27FC236}">
                <a16:creationId xmlns:a16="http://schemas.microsoft.com/office/drawing/2014/main" id="{FB8D959C-831B-4608-BC64-40B4C90779D2}"/>
              </a:ext>
            </a:extLst>
          </p:cNvPr>
          <p:cNvSpPr>
            <a:spLocks noChangeArrowheads="1"/>
          </p:cNvSpPr>
          <p:nvPr/>
        </p:nvSpPr>
        <p:spPr bwMode="auto">
          <a:xfrm>
            <a:off x="6172200" y="2362200"/>
            <a:ext cx="762000" cy="228600"/>
          </a:xfrm>
          <a:prstGeom prst="leftArrow">
            <a:avLst>
              <a:gd name="adj1" fmla="val 50000"/>
              <a:gd name="adj2" fmla="val 83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3" name="AutoShape 79">
            <a:extLst>
              <a:ext uri="{FF2B5EF4-FFF2-40B4-BE49-F238E27FC236}">
                <a16:creationId xmlns:a16="http://schemas.microsoft.com/office/drawing/2014/main" id="{994C1D89-5E32-459B-B5DD-766EFA9B09B1}"/>
              </a:ext>
            </a:extLst>
          </p:cNvPr>
          <p:cNvSpPr>
            <a:spLocks noChangeArrowheads="1"/>
          </p:cNvSpPr>
          <p:nvPr/>
        </p:nvSpPr>
        <p:spPr bwMode="auto">
          <a:xfrm>
            <a:off x="5715000" y="4191000"/>
            <a:ext cx="762000" cy="228600"/>
          </a:xfrm>
          <a:prstGeom prst="leftArrow">
            <a:avLst>
              <a:gd name="adj1" fmla="val 50000"/>
              <a:gd name="adj2" fmla="val 83333"/>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4" name="AutoShape 80">
            <a:extLst>
              <a:ext uri="{FF2B5EF4-FFF2-40B4-BE49-F238E27FC236}">
                <a16:creationId xmlns:a16="http://schemas.microsoft.com/office/drawing/2014/main" id="{6638F523-7E82-4902-A31F-58070D5245CB}"/>
              </a:ext>
            </a:extLst>
          </p:cNvPr>
          <p:cNvSpPr>
            <a:spLocks noChangeArrowheads="1"/>
          </p:cNvSpPr>
          <p:nvPr/>
        </p:nvSpPr>
        <p:spPr bwMode="auto">
          <a:xfrm flipH="1">
            <a:off x="6400800" y="3505200"/>
            <a:ext cx="762000" cy="228600"/>
          </a:xfrm>
          <a:prstGeom prst="leftArrow">
            <a:avLst>
              <a:gd name="adj1" fmla="val 50000"/>
              <a:gd name="adj2" fmla="val 8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5" name="AutoShape 81">
            <a:extLst>
              <a:ext uri="{FF2B5EF4-FFF2-40B4-BE49-F238E27FC236}">
                <a16:creationId xmlns:a16="http://schemas.microsoft.com/office/drawing/2014/main" id="{1A6A221A-B853-48A7-8C19-8FF228A949F9}"/>
              </a:ext>
            </a:extLst>
          </p:cNvPr>
          <p:cNvSpPr>
            <a:spLocks noChangeArrowheads="1"/>
          </p:cNvSpPr>
          <p:nvPr/>
        </p:nvSpPr>
        <p:spPr bwMode="auto">
          <a:xfrm flipH="1">
            <a:off x="6553200" y="3124200"/>
            <a:ext cx="762000" cy="228600"/>
          </a:xfrm>
          <a:prstGeom prst="leftArrow">
            <a:avLst>
              <a:gd name="adj1" fmla="val 50000"/>
              <a:gd name="adj2" fmla="val 8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6" name="AutoShape 82">
            <a:extLst>
              <a:ext uri="{FF2B5EF4-FFF2-40B4-BE49-F238E27FC236}">
                <a16:creationId xmlns:a16="http://schemas.microsoft.com/office/drawing/2014/main" id="{CF5D47E9-39BE-4422-95DA-9943D88850B4}"/>
              </a:ext>
            </a:extLst>
          </p:cNvPr>
          <p:cNvSpPr>
            <a:spLocks noChangeArrowheads="1"/>
          </p:cNvSpPr>
          <p:nvPr/>
        </p:nvSpPr>
        <p:spPr bwMode="auto">
          <a:xfrm flipH="1">
            <a:off x="6324600" y="1371600"/>
            <a:ext cx="762000" cy="228600"/>
          </a:xfrm>
          <a:prstGeom prst="leftArrow">
            <a:avLst>
              <a:gd name="adj1" fmla="val 50000"/>
              <a:gd name="adj2" fmla="val 8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7" name="Text Box 83">
            <a:extLst>
              <a:ext uri="{FF2B5EF4-FFF2-40B4-BE49-F238E27FC236}">
                <a16:creationId xmlns:a16="http://schemas.microsoft.com/office/drawing/2014/main" id="{48D72FC0-4106-4E5B-9DA8-D5DE0B713E14}"/>
              </a:ext>
            </a:extLst>
          </p:cNvPr>
          <p:cNvSpPr txBox="1">
            <a:spLocks noChangeArrowheads="1"/>
          </p:cNvSpPr>
          <p:nvPr/>
        </p:nvSpPr>
        <p:spPr bwMode="auto">
          <a:xfrm>
            <a:off x="3505200" y="1524000"/>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   </a:t>
            </a:r>
            <a:r>
              <a:rPr lang="en-US" altLang="en-US" b="1">
                <a:latin typeface="Arial" panose="020B0604020202020204" pitchFamily="34" charset="0"/>
              </a:rPr>
              <a:t>IN </a:t>
            </a:r>
          </a:p>
          <a:p>
            <a:pPr eaLnBrk="1" hangingPunct="1"/>
            <a:r>
              <a:rPr lang="en-US" altLang="en-US" b="1">
                <a:latin typeface="Arial" panose="020B0604020202020204" pitchFamily="34" charset="0"/>
              </a:rPr>
              <a:t>PHASE</a:t>
            </a:r>
          </a:p>
        </p:txBody>
      </p:sp>
      <p:sp>
        <p:nvSpPr>
          <p:cNvPr id="26708" name="Text Box 84">
            <a:extLst>
              <a:ext uri="{FF2B5EF4-FFF2-40B4-BE49-F238E27FC236}">
                <a16:creationId xmlns:a16="http://schemas.microsoft.com/office/drawing/2014/main" id="{2D3BD3C5-AED2-451A-8A3E-6EF4E0D818B2}"/>
              </a:ext>
            </a:extLst>
          </p:cNvPr>
          <p:cNvSpPr txBox="1">
            <a:spLocks noChangeArrowheads="1"/>
          </p:cNvSpPr>
          <p:nvPr/>
        </p:nvSpPr>
        <p:spPr bwMode="auto">
          <a:xfrm>
            <a:off x="3429000" y="3505200"/>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Arial" panose="020B0604020202020204" pitchFamily="34" charset="0"/>
              </a:rPr>
              <a:t>   </a:t>
            </a:r>
            <a:r>
              <a:rPr lang="en-US" altLang="en-US" b="1">
                <a:latin typeface="Arial" panose="020B0604020202020204" pitchFamily="34" charset="0"/>
              </a:rPr>
              <a:t>IN </a:t>
            </a:r>
          </a:p>
          <a:p>
            <a:pPr eaLnBrk="1" hangingPunct="1"/>
            <a:r>
              <a:rPr lang="en-US" altLang="en-US" b="1">
                <a:latin typeface="Arial" panose="020B0604020202020204" pitchFamily="34" charset="0"/>
              </a:rPr>
              <a:t>PHASE</a:t>
            </a:r>
          </a:p>
        </p:txBody>
      </p:sp>
      <p:sp>
        <p:nvSpPr>
          <p:cNvPr id="26709" name="Text Box 85">
            <a:extLst>
              <a:ext uri="{FF2B5EF4-FFF2-40B4-BE49-F238E27FC236}">
                <a16:creationId xmlns:a16="http://schemas.microsoft.com/office/drawing/2014/main" id="{492FCB1E-50D9-4E77-A4EF-351559B8E824}"/>
              </a:ext>
            </a:extLst>
          </p:cNvPr>
          <p:cNvSpPr txBox="1">
            <a:spLocks noChangeArrowheads="1"/>
          </p:cNvSpPr>
          <p:nvPr/>
        </p:nvSpPr>
        <p:spPr bwMode="auto">
          <a:xfrm>
            <a:off x="3352800" y="2514600"/>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OUT  OF </a:t>
            </a:r>
          </a:p>
          <a:p>
            <a:pPr eaLnBrk="1" hangingPunct="1"/>
            <a:r>
              <a:rPr lang="en-US" altLang="en-US" b="1">
                <a:latin typeface="Arial" panose="020B0604020202020204" pitchFamily="34" charset="0"/>
              </a:rPr>
              <a:t>  PHASE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6E0-E3BE-48C4-B9EB-CF44AF85C3C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1B4CE0A-9A04-47F5-A7CB-595CF5DC3B00}"/>
              </a:ext>
            </a:extLst>
          </p:cNvPr>
          <p:cNvSpPr>
            <a:spLocks noGrp="1"/>
          </p:cNvSpPr>
          <p:nvPr>
            <p:ph type="body" sz="half" idx="1"/>
          </p:nvPr>
        </p:nvSpPr>
        <p:spPr/>
        <p:txBody>
          <a:bodyPr/>
          <a:lstStyle/>
          <a:p>
            <a:endParaRPr lang="en-US"/>
          </a:p>
        </p:txBody>
      </p:sp>
      <p:pic>
        <p:nvPicPr>
          <p:cNvPr id="5" name="Creating Standing Waves[SD,640x480]">
            <a:hlinkClick r:id="" action="ppaction://media"/>
            <a:extLst>
              <a:ext uri="{FF2B5EF4-FFF2-40B4-BE49-F238E27FC236}">
                <a16:creationId xmlns:a16="http://schemas.microsoft.com/office/drawing/2014/main" id="{C2B1B669-60AC-4637-865D-8F1B35F116E2}"/>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0" y="82373"/>
            <a:ext cx="9144000" cy="6565900"/>
          </a:xfrm>
        </p:spPr>
      </p:pic>
    </p:spTree>
    <p:extLst>
      <p:ext uri="{BB962C8B-B14F-4D97-AF65-F5344CB8AC3E}">
        <p14:creationId xmlns:p14="http://schemas.microsoft.com/office/powerpoint/2010/main" val="14365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E4A1D55-5F24-443C-AF3D-675F72AA3BE4}"/>
              </a:ext>
            </a:extLst>
          </p:cNvPr>
          <p:cNvSpPr>
            <a:spLocks noGrp="1" noRot="1" noChangeArrowheads="1"/>
          </p:cNvSpPr>
          <p:nvPr>
            <p:ph type="title"/>
          </p:nvPr>
        </p:nvSpPr>
        <p:spPr>
          <a:xfrm>
            <a:off x="457200" y="0"/>
            <a:ext cx="8229600" cy="990600"/>
          </a:xfrm>
        </p:spPr>
        <p:txBody>
          <a:bodyPr/>
          <a:lstStyle/>
          <a:p>
            <a:r>
              <a:rPr lang="en-US" altLang="en-US">
                <a:solidFill>
                  <a:srgbClr val="FF0000"/>
                </a:solidFill>
              </a:rPr>
              <a:t>Wave Interaction</a:t>
            </a:r>
          </a:p>
        </p:txBody>
      </p:sp>
      <p:sp>
        <p:nvSpPr>
          <p:cNvPr id="84995" name="Rectangle 3">
            <a:extLst>
              <a:ext uri="{FF2B5EF4-FFF2-40B4-BE49-F238E27FC236}">
                <a16:creationId xmlns:a16="http://schemas.microsoft.com/office/drawing/2014/main" id="{F9A98880-BFDD-46BC-9639-FE4A0805229E}"/>
              </a:ext>
            </a:extLst>
          </p:cNvPr>
          <p:cNvSpPr>
            <a:spLocks noGrp="1" noChangeArrowheads="1"/>
          </p:cNvSpPr>
          <p:nvPr>
            <p:ph type="body" sz="half" idx="1"/>
          </p:nvPr>
        </p:nvSpPr>
        <p:spPr>
          <a:xfrm>
            <a:off x="0" y="1371600"/>
            <a:ext cx="3810000" cy="5486400"/>
          </a:xfrm>
        </p:spPr>
        <p:txBody>
          <a:bodyPr/>
          <a:lstStyle/>
          <a:p>
            <a:pPr>
              <a:buFont typeface="Wingdings" panose="05000000000000000000" pitchFamily="2" charset="2"/>
              <a:buNone/>
            </a:pPr>
            <a:r>
              <a:rPr lang="en-US" altLang="en-US" sz="2800" b="1">
                <a:solidFill>
                  <a:srgbClr val="FFFF00"/>
                </a:solidFill>
              </a:rPr>
              <a:t>All we have left to discover is how waves interact with each other.</a:t>
            </a:r>
          </a:p>
          <a:p>
            <a:pPr>
              <a:buFont typeface="Wingdings" panose="05000000000000000000" pitchFamily="2" charset="2"/>
              <a:buNone/>
            </a:pPr>
            <a:endParaRPr lang="en-US" altLang="en-US" sz="2800" b="1">
              <a:solidFill>
                <a:srgbClr val="FFFF00"/>
              </a:solidFill>
            </a:endParaRPr>
          </a:p>
          <a:p>
            <a:pPr>
              <a:buFont typeface="Wingdings" panose="05000000000000000000" pitchFamily="2" charset="2"/>
              <a:buNone/>
            </a:pPr>
            <a:r>
              <a:rPr lang="en-US" altLang="en-US" sz="2800" b="1">
                <a:solidFill>
                  <a:srgbClr val="FFFF00"/>
                </a:solidFill>
              </a:rPr>
              <a:t>When two waves meet while traveling along the same medium it is called INTERFERENCE.</a:t>
            </a:r>
          </a:p>
        </p:txBody>
      </p:sp>
      <p:pic>
        <p:nvPicPr>
          <p:cNvPr id="85000" name="Picture 8" descr="Animation of interference of waves coming from two point sources.">
            <a:hlinkClick r:id="rId2" tooltip="Animation of interference of waves coming from two point sources."/>
            <a:extLst>
              <a:ext uri="{FF2B5EF4-FFF2-40B4-BE49-F238E27FC236}">
                <a16:creationId xmlns:a16="http://schemas.microsoft.com/office/drawing/2014/main" id="{C01C95EF-CC75-45A8-9C34-037C5BE06AE6}"/>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1295400"/>
            <a:ext cx="51054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4995">
                                            <p:txEl>
                                              <p:pRg st="0" end="0"/>
                                            </p:txEl>
                                          </p:spTgt>
                                        </p:tgtEl>
                                        <p:attrNameLst>
                                          <p:attrName>style.visibility</p:attrName>
                                        </p:attrNameLst>
                                      </p:cBhvr>
                                      <p:to>
                                        <p:strVal val="visible"/>
                                      </p:to>
                                    </p:set>
                                    <p:anim calcmode="discrete" valueType="clr">
                                      <p:cBhvr override="childStyle">
                                        <p:cTn id="7" dur="80"/>
                                        <p:tgtEl>
                                          <p:spTgt spid="849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9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4995">
                                            <p:txEl>
                                              <p:pRg st="0" end="0"/>
                                            </p:txEl>
                                          </p:spTgt>
                                        </p:tgtEl>
                                        <p:attrNameLst>
                                          <p:attrName>fill.type</p:attrName>
                                        </p:attrNameLst>
                                      </p:cBhvr>
                                      <p:to>
                                        <p:strVal val="solid"/>
                                      </p:to>
                                    </p:set>
                                  </p:childTnLst>
                                </p:cTn>
                              </p:par>
                            </p:childTnLst>
                          </p:cTn>
                        </p:par>
                        <p:par>
                          <p:cTn id="10" fill="hold" nodeType="afterGroup">
                            <p:stCondLst>
                              <p:cond delay="2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4995">
                                            <p:txEl>
                                              <p:pRg st="2" end="2"/>
                                            </p:txEl>
                                          </p:spTgt>
                                        </p:tgtEl>
                                        <p:attrNameLst>
                                          <p:attrName>style.visibility</p:attrName>
                                        </p:attrNameLst>
                                      </p:cBhvr>
                                      <p:to>
                                        <p:strVal val="visible"/>
                                      </p:to>
                                    </p:set>
                                    <p:anim calcmode="discrete" valueType="clr">
                                      <p:cBhvr override="childStyle">
                                        <p:cTn id="13" dur="80"/>
                                        <p:tgtEl>
                                          <p:spTgt spid="849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4995">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8499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45B213D-9A46-4759-A487-708D36AFC2CD}"/>
              </a:ext>
            </a:extLst>
          </p:cNvPr>
          <p:cNvSpPr>
            <a:spLocks noGrp="1" noRot="1" noChangeArrowheads="1"/>
          </p:cNvSpPr>
          <p:nvPr>
            <p:ph type="title"/>
          </p:nvPr>
        </p:nvSpPr>
        <p:spPr/>
        <p:txBody>
          <a:bodyPr/>
          <a:lstStyle/>
          <a:p>
            <a:r>
              <a:rPr lang="en-US" altLang="en-US">
                <a:solidFill>
                  <a:srgbClr val="FF0000"/>
                </a:solidFill>
              </a:rPr>
              <a:t>Constructive Interference</a:t>
            </a:r>
          </a:p>
        </p:txBody>
      </p:sp>
      <p:sp>
        <p:nvSpPr>
          <p:cNvPr id="86019" name="Rectangle 3">
            <a:extLst>
              <a:ext uri="{FF2B5EF4-FFF2-40B4-BE49-F238E27FC236}">
                <a16:creationId xmlns:a16="http://schemas.microsoft.com/office/drawing/2014/main" id="{598FE807-9E80-447A-8EFE-CD29D3802B50}"/>
              </a:ext>
            </a:extLst>
          </p:cNvPr>
          <p:cNvSpPr>
            <a:spLocks noGrp="1" noChangeArrowheads="1"/>
          </p:cNvSpPr>
          <p:nvPr>
            <p:ph type="body" idx="1"/>
          </p:nvPr>
        </p:nvSpPr>
        <p:spPr>
          <a:xfrm>
            <a:off x="457200" y="1600200"/>
            <a:ext cx="8229600" cy="3124200"/>
          </a:xfrm>
        </p:spPr>
        <p:txBody>
          <a:bodyPr/>
          <a:lstStyle/>
          <a:p>
            <a:pPr>
              <a:buFont typeface="Wingdings" panose="05000000000000000000" pitchFamily="2" charset="2"/>
              <a:buNone/>
            </a:pPr>
            <a:r>
              <a:rPr lang="en-US" altLang="en-US" b="1">
                <a:solidFill>
                  <a:srgbClr val="FFFF00"/>
                </a:solidFill>
              </a:rPr>
              <a:t>Let’s consider two waves moving towards each other, both having a positive upward amplitude.</a:t>
            </a:r>
          </a:p>
          <a:p>
            <a:pPr>
              <a:buFont typeface="Wingdings" panose="05000000000000000000" pitchFamily="2" charset="2"/>
              <a:buNone/>
            </a:pPr>
            <a:r>
              <a:rPr lang="en-US" altLang="en-US" b="1">
                <a:solidFill>
                  <a:srgbClr val="FFFF00"/>
                </a:solidFill>
              </a:rPr>
              <a:t>What will happen when they meet?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19">
                                            <p:txEl>
                                              <p:pRg st="0" end="0"/>
                                            </p:txEl>
                                          </p:spTgt>
                                        </p:tgtEl>
                                        <p:attrNameLst>
                                          <p:attrName>style.visibility</p:attrName>
                                        </p:attrNameLst>
                                      </p:cBhvr>
                                      <p:to>
                                        <p:strVal val="visible"/>
                                      </p:to>
                                    </p:set>
                                    <p:anim calcmode="discrete" valueType="clr">
                                      <p:cBhvr override="childStyle">
                                        <p:cTn id="7" dur="80"/>
                                        <p:tgtEl>
                                          <p:spTgt spid="860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6019">
                                            <p:txEl>
                                              <p:pRg st="0" end="0"/>
                                            </p:txEl>
                                          </p:spTgt>
                                        </p:tgtEl>
                                        <p:attrNameLst>
                                          <p:attrName>fill.type</p:attrName>
                                        </p:attrNameLst>
                                      </p:cBhvr>
                                      <p:to>
                                        <p:strVal val="solid"/>
                                      </p:to>
                                    </p:set>
                                  </p:childTnLst>
                                </p:cTn>
                              </p:par>
                            </p:childTnLst>
                          </p:cTn>
                        </p:par>
                        <p:par>
                          <p:cTn id="10" fill="hold" nodeType="afterGroup">
                            <p:stCondLst>
                              <p:cond delay="3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6019">
                                            <p:txEl>
                                              <p:pRg st="1" end="1"/>
                                            </p:txEl>
                                          </p:spTgt>
                                        </p:tgtEl>
                                        <p:attrNameLst>
                                          <p:attrName>style.visibility</p:attrName>
                                        </p:attrNameLst>
                                      </p:cBhvr>
                                      <p:to>
                                        <p:strVal val="visible"/>
                                      </p:to>
                                    </p:set>
                                    <p:anim calcmode="discrete" valueType="clr">
                                      <p:cBhvr override="childStyle">
                                        <p:cTn id="13" dur="80"/>
                                        <p:tgtEl>
                                          <p:spTgt spid="860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1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60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82708C1-48D7-4DF7-87AE-0AF95F94C8ED}"/>
              </a:ext>
            </a:extLst>
          </p:cNvPr>
          <p:cNvSpPr>
            <a:spLocks noGrp="1" noRot="1" noChangeArrowheads="1"/>
          </p:cNvSpPr>
          <p:nvPr>
            <p:ph type="title"/>
          </p:nvPr>
        </p:nvSpPr>
        <p:spPr>
          <a:xfrm>
            <a:off x="381000" y="0"/>
            <a:ext cx="8229600" cy="914400"/>
          </a:xfrm>
        </p:spPr>
        <p:txBody>
          <a:bodyPr/>
          <a:lstStyle/>
          <a:p>
            <a:r>
              <a:rPr lang="en-US" altLang="en-US">
                <a:solidFill>
                  <a:srgbClr val="FF0000"/>
                </a:solidFill>
              </a:rPr>
              <a:t>Constructive Interference</a:t>
            </a:r>
          </a:p>
        </p:txBody>
      </p:sp>
      <p:sp>
        <p:nvSpPr>
          <p:cNvPr id="87043" name="Rectangle 3">
            <a:extLst>
              <a:ext uri="{FF2B5EF4-FFF2-40B4-BE49-F238E27FC236}">
                <a16:creationId xmlns:a16="http://schemas.microsoft.com/office/drawing/2014/main" id="{B8BFB0BC-3B5F-4BF2-9BAA-5B72CB53D11D}"/>
              </a:ext>
            </a:extLst>
          </p:cNvPr>
          <p:cNvSpPr>
            <a:spLocks noGrp="1" noChangeArrowheads="1"/>
          </p:cNvSpPr>
          <p:nvPr>
            <p:ph type="body" idx="1"/>
          </p:nvPr>
        </p:nvSpPr>
        <p:spPr>
          <a:xfrm>
            <a:off x="457200" y="762000"/>
            <a:ext cx="8686800" cy="4114800"/>
          </a:xfrm>
        </p:spPr>
        <p:txBody>
          <a:bodyPr/>
          <a:lstStyle/>
          <a:p>
            <a:r>
              <a:rPr lang="en-US" altLang="en-US" b="1">
                <a:solidFill>
                  <a:srgbClr val="FFFF00"/>
                </a:solidFill>
              </a:rPr>
              <a:t>They will </a:t>
            </a:r>
            <a:r>
              <a:rPr lang="en-US" altLang="en-US" b="1">
                <a:solidFill>
                  <a:srgbClr val="00FF00"/>
                </a:solidFill>
              </a:rPr>
              <a:t>ADD</a:t>
            </a:r>
            <a:r>
              <a:rPr lang="en-US" altLang="en-US" b="1">
                <a:solidFill>
                  <a:srgbClr val="FFFF00"/>
                </a:solidFill>
              </a:rPr>
              <a:t> together to produce a greater amplitude.</a:t>
            </a:r>
          </a:p>
          <a:p>
            <a:r>
              <a:rPr lang="en-US" altLang="en-US" b="1">
                <a:solidFill>
                  <a:srgbClr val="FFFF00"/>
                </a:solidFill>
              </a:rPr>
              <a:t>This is known as </a:t>
            </a:r>
            <a:r>
              <a:rPr lang="en-US" altLang="en-US" b="1">
                <a:solidFill>
                  <a:srgbClr val="00FF00"/>
                </a:solidFill>
              </a:rPr>
              <a:t>CONSTRUCTIVE INTERFERENCE</a:t>
            </a:r>
            <a:r>
              <a:rPr lang="en-US" altLang="en-US" b="1">
                <a:solidFill>
                  <a:srgbClr val="FFFF00"/>
                </a:solidFill>
              </a:rPr>
              <a:t>.</a:t>
            </a:r>
          </a:p>
        </p:txBody>
      </p:sp>
      <p:pic>
        <p:nvPicPr>
          <p:cNvPr id="87044" name="Picture 4" descr="wave interference">
            <a:extLst>
              <a:ext uri="{FF2B5EF4-FFF2-40B4-BE49-F238E27FC236}">
                <a16:creationId xmlns:a16="http://schemas.microsoft.com/office/drawing/2014/main" id="{3149ED99-2A18-403C-A4F5-0996E0743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848600" cy="1711325"/>
          </a:xfrm>
          <a:prstGeom prst="rect">
            <a:avLst/>
          </a:prstGeom>
          <a:noFill/>
          <a:extLst>
            <a:ext uri="{909E8E84-426E-40DD-AFC4-6F175D3DCCD1}">
              <a14:hiddenFill xmlns:a14="http://schemas.microsoft.com/office/drawing/2010/main">
                <a:solidFill>
                  <a:srgbClr val="FFFFFF"/>
                </a:solidFill>
              </a14:hiddenFill>
            </a:ext>
          </a:extLst>
        </p:spPr>
      </p:pic>
      <p:pic>
        <p:nvPicPr>
          <p:cNvPr id="87045" name="Picture 5" descr="wave interference">
            <a:extLst>
              <a:ext uri="{FF2B5EF4-FFF2-40B4-BE49-F238E27FC236}">
                <a16:creationId xmlns:a16="http://schemas.microsoft.com/office/drawing/2014/main" id="{A4695461-AB1E-4F6F-9679-8801D012A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00600"/>
            <a:ext cx="7772400"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F9CBFDB5-61CD-4496-9072-54C4E7CEFCD7}"/>
              </a:ext>
            </a:extLst>
          </p:cNvPr>
          <p:cNvSpPr>
            <a:spLocks noGrp="1" noChangeArrowheads="1"/>
          </p:cNvSpPr>
          <p:nvPr>
            <p:ph type="body" idx="1"/>
          </p:nvPr>
        </p:nvSpPr>
        <p:spPr>
          <a:xfrm>
            <a:off x="381000" y="1371600"/>
            <a:ext cx="8382000" cy="5181600"/>
          </a:xfrm>
          <a:noFill/>
          <a:ln/>
        </p:spPr>
        <p:txBody>
          <a:bodyPr/>
          <a:lstStyle/>
          <a:p>
            <a:r>
              <a:rPr lang="en-US" altLang="en-US" b="1">
                <a:solidFill>
                  <a:srgbClr val="66FF33"/>
                </a:solidFill>
              </a:rPr>
              <a:t>The exact relationship for the period of a simple pendulum is :  </a:t>
            </a:r>
          </a:p>
          <a:p>
            <a:r>
              <a:rPr lang="en-US" altLang="en-US" b="1"/>
              <a:t>T  =  2 </a:t>
            </a:r>
            <a:r>
              <a:rPr lang="el-GR" altLang="en-US" b="1"/>
              <a:t>π</a:t>
            </a:r>
            <a:r>
              <a:rPr lang="en-US" altLang="en-US" b="1"/>
              <a:t>          </a:t>
            </a:r>
            <a:endParaRPr lang="en-US" altLang="en-US" sz="2400" b="1"/>
          </a:p>
          <a:p>
            <a:pPr>
              <a:buFont typeface="Wingdings" panose="05000000000000000000" pitchFamily="2" charset="2"/>
              <a:buNone/>
            </a:pPr>
            <a:endParaRPr lang="en-US" altLang="en-US" sz="2800" b="1"/>
          </a:p>
          <a:p>
            <a:pPr>
              <a:buFont typeface="Wingdings" panose="05000000000000000000" pitchFamily="2" charset="2"/>
              <a:buNone/>
            </a:pPr>
            <a:r>
              <a:rPr lang="en-US" altLang="en-US" sz="2800" b="1"/>
              <a:t>Where L = length of the pendulum in meters  </a:t>
            </a:r>
          </a:p>
          <a:p>
            <a:pPr>
              <a:buFont typeface="Wingdings" panose="05000000000000000000" pitchFamily="2" charset="2"/>
              <a:buNone/>
            </a:pPr>
            <a:r>
              <a:rPr lang="en-US" altLang="en-US" sz="2800" b="1"/>
              <a:t>            T = time in seconds</a:t>
            </a:r>
          </a:p>
          <a:p>
            <a:pPr>
              <a:buFont typeface="Wingdings" panose="05000000000000000000" pitchFamily="2" charset="2"/>
              <a:buNone/>
            </a:pPr>
            <a:r>
              <a:rPr lang="en-US" altLang="en-US" sz="2800" b="1"/>
              <a:t>  and    g = acceleration due to gravity (9.8 m/ sec</a:t>
            </a:r>
            <a:r>
              <a:rPr lang="en-US" altLang="en-US" sz="2800" b="1" baseline="30000"/>
              <a:t>2</a:t>
            </a:r>
            <a:r>
              <a:rPr lang="en-US" altLang="en-US" sz="2800" b="1"/>
              <a:t> )  </a:t>
            </a:r>
          </a:p>
          <a:p>
            <a:r>
              <a:rPr lang="en-US" altLang="en-US" b="1">
                <a:solidFill>
                  <a:srgbClr val="66FF33"/>
                </a:solidFill>
              </a:rPr>
              <a:t>Thus, a long pendulum has a longer period than a short pendulum</a:t>
            </a:r>
            <a:endParaRPr lang="el-GR" altLang="en-US" b="1">
              <a:solidFill>
                <a:srgbClr val="66FF33"/>
              </a:solidFill>
            </a:endParaRPr>
          </a:p>
        </p:txBody>
      </p:sp>
      <p:sp>
        <p:nvSpPr>
          <p:cNvPr id="6148" name="Rectangle 4">
            <a:extLst>
              <a:ext uri="{FF2B5EF4-FFF2-40B4-BE49-F238E27FC236}">
                <a16:creationId xmlns:a16="http://schemas.microsoft.com/office/drawing/2014/main" id="{5EEE7F87-A3D3-46EF-A9D0-56F9D3566299}"/>
              </a:ext>
            </a:extLst>
          </p:cNvPr>
          <p:cNvSpPr>
            <a:spLocks noGrp="1" noChangeArrowheads="1"/>
          </p:cNvSpPr>
          <p:nvPr>
            <p:ph type="title"/>
          </p:nvPr>
        </p:nvSpPr>
        <p:spPr>
          <a:xfrm>
            <a:off x="0" y="0"/>
            <a:ext cx="9144000" cy="1417638"/>
          </a:xfrm>
          <a:noFill/>
          <a:ln/>
        </p:spPr>
        <p:txBody>
          <a:bodyPr/>
          <a:lstStyle/>
          <a:p>
            <a:r>
              <a:rPr lang="en-US" altLang="en-US">
                <a:solidFill>
                  <a:srgbClr val="FFFF00"/>
                </a:solidFill>
              </a:rPr>
              <a:t>The Vibration of a Pendulum</a:t>
            </a:r>
          </a:p>
        </p:txBody>
      </p:sp>
      <p:grpSp>
        <p:nvGrpSpPr>
          <p:cNvPr id="6156" name="Group 12">
            <a:extLst>
              <a:ext uri="{FF2B5EF4-FFF2-40B4-BE49-F238E27FC236}">
                <a16:creationId xmlns:a16="http://schemas.microsoft.com/office/drawing/2014/main" id="{296FB631-3C81-41FF-AEAA-47D8EA07B573}"/>
              </a:ext>
            </a:extLst>
          </p:cNvPr>
          <p:cNvGrpSpPr>
            <a:grpSpLocks/>
          </p:cNvGrpSpPr>
          <p:nvPr/>
        </p:nvGrpSpPr>
        <p:grpSpPr bwMode="auto">
          <a:xfrm>
            <a:off x="2514600" y="2362200"/>
            <a:ext cx="762000" cy="990600"/>
            <a:chOff x="1536" y="1776"/>
            <a:chExt cx="480" cy="624"/>
          </a:xfrm>
        </p:grpSpPr>
        <p:sp>
          <p:nvSpPr>
            <p:cNvPr id="6149" name="Text Box 5">
              <a:extLst>
                <a:ext uri="{FF2B5EF4-FFF2-40B4-BE49-F238E27FC236}">
                  <a16:creationId xmlns:a16="http://schemas.microsoft.com/office/drawing/2014/main" id="{E8E95C02-FC9C-4B72-88BC-7D6DF3494604}"/>
                </a:ext>
              </a:extLst>
            </p:cNvPr>
            <p:cNvSpPr txBox="1">
              <a:spLocks noChangeArrowheads="1"/>
            </p:cNvSpPr>
            <p:nvPr/>
          </p:nvSpPr>
          <p:spPr bwMode="auto">
            <a:xfrm>
              <a:off x="1728" y="1824"/>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i="1">
                  <a:latin typeface="Arial" panose="020B0604020202020204" pitchFamily="34" charset="0"/>
                </a:rPr>
                <a:t>L</a:t>
              </a:r>
            </a:p>
          </p:txBody>
        </p:sp>
        <p:sp>
          <p:nvSpPr>
            <p:cNvPr id="6150" name="Text Box 6">
              <a:extLst>
                <a:ext uri="{FF2B5EF4-FFF2-40B4-BE49-F238E27FC236}">
                  <a16:creationId xmlns:a16="http://schemas.microsoft.com/office/drawing/2014/main" id="{4D9385EA-B425-462C-8724-396F332570AB}"/>
                </a:ext>
              </a:extLst>
            </p:cNvPr>
            <p:cNvSpPr txBox="1">
              <a:spLocks noChangeArrowheads="1"/>
            </p:cNvSpPr>
            <p:nvPr/>
          </p:nvSpPr>
          <p:spPr bwMode="auto">
            <a:xfrm>
              <a:off x="1728" y="2016"/>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i="1">
                  <a:latin typeface="Arial" panose="020B0604020202020204" pitchFamily="34" charset="0"/>
                </a:rPr>
                <a:t>g</a:t>
              </a:r>
            </a:p>
          </p:txBody>
        </p:sp>
        <p:sp>
          <p:nvSpPr>
            <p:cNvPr id="6151" name="Line 7">
              <a:extLst>
                <a:ext uri="{FF2B5EF4-FFF2-40B4-BE49-F238E27FC236}">
                  <a16:creationId xmlns:a16="http://schemas.microsoft.com/office/drawing/2014/main" id="{F7C59C65-4E2E-49A4-9AA0-257170423F47}"/>
                </a:ext>
              </a:extLst>
            </p:cNvPr>
            <p:cNvSpPr>
              <a:spLocks noChangeShapeType="1"/>
            </p:cNvSpPr>
            <p:nvPr/>
          </p:nvSpPr>
          <p:spPr bwMode="auto">
            <a:xfrm>
              <a:off x="1776" y="2112"/>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8">
              <a:extLst>
                <a:ext uri="{FF2B5EF4-FFF2-40B4-BE49-F238E27FC236}">
                  <a16:creationId xmlns:a16="http://schemas.microsoft.com/office/drawing/2014/main" id="{E1E78B4E-3ABD-4733-89B4-D5CF38AA2E2B}"/>
                </a:ext>
              </a:extLst>
            </p:cNvPr>
            <p:cNvSpPr>
              <a:spLocks noChangeShapeType="1"/>
            </p:cNvSpPr>
            <p:nvPr/>
          </p:nvSpPr>
          <p:spPr bwMode="auto">
            <a:xfrm>
              <a:off x="1776" y="1776"/>
              <a:ext cx="24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9">
              <a:extLst>
                <a:ext uri="{FF2B5EF4-FFF2-40B4-BE49-F238E27FC236}">
                  <a16:creationId xmlns:a16="http://schemas.microsoft.com/office/drawing/2014/main" id="{79EF1A7C-64A6-49AF-A974-6B4EFF323100}"/>
                </a:ext>
              </a:extLst>
            </p:cNvPr>
            <p:cNvSpPr>
              <a:spLocks noChangeShapeType="1"/>
            </p:cNvSpPr>
            <p:nvPr/>
          </p:nvSpPr>
          <p:spPr bwMode="auto">
            <a:xfrm flipH="1">
              <a:off x="1680" y="1776"/>
              <a:ext cx="96" cy="6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
              <a:extLst>
                <a:ext uri="{FF2B5EF4-FFF2-40B4-BE49-F238E27FC236}">
                  <a16:creationId xmlns:a16="http://schemas.microsoft.com/office/drawing/2014/main" id="{D1697B75-5BA9-4BD3-96E8-8A3EA45D4185}"/>
                </a:ext>
              </a:extLst>
            </p:cNvPr>
            <p:cNvSpPr>
              <a:spLocks noChangeShapeType="1"/>
            </p:cNvSpPr>
            <p:nvPr/>
          </p:nvSpPr>
          <p:spPr bwMode="auto">
            <a:xfrm>
              <a:off x="1632" y="2160"/>
              <a:ext cx="48"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1">
              <a:extLst>
                <a:ext uri="{FF2B5EF4-FFF2-40B4-BE49-F238E27FC236}">
                  <a16:creationId xmlns:a16="http://schemas.microsoft.com/office/drawing/2014/main" id="{369B18B4-329E-43FD-B45E-09F4BD2494B8}"/>
                </a:ext>
              </a:extLst>
            </p:cNvPr>
            <p:cNvSpPr>
              <a:spLocks noChangeShapeType="1"/>
            </p:cNvSpPr>
            <p:nvPr/>
          </p:nvSpPr>
          <p:spPr bwMode="auto">
            <a:xfrm flipH="1">
              <a:off x="1536" y="21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5B24-E0D7-4B89-B116-C1FF66A5A9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9D2261-B77C-47CA-97CE-3C57C4438A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4114800"/>
          </a:xfrm>
        </p:spPr>
      </p:pic>
    </p:spTree>
    <p:extLst>
      <p:ext uri="{BB962C8B-B14F-4D97-AF65-F5344CB8AC3E}">
        <p14:creationId xmlns:p14="http://schemas.microsoft.com/office/powerpoint/2010/main" val="2106727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56C43DD-DE0A-4209-820B-C28F3AD67A90}"/>
              </a:ext>
            </a:extLst>
          </p:cNvPr>
          <p:cNvSpPr>
            <a:spLocks noGrp="1" noRot="1" noChangeArrowheads="1"/>
          </p:cNvSpPr>
          <p:nvPr>
            <p:ph type="title"/>
          </p:nvPr>
        </p:nvSpPr>
        <p:spPr/>
        <p:txBody>
          <a:bodyPr/>
          <a:lstStyle/>
          <a:p>
            <a:r>
              <a:rPr lang="en-US" altLang="en-US">
                <a:solidFill>
                  <a:srgbClr val="FF0000"/>
                </a:solidFill>
              </a:rPr>
              <a:t>Destructive Interference</a:t>
            </a:r>
          </a:p>
        </p:txBody>
      </p:sp>
      <p:sp>
        <p:nvSpPr>
          <p:cNvPr id="88067" name="Rectangle 3">
            <a:extLst>
              <a:ext uri="{FF2B5EF4-FFF2-40B4-BE49-F238E27FC236}">
                <a16:creationId xmlns:a16="http://schemas.microsoft.com/office/drawing/2014/main" id="{CDCFFF28-C7B6-4FFB-8A10-1921258D16F5}"/>
              </a:ext>
            </a:extLst>
          </p:cNvPr>
          <p:cNvSpPr>
            <a:spLocks noGrp="1" noChangeArrowheads="1"/>
          </p:cNvSpPr>
          <p:nvPr>
            <p:ph type="body" idx="1"/>
          </p:nvPr>
        </p:nvSpPr>
        <p:spPr/>
        <p:txBody>
          <a:bodyPr/>
          <a:lstStyle/>
          <a:p>
            <a:r>
              <a:rPr lang="en-US" altLang="en-US" b="1">
                <a:solidFill>
                  <a:srgbClr val="FFFF00"/>
                </a:solidFill>
              </a:rPr>
              <a:t>Now let’s consider the opposite, two waves moving towards each other, one having a positive (upward) and one a negative (downward) amplitude.</a:t>
            </a:r>
          </a:p>
          <a:p>
            <a:r>
              <a:rPr lang="en-US" altLang="en-US" b="1">
                <a:solidFill>
                  <a:srgbClr val="FFFF00"/>
                </a:solidFill>
              </a:rPr>
              <a:t>What will happen when they meet?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AEED26B-0C82-4C8B-8E34-A758DA4B2E41}"/>
              </a:ext>
            </a:extLst>
          </p:cNvPr>
          <p:cNvSpPr>
            <a:spLocks noGrp="1" noRot="1" noChangeArrowheads="1"/>
          </p:cNvSpPr>
          <p:nvPr>
            <p:ph type="title"/>
          </p:nvPr>
        </p:nvSpPr>
        <p:spPr>
          <a:xfrm>
            <a:off x="457200" y="0"/>
            <a:ext cx="8229600" cy="838200"/>
          </a:xfrm>
        </p:spPr>
        <p:txBody>
          <a:bodyPr/>
          <a:lstStyle/>
          <a:p>
            <a:r>
              <a:rPr lang="en-US" altLang="en-US">
                <a:solidFill>
                  <a:srgbClr val="FF0000"/>
                </a:solidFill>
              </a:rPr>
              <a:t>Destructive Interference</a:t>
            </a:r>
          </a:p>
        </p:txBody>
      </p:sp>
      <p:sp>
        <p:nvSpPr>
          <p:cNvPr id="89091" name="Rectangle 3">
            <a:extLst>
              <a:ext uri="{FF2B5EF4-FFF2-40B4-BE49-F238E27FC236}">
                <a16:creationId xmlns:a16="http://schemas.microsoft.com/office/drawing/2014/main" id="{746F489B-FB67-4A43-88A2-F88250CB9FEA}"/>
              </a:ext>
            </a:extLst>
          </p:cNvPr>
          <p:cNvSpPr>
            <a:spLocks noGrp="1" noChangeArrowheads="1"/>
          </p:cNvSpPr>
          <p:nvPr>
            <p:ph type="body" idx="1"/>
          </p:nvPr>
        </p:nvSpPr>
        <p:spPr>
          <a:xfrm>
            <a:off x="228600" y="838200"/>
            <a:ext cx="8915400" cy="4114800"/>
          </a:xfrm>
        </p:spPr>
        <p:txBody>
          <a:bodyPr/>
          <a:lstStyle/>
          <a:p>
            <a:pPr>
              <a:buFont typeface="Wingdings" panose="05000000000000000000" pitchFamily="2" charset="2"/>
              <a:buNone/>
            </a:pPr>
            <a:r>
              <a:rPr lang="en-US" altLang="en-US" b="1">
                <a:solidFill>
                  <a:srgbClr val="FFFF00"/>
                </a:solidFill>
              </a:rPr>
              <a:t>This time when they add together they will produce a </a:t>
            </a:r>
            <a:r>
              <a:rPr lang="en-US" altLang="en-US" b="1">
                <a:solidFill>
                  <a:srgbClr val="00FF00"/>
                </a:solidFill>
              </a:rPr>
              <a:t>smaller amplitude</a:t>
            </a:r>
            <a:r>
              <a:rPr lang="en-US" altLang="en-US" b="1">
                <a:solidFill>
                  <a:srgbClr val="FFFF00"/>
                </a:solidFill>
              </a:rPr>
              <a:t>.</a:t>
            </a:r>
          </a:p>
          <a:p>
            <a:pPr>
              <a:buFont typeface="Wingdings" panose="05000000000000000000" pitchFamily="2" charset="2"/>
              <a:buNone/>
            </a:pPr>
            <a:r>
              <a:rPr lang="en-US" altLang="en-US" b="1">
                <a:solidFill>
                  <a:srgbClr val="FFFF00"/>
                </a:solidFill>
              </a:rPr>
              <a:t>This is know as </a:t>
            </a:r>
            <a:r>
              <a:rPr lang="en-US" altLang="en-US" b="1">
                <a:solidFill>
                  <a:srgbClr val="00FF00"/>
                </a:solidFill>
              </a:rPr>
              <a:t>DESTRUCTIVE INTERFERENCE</a:t>
            </a:r>
            <a:r>
              <a:rPr lang="en-US" altLang="en-US" b="1">
                <a:solidFill>
                  <a:srgbClr val="FFFF00"/>
                </a:solidFill>
              </a:rPr>
              <a:t>.</a:t>
            </a:r>
          </a:p>
        </p:txBody>
      </p:sp>
      <p:pic>
        <p:nvPicPr>
          <p:cNvPr id="89092" name="Picture 4" descr="wave interference">
            <a:extLst>
              <a:ext uri="{FF2B5EF4-FFF2-40B4-BE49-F238E27FC236}">
                <a16:creationId xmlns:a16="http://schemas.microsoft.com/office/drawing/2014/main" id="{945D50AB-2540-4C0C-9183-89C305661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4267200" cy="1643063"/>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wave interference">
            <a:extLst>
              <a:ext uri="{FF2B5EF4-FFF2-40B4-BE49-F238E27FC236}">
                <a16:creationId xmlns:a16="http://schemas.microsoft.com/office/drawing/2014/main" id="{971EBC1B-4BAF-4C11-8C04-D8401A3B3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1800"/>
            <a:ext cx="434340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wave interference">
            <a:extLst>
              <a:ext uri="{FF2B5EF4-FFF2-40B4-BE49-F238E27FC236}">
                <a16:creationId xmlns:a16="http://schemas.microsoft.com/office/drawing/2014/main" id="{CB8FEFE6-E61B-42B3-A9FA-6AA68558F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05400"/>
            <a:ext cx="52578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9091">
                                            <p:txEl>
                                              <p:pRg st="0" end="0"/>
                                            </p:txEl>
                                          </p:spTgt>
                                        </p:tgtEl>
                                        <p:attrNameLst>
                                          <p:attrName>style.visibility</p:attrName>
                                        </p:attrNameLst>
                                      </p:cBhvr>
                                      <p:to>
                                        <p:strVal val="visible"/>
                                      </p:to>
                                    </p:set>
                                    <p:anim calcmode="discrete" valueType="clr">
                                      <p:cBhvr override="childStyle">
                                        <p:cTn id="7" dur="80"/>
                                        <p:tgtEl>
                                          <p:spTgt spid="890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0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9091">
                                            <p:txEl>
                                              <p:pRg st="0" end="0"/>
                                            </p:txEl>
                                          </p:spTgt>
                                        </p:tgtEl>
                                        <p:attrNameLst>
                                          <p:attrName>fill.type</p:attrName>
                                        </p:attrNameLst>
                                      </p:cBhvr>
                                      <p:to>
                                        <p:strVal val="solid"/>
                                      </p:to>
                                    </p:set>
                                  </p:childTnLst>
                                </p:cTn>
                              </p:par>
                            </p:childTnLst>
                          </p:cTn>
                        </p:par>
                        <p:par>
                          <p:cTn id="10" fill="hold" nodeType="afterGroup">
                            <p:stCondLst>
                              <p:cond delay="2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9091">
                                            <p:txEl>
                                              <p:pRg st="1" end="1"/>
                                            </p:txEl>
                                          </p:spTgt>
                                        </p:tgtEl>
                                        <p:attrNameLst>
                                          <p:attrName>style.visibility</p:attrName>
                                        </p:attrNameLst>
                                      </p:cBhvr>
                                      <p:to>
                                        <p:strVal val="visible"/>
                                      </p:to>
                                    </p:set>
                                    <p:anim calcmode="discrete" valueType="clr">
                                      <p:cBhvr override="childStyle">
                                        <p:cTn id="13" dur="80"/>
                                        <p:tgtEl>
                                          <p:spTgt spid="890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909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909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E0F0-553A-48E2-B39D-53BA77E2011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739A41-210E-4D1F-9352-20A95C9666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81" y="1752601"/>
            <a:ext cx="9262181" cy="4167982"/>
          </a:xfrm>
        </p:spPr>
      </p:pic>
    </p:spTree>
    <p:extLst>
      <p:ext uri="{BB962C8B-B14F-4D97-AF65-F5344CB8AC3E}">
        <p14:creationId xmlns:p14="http://schemas.microsoft.com/office/powerpoint/2010/main" val="2610183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EB3B2CB-CC04-4CA8-A6FE-E3427B261C9A}"/>
              </a:ext>
            </a:extLst>
          </p:cNvPr>
          <p:cNvSpPr>
            <a:spLocks noGrp="1" noRot="1" noChangeArrowheads="1"/>
          </p:cNvSpPr>
          <p:nvPr>
            <p:ph type="title"/>
          </p:nvPr>
        </p:nvSpPr>
        <p:spPr>
          <a:xfrm>
            <a:off x="0" y="0"/>
            <a:ext cx="9144000" cy="1066800"/>
          </a:xfrm>
          <a:noFill/>
          <a:extLst>
            <a:ext uri="{909E8E84-426E-40DD-AFC4-6F175D3DCCD1}">
              <a14:hiddenFill xmlns:a14="http://schemas.microsoft.com/office/drawing/2010/main">
                <a:solidFill>
                  <a:srgbClr val="00CC00"/>
                </a:solidFill>
              </a14:hiddenFill>
            </a:ext>
          </a:extLst>
        </p:spPr>
        <p:txBody>
          <a:bodyPr/>
          <a:lstStyle/>
          <a:p>
            <a:r>
              <a:rPr lang="en-US" altLang="en-US">
                <a:solidFill>
                  <a:srgbClr val="FF0000"/>
                </a:solidFill>
              </a:rPr>
              <a:t>Interference</a:t>
            </a:r>
          </a:p>
        </p:txBody>
      </p:sp>
      <p:sp>
        <p:nvSpPr>
          <p:cNvPr id="23555" name="Rectangle 3">
            <a:extLst>
              <a:ext uri="{FF2B5EF4-FFF2-40B4-BE49-F238E27FC236}">
                <a16:creationId xmlns:a16="http://schemas.microsoft.com/office/drawing/2014/main" id="{F34DDFB7-ACAB-43A2-A1FD-6FAD30B7121F}"/>
              </a:ext>
            </a:extLst>
          </p:cNvPr>
          <p:cNvSpPr>
            <a:spLocks noGrp="1" noChangeArrowheads="1"/>
          </p:cNvSpPr>
          <p:nvPr>
            <p:ph type="body" idx="1"/>
          </p:nvPr>
        </p:nvSpPr>
        <p:spPr>
          <a:xfrm>
            <a:off x="228600" y="1371600"/>
            <a:ext cx="8686800" cy="5486400"/>
          </a:xfrm>
          <a:noFill/>
          <a:ln/>
          <a:extLst>
            <a:ext uri="{909E8E84-426E-40DD-AFC4-6F175D3DCCD1}">
              <a14:hiddenFill xmlns:a14="http://schemas.microsoft.com/office/drawing/2010/main">
                <a:solidFill>
                  <a:srgbClr val="99FF66"/>
                </a:solidFill>
              </a14:hiddenFill>
            </a:ext>
          </a:extLst>
        </p:spPr>
        <p:txBody>
          <a:bodyPr/>
          <a:lstStyle/>
          <a:p>
            <a:pPr>
              <a:buFont typeface="Wingdings" panose="05000000000000000000" pitchFamily="2" charset="2"/>
              <a:buNone/>
            </a:pPr>
            <a:r>
              <a:rPr lang="en-US" altLang="en-US" sz="2800" b="1">
                <a:solidFill>
                  <a:srgbClr val="FFFF00"/>
                </a:solidFill>
              </a:rPr>
              <a:t>Waves from different sources can be in phase or out of phase.  </a:t>
            </a:r>
          </a:p>
        </p:txBody>
      </p:sp>
      <p:sp>
        <p:nvSpPr>
          <p:cNvPr id="23556" name="Line 4">
            <a:extLst>
              <a:ext uri="{FF2B5EF4-FFF2-40B4-BE49-F238E27FC236}">
                <a16:creationId xmlns:a16="http://schemas.microsoft.com/office/drawing/2014/main" id="{2FAAFF92-4EAE-4E92-8E81-A1B7D7B7C76C}"/>
              </a:ext>
            </a:extLst>
          </p:cNvPr>
          <p:cNvSpPr>
            <a:spLocks noChangeShapeType="1"/>
          </p:cNvSpPr>
          <p:nvPr/>
        </p:nvSpPr>
        <p:spPr bwMode="auto">
          <a:xfrm>
            <a:off x="1219200" y="25908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5">
            <a:extLst>
              <a:ext uri="{FF2B5EF4-FFF2-40B4-BE49-F238E27FC236}">
                <a16:creationId xmlns:a16="http://schemas.microsoft.com/office/drawing/2014/main" id="{B50EFECF-6E5E-4C94-BAA8-1A1303C23418}"/>
              </a:ext>
            </a:extLst>
          </p:cNvPr>
          <p:cNvSpPr>
            <a:spLocks noChangeShapeType="1"/>
          </p:cNvSpPr>
          <p:nvPr/>
        </p:nvSpPr>
        <p:spPr bwMode="auto">
          <a:xfrm>
            <a:off x="1219200" y="28194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6">
            <a:extLst>
              <a:ext uri="{FF2B5EF4-FFF2-40B4-BE49-F238E27FC236}">
                <a16:creationId xmlns:a16="http://schemas.microsoft.com/office/drawing/2014/main" id="{3B8523FB-8BE0-4A36-A561-BACD72DA4B09}"/>
              </a:ext>
            </a:extLst>
          </p:cNvPr>
          <p:cNvSpPr>
            <a:spLocks noChangeShapeType="1"/>
          </p:cNvSpPr>
          <p:nvPr/>
        </p:nvSpPr>
        <p:spPr bwMode="auto">
          <a:xfrm>
            <a:off x="1219200" y="30480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7">
            <a:extLst>
              <a:ext uri="{FF2B5EF4-FFF2-40B4-BE49-F238E27FC236}">
                <a16:creationId xmlns:a16="http://schemas.microsoft.com/office/drawing/2014/main" id="{9B503DDC-9266-4A67-A58D-8C2AFD428FEF}"/>
              </a:ext>
            </a:extLst>
          </p:cNvPr>
          <p:cNvSpPr>
            <a:spLocks noChangeShapeType="1"/>
          </p:cNvSpPr>
          <p:nvPr/>
        </p:nvSpPr>
        <p:spPr bwMode="auto">
          <a:xfrm>
            <a:off x="1219200" y="32766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a:extLst>
              <a:ext uri="{FF2B5EF4-FFF2-40B4-BE49-F238E27FC236}">
                <a16:creationId xmlns:a16="http://schemas.microsoft.com/office/drawing/2014/main" id="{F1B46ADD-65D3-4C62-994F-108B023B75B9}"/>
              </a:ext>
            </a:extLst>
          </p:cNvPr>
          <p:cNvSpPr>
            <a:spLocks noChangeShapeType="1"/>
          </p:cNvSpPr>
          <p:nvPr/>
        </p:nvSpPr>
        <p:spPr bwMode="auto">
          <a:xfrm>
            <a:off x="1219200" y="35052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0">
            <a:extLst>
              <a:ext uri="{FF2B5EF4-FFF2-40B4-BE49-F238E27FC236}">
                <a16:creationId xmlns:a16="http://schemas.microsoft.com/office/drawing/2014/main" id="{E2DAF3E1-E903-4ECB-A806-2EE9B0C1824D}"/>
              </a:ext>
            </a:extLst>
          </p:cNvPr>
          <p:cNvSpPr>
            <a:spLocks noChangeShapeType="1"/>
          </p:cNvSpPr>
          <p:nvPr/>
        </p:nvSpPr>
        <p:spPr bwMode="auto">
          <a:xfrm>
            <a:off x="1219200" y="39624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a:extLst>
              <a:ext uri="{FF2B5EF4-FFF2-40B4-BE49-F238E27FC236}">
                <a16:creationId xmlns:a16="http://schemas.microsoft.com/office/drawing/2014/main" id="{EFE3B75F-D3EE-451F-96B8-7FD409658A83}"/>
              </a:ext>
            </a:extLst>
          </p:cNvPr>
          <p:cNvSpPr>
            <a:spLocks noChangeShapeType="1"/>
          </p:cNvSpPr>
          <p:nvPr/>
        </p:nvSpPr>
        <p:spPr bwMode="auto">
          <a:xfrm>
            <a:off x="1219200" y="41910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a:extLst>
              <a:ext uri="{FF2B5EF4-FFF2-40B4-BE49-F238E27FC236}">
                <a16:creationId xmlns:a16="http://schemas.microsoft.com/office/drawing/2014/main" id="{30F4B567-C481-4F7E-B8C5-ED699B403C63}"/>
              </a:ext>
            </a:extLst>
          </p:cNvPr>
          <p:cNvSpPr>
            <a:spLocks noChangeShapeType="1"/>
          </p:cNvSpPr>
          <p:nvPr/>
        </p:nvSpPr>
        <p:spPr bwMode="auto">
          <a:xfrm>
            <a:off x="1219200" y="44196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a:extLst>
              <a:ext uri="{FF2B5EF4-FFF2-40B4-BE49-F238E27FC236}">
                <a16:creationId xmlns:a16="http://schemas.microsoft.com/office/drawing/2014/main" id="{169B6923-0CCD-4CD9-AD64-EECBDE8A46BF}"/>
              </a:ext>
            </a:extLst>
          </p:cNvPr>
          <p:cNvSpPr>
            <a:spLocks noChangeShapeType="1"/>
          </p:cNvSpPr>
          <p:nvPr/>
        </p:nvSpPr>
        <p:spPr bwMode="auto">
          <a:xfrm>
            <a:off x="1219200" y="46482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a:extLst>
              <a:ext uri="{FF2B5EF4-FFF2-40B4-BE49-F238E27FC236}">
                <a16:creationId xmlns:a16="http://schemas.microsoft.com/office/drawing/2014/main" id="{31F73F59-9A5B-40D3-A42B-4C7E221C4545}"/>
              </a:ext>
            </a:extLst>
          </p:cNvPr>
          <p:cNvSpPr>
            <a:spLocks noChangeShapeType="1"/>
          </p:cNvSpPr>
          <p:nvPr/>
        </p:nvSpPr>
        <p:spPr bwMode="auto">
          <a:xfrm>
            <a:off x="1219200" y="4876800"/>
            <a:ext cx="5486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Text Box 22">
            <a:extLst>
              <a:ext uri="{FF2B5EF4-FFF2-40B4-BE49-F238E27FC236}">
                <a16:creationId xmlns:a16="http://schemas.microsoft.com/office/drawing/2014/main" id="{F7659AB9-D769-44E4-89E7-DAC2B10EE126}"/>
              </a:ext>
            </a:extLst>
          </p:cNvPr>
          <p:cNvSpPr txBox="1">
            <a:spLocks noChangeArrowheads="1"/>
          </p:cNvSpPr>
          <p:nvPr/>
        </p:nvSpPr>
        <p:spPr bwMode="auto">
          <a:xfrm>
            <a:off x="2438400" y="4191000"/>
            <a:ext cx="392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latin typeface="Arial" panose="020B0604020202020204" pitchFamily="34" charset="0"/>
              </a:rPr>
              <a:t>+</a:t>
            </a:r>
          </a:p>
        </p:txBody>
      </p:sp>
      <p:sp>
        <p:nvSpPr>
          <p:cNvPr id="23575" name="Text Box 23">
            <a:extLst>
              <a:ext uri="{FF2B5EF4-FFF2-40B4-BE49-F238E27FC236}">
                <a16:creationId xmlns:a16="http://schemas.microsoft.com/office/drawing/2014/main" id="{AB5C0D69-2E99-4CF4-B512-83BAA87F25A7}"/>
              </a:ext>
            </a:extLst>
          </p:cNvPr>
          <p:cNvSpPr txBox="1">
            <a:spLocks noChangeArrowheads="1"/>
          </p:cNvSpPr>
          <p:nvPr/>
        </p:nvSpPr>
        <p:spPr bwMode="auto">
          <a:xfrm>
            <a:off x="2438400" y="2819400"/>
            <a:ext cx="392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latin typeface="Arial" panose="020B0604020202020204" pitchFamily="34" charset="0"/>
              </a:rPr>
              <a:t>+</a:t>
            </a:r>
          </a:p>
        </p:txBody>
      </p:sp>
      <p:sp>
        <p:nvSpPr>
          <p:cNvPr id="23576" name="Text Box 24">
            <a:extLst>
              <a:ext uri="{FF2B5EF4-FFF2-40B4-BE49-F238E27FC236}">
                <a16:creationId xmlns:a16="http://schemas.microsoft.com/office/drawing/2014/main" id="{78EC669F-BC12-4250-9BB6-93133B87E419}"/>
              </a:ext>
            </a:extLst>
          </p:cNvPr>
          <p:cNvSpPr txBox="1">
            <a:spLocks noChangeArrowheads="1"/>
          </p:cNvSpPr>
          <p:nvPr/>
        </p:nvSpPr>
        <p:spPr bwMode="auto">
          <a:xfrm>
            <a:off x="4343400" y="4191000"/>
            <a:ext cx="392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latin typeface="Arial" panose="020B0604020202020204" pitchFamily="34" charset="0"/>
              </a:rPr>
              <a:t>=</a:t>
            </a:r>
          </a:p>
        </p:txBody>
      </p:sp>
      <p:sp>
        <p:nvSpPr>
          <p:cNvPr id="23577" name="Text Box 25">
            <a:extLst>
              <a:ext uri="{FF2B5EF4-FFF2-40B4-BE49-F238E27FC236}">
                <a16:creationId xmlns:a16="http://schemas.microsoft.com/office/drawing/2014/main" id="{1D6C5374-FE49-4ED7-BA2F-F2DBC46FC3CD}"/>
              </a:ext>
            </a:extLst>
          </p:cNvPr>
          <p:cNvSpPr txBox="1">
            <a:spLocks noChangeArrowheads="1"/>
          </p:cNvSpPr>
          <p:nvPr/>
        </p:nvSpPr>
        <p:spPr bwMode="auto">
          <a:xfrm>
            <a:off x="4343400" y="2819400"/>
            <a:ext cx="392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latin typeface="Arial" panose="020B0604020202020204" pitchFamily="34" charset="0"/>
              </a:rPr>
              <a:t>=</a:t>
            </a:r>
          </a:p>
        </p:txBody>
      </p:sp>
      <p:sp>
        <p:nvSpPr>
          <p:cNvPr id="23578" name="Text Box 26">
            <a:extLst>
              <a:ext uri="{FF2B5EF4-FFF2-40B4-BE49-F238E27FC236}">
                <a16:creationId xmlns:a16="http://schemas.microsoft.com/office/drawing/2014/main" id="{657BB626-D14A-4089-BF32-9E5817733072}"/>
              </a:ext>
            </a:extLst>
          </p:cNvPr>
          <p:cNvSpPr txBox="1">
            <a:spLocks noChangeArrowheads="1"/>
          </p:cNvSpPr>
          <p:nvPr/>
        </p:nvSpPr>
        <p:spPr bwMode="auto">
          <a:xfrm>
            <a:off x="6629400" y="2590800"/>
            <a:ext cx="2319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a:latin typeface="Arial" panose="020B0604020202020204" pitchFamily="34" charset="0"/>
              </a:rPr>
              <a:t>Reinforcement</a:t>
            </a:r>
          </a:p>
          <a:p>
            <a:pPr eaLnBrk="1" hangingPunct="1"/>
            <a:r>
              <a:rPr lang="en-US" altLang="en-US" sz="2400" b="1">
                <a:latin typeface="Arial" panose="020B0604020202020204" pitchFamily="34" charset="0"/>
              </a:rPr>
              <a:t>    </a:t>
            </a:r>
            <a:r>
              <a:rPr lang="en-US" altLang="en-US" sz="2400" b="1">
                <a:solidFill>
                  <a:srgbClr val="FF0000"/>
                </a:solidFill>
                <a:latin typeface="Arial" panose="020B0604020202020204" pitchFamily="34" charset="0"/>
              </a:rPr>
              <a:t>In phase</a:t>
            </a:r>
          </a:p>
        </p:txBody>
      </p:sp>
      <p:sp>
        <p:nvSpPr>
          <p:cNvPr id="23579" name="Text Box 27">
            <a:extLst>
              <a:ext uri="{FF2B5EF4-FFF2-40B4-BE49-F238E27FC236}">
                <a16:creationId xmlns:a16="http://schemas.microsoft.com/office/drawing/2014/main" id="{7882E74F-7387-4133-8085-4B0B2A1AEF3A}"/>
              </a:ext>
            </a:extLst>
          </p:cNvPr>
          <p:cNvSpPr txBox="1">
            <a:spLocks noChangeArrowheads="1"/>
          </p:cNvSpPr>
          <p:nvPr/>
        </p:nvSpPr>
        <p:spPr bwMode="auto">
          <a:xfrm>
            <a:off x="6629400" y="4038600"/>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a:latin typeface="Arial" panose="020B0604020202020204" pitchFamily="34" charset="0"/>
              </a:rPr>
              <a:t>Cancellation</a:t>
            </a:r>
          </a:p>
          <a:p>
            <a:pPr eaLnBrk="1" hangingPunct="1"/>
            <a:r>
              <a:rPr lang="en-US" altLang="en-US" sz="2400" b="1">
                <a:solidFill>
                  <a:srgbClr val="FF0000"/>
                </a:solidFill>
                <a:latin typeface="Arial" panose="020B0604020202020204" pitchFamily="34" charset="0"/>
              </a:rPr>
              <a:t>Out of phase</a:t>
            </a:r>
          </a:p>
        </p:txBody>
      </p:sp>
      <p:sp>
        <p:nvSpPr>
          <p:cNvPr id="23580" name="Freeform 28">
            <a:extLst>
              <a:ext uri="{FF2B5EF4-FFF2-40B4-BE49-F238E27FC236}">
                <a16:creationId xmlns:a16="http://schemas.microsoft.com/office/drawing/2014/main" id="{9892B026-6AA2-42DF-978F-352036747095}"/>
              </a:ext>
            </a:extLst>
          </p:cNvPr>
          <p:cNvSpPr>
            <a:spLocks/>
          </p:cNvSpPr>
          <p:nvPr/>
        </p:nvSpPr>
        <p:spPr bwMode="auto">
          <a:xfrm>
            <a:off x="1295400" y="27432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Freeform 30">
            <a:extLst>
              <a:ext uri="{FF2B5EF4-FFF2-40B4-BE49-F238E27FC236}">
                <a16:creationId xmlns:a16="http://schemas.microsoft.com/office/drawing/2014/main" id="{7BF20364-40E2-4F4F-8805-6214B9451997}"/>
              </a:ext>
            </a:extLst>
          </p:cNvPr>
          <p:cNvSpPr>
            <a:spLocks/>
          </p:cNvSpPr>
          <p:nvPr/>
        </p:nvSpPr>
        <p:spPr bwMode="auto">
          <a:xfrm>
            <a:off x="1295400" y="41910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Freeform 31">
            <a:extLst>
              <a:ext uri="{FF2B5EF4-FFF2-40B4-BE49-F238E27FC236}">
                <a16:creationId xmlns:a16="http://schemas.microsoft.com/office/drawing/2014/main" id="{0E17F39F-BEBB-4F62-8EB4-C13A4F5D320B}"/>
              </a:ext>
            </a:extLst>
          </p:cNvPr>
          <p:cNvSpPr>
            <a:spLocks/>
          </p:cNvSpPr>
          <p:nvPr/>
        </p:nvSpPr>
        <p:spPr bwMode="auto">
          <a:xfrm rot="21598934" flipV="1">
            <a:off x="2971800" y="41148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Freeform 16">
            <a:extLst>
              <a:ext uri="{FF2B5EF4-FFF2-40B4-BE49-F238E27FC236}">
                <a16:creationId xmlns:a16="http://schemas.microsoft.com/office/drawing/2014/main" id="{E03A887D-96FD-4EB5-BAB2-0D9CC49AEAF8}"/>
              </a:ext>
            </a:extLst>
          </p:cNvPr>
          <p:cNvSpPr>
            <a:spLocks/>
          </p:cNvSpPr>
          <p:nvPr/>
        </p:nvSpPr>
        <p:spPr bwMode="auto">
          <a:xfrm>
            <a:off x="1295400" y="27813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Freeform 18">
            <a:extLst>
              <a:ext uri="{FF2B5EF4-FFF2-40B4-BE49-F238E27FC236}">
                <a16:creationId xmlns:a16="http://schemas.microsoft.com/office/drawing/2014/main" id="{82A82A71-06F2-41DF-A1AA-C0D7A2677A9B}"/>
              </a:ext>
            </a:extLst>
          </p:cNvPr>
          <p:cNvSpPr>
            <a:spLocks/>
          </p:cNvSpPr>
          <p:nvPr/>
        </p:nvSpPr>
        <p:spPr bwMode="auto">
          <a:xfrm>
            <a:off x="1295400" y="41910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1" name="Freeform 19">
            <a:extLst>
              <a:ext uri="{FF2B5EF4-FFF2-40B4-BE49-F238E27FC236}">
                <a16:creationId xmlns:a16="http://schemas.microsoft.com/office/drawing/2014/main" id="{960787F9-77F8-49BF-A62E-F04AFFE8D0FC}"/>
              </a:ext>
            </a:extLst>
          </p:cNvPr>
          <p:cNvSpPr>
            <a:spLocks/>
          </p:cNvSpPr>
          <p:nvPr/>
        </p:nvSpPr>
        <p:spPr bwMode="auto">
          <a:xfrm rot="21598934" flipV="1">
            <a:off x="2971800" y="41148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3" name="Line 21">
            <a:extLst>
              <a:ext uri="{FF2B5EF4-FFF2-40B4-BE49-F238E27FC236}">
                <a16:creationId xmlns:a16="http://schemas.microsoft.com/office/drawing/2014/main" id="{D664CE02-AA5D-4A25-AEE8-9DCE43A79363}"/>
              </a:ext>
            </a:extLst>
          </p:cNvPr>
          <p:cNvSpPr>
            <a:spLocks noChangeShapeType="1"/>
          </p:cNvSpPr>
          <p:nvPr/>
        </p:nvSpPr>
        <p:spPr bwMode="auto">
          <a:xfrm>
            <a:off x="5257800" y="4419600"/>
            <a:ext cx="990600" cy="0"/>
          </a:xfrm>
          <a:prstGeom prst="line">
            <a:avLst/>
          </a:prstGeom>
          <a:noFill/>
          <a:ln w="38100">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Freeform 32">
            <a:extLst>
              <a:ext uri="{FF2B5EF4-FFF2-40B4-BE49-F238E27FC236}">
                <a16:creationId xmlns:a16="http://schemas.microsoft.com/office/drawing/2014/main" id="{8F0CB548-1BD1-412F-99BA-39165B489EBB}"/>
              </a:ext>
            </a:extLst>
          </p:cNvPr>
          <p:cNvSpPr>
            <a:spLocks/>
          </p:cNvSpPr>
          <p:nvPr/>
        </p:nvSpPr>
        <p:spPr bwMode="auto">
          <a:xfrm>
            <a:off x="2971800" y="28194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Freeform 17">
            <a:extLst>
              <a:ext uri="{FF2B5EF4-FFF2-40B4-BE49-F238E27FC236}">
                <a16:creationId xmlns:a16="http://schemas.microsoft.com/office/drawing/2014/main" id="{B0E00B28-0535-4626-8FE8-119E491B16AD}"/>
              </a:ext>
            </a:extLst>
          </p:cNvPr>
          <p:cNvSpPr>
            <a:spLocks/>
          </p:cNvSpPr>
          <p:nvPr/>
        </p:nvSpPr>
        <p:spPr bwMode="auto">
          <a:xfrm>
            <a:off x="2971800" y="2819400"/>
            <a:ext cx="990600" cy="5334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Freeform 20">
            <a:extLst>
              <a:ext uri="{FF2B5EF4-FFF2-40B4-BE49-F238E27FC236}">
                <a16:creationId xmlns:a16="http://schemas.microsoft.com/office/drawing/2014/main" id="{B3C727B7-D763-49FF-A0FC-868EE206E59E}"/>
              </a:ext>
            </a:extLst>
          </p:cNvPr>
          <p:cNvSpPr>
            <a:spLocks/>
          </p:cNvSpPr>
          <p:nvPr/>
        </p:nvSpPr>
        <p:spPr bwMode="auto">
          <a:xfrm>
            <a:off x="5334000" y="2514600"/>
            <a:ext cx="990600" cy="1066800"/>
          </a:xfrm>
          <a:custGeom>
            <a:avLst/>
            <a:gdLst>
              <a:gd name="T0" fmla="*/ 0 w 624"/>
              <a:gd name="T1" fmla="*/ 168 h 336"/>
              <a:gd name="T2" fmla="*/ 192 w 624"/>
              <a:gd name="T3" fmla="*/ 24 h 336"/>
              <a:gd name="T4" fmla="*/ 432 w 624"/>
              <a:gd name="T5" fmla="*/ 312 h 336"/>
              <a:gd name="T6" fmla="*/ 624 w 624"/>
              <a:gd name="T7" fmla="*/ 168 h 336"/>
            </a:gdLst>
            <a:ahLst/>
            <a:cxnLst>
              <a:cxn ang="0">
                <a:pos x="T0" y="T1"/>
              </a:cxn>
              <a:cxn ang="0">
                <a:pos x="T2" y="T3"/>
              </a:cxn>
              <a:cxn ang="0">
                <a:pos x="T4" y="T5"/>
              </a:cxn>
              <a:cxn ang="0">
                <a:pos x="T6" y="T7"/>
              </a:cxn>
            </a:cxnLst>
            <a:rect l="0" t="0" r="r" b="b"/>
            <a:pathLst>
              <a:path w="624" h="336">
                <a:moveTo>
                  <a:pt x="0" y="168"/>
                </a:moveTo>
                <a:cubicBezTo>
                  <a:pt x="60" y="84"/>
                  <a:pt x="120" y="0"/>
                  <a:pt x="192" y="24"/>
                </a:cubicBezTo>
                <a:cubicBezTo>
                  <a:pt x="264" y="48"/>
                  <a:pt x="360" y="288"/>
                  <a:pt x="432" y="312"/>
                </a:cubicBezTo>
                <a:cubicBezTo>
                  <a:pt x="504" y="336"/>
                  <a:pt x="592" y="192"/>
                  <a:pt x="624" y="168"/>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33333E-6 0.0 L 0.2625 -0.00556 " pathEditMode="relative" rAng="0" ptsTypes="AA">
                                      <p:cBhvr>
                                        <p:cTn id="6" dur="2000" fill="hold"/>
                                        <p:tgtEl>
                                          <p:spTgt spid="23569"/>
                                        </p:tgtEl>
                                        <p:attrNameLst>
                                          <p:attrName>ppt_x</p:attrName>
                                          <p:attrName>ppt_y</p:attrName>
                                        </p:attrNameLst>
                                      </p:cBhvr>
                                      <p:rCtr x="13125" y="-278"/>
                                    </p:animMotion>
                                  </p:childTnLst>
                                </p:cTn>
                              </p:par>
                              <p:par>
                                <p:cTn id="7" presetID="63" presetClass="path" presetSubtype="0" accel="50000" decel="50000" fill="hold" nodeType="withEffect">
                                  <p:stCondLst>
                                    <p:cond delay="0"/>
                                  </p:stCondLst>
                                  <p:childTnLst>
                                    <p:animMotion origin="layout" path="M -3.33333E-6 -4.44444E-6 L 0.44584 -4.44444E-6 " pathEditMode="relative" rAng="0" ptsTypes="AA">
                                      <p:cBhvr>
                                        <p:cTn id="8" dur="2000" fill="hold"/>
                                        <p:tgtEl>
                                          <p:spTgt spid="23568"/>
                                        </p:tgtEl>
                                        <p:attrNameLst>
                                          <p:attrName>ppt_x</p:attrName>
                                          <p:attrName>ppt_y</p:attrName>
                                        </p:attrNameLst>
                                      </p:cBhvr>
                                      <p:rCtr x="22292" y="0"/>
                                    </p:animMotion>
                                  </p:childTnLst>
                                </p:cTn>
                              </p:par>
                            </p:childTnLst>
                          </p:cTn>
                        </p:par>
                        <p:par>
                          <p:cTn id="9" fill="hold" nodeType="afterGroup">
                            <p:stCondLst>
                              <p:cond delay="2000"/>
                            </p:stCondLst>
                            <p:childTnLst>
                              <p:par>
                                <p:cTn id="10" presetID="7" presetClass="emph" presetSubtype="2" fill="hold" nodeType="afterEffect">
                                  <p:stCondLst>
                                    <p:cond delay="0"/>
                                  </p:stCondLst>
                                  <p:childTnLst>
                                    <p:animClr clrSpc="rgb" dir="cw">
                                      <p:cBhvr>
                                        <p:cTn id="11" dur="2000" fill="hold"/>
                                        <p:tgtEl>
                                          <p:spTgt spid="23572"/>
                                        </p:tgtEl>
                                        <p:attrNameLst>
                                          <p:attrName>stroke.color</p:attrName>
                                        </p:attrNameLst>
                                      </p:cBhvr>
                                      <p:to>
                                        <a:srgbClr val="FF0000"/>
                                      </p:to>
                                    </p:animClr>
                                    <p:set>
                                      <p:cBhvr>
                                        <p:cTn id="12" dur="2000" fill="hold"/>
                                        <p:tgtEl>
                                          <p:spTgt spid="23572"/>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2000" fill="hold"/>
                                        <p:tgtEl>
                                          <p:spTgt spid="23568"/>
                                        </p:tgtEl>
                                        <p:attrNameLst>
                                          <p:attrName>stroke.color</p:attrName>
                                        </p:attrNameLst>
                                      </p:cBhvr>
                                      <p:to>
                                        <a:srgbClr val="99FF66"/>
                                      </p:to>
                                    </p:animClr>
                                    <p:set>
                                      <p:cBhvr>
                                        <p:cTn id="15" dur="2000" fill="hold"/>
                                        <p:tgtEl>
                                          <p:spTgt spid="23568"/>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2000" fill="hold"/>
                                        <p:tgtEl>
                                          <p:spTgt spid="23569"/>
                                        </p:tgtEl>
                                        <p:attrNameLst>
                                          <p:attrName>stroke.color</p:attrName>
                                        </p:attrNameLst>
                                      </p:cBhvr>
                                      <p:to>
                                        <a:srgbClr val="99FF66"/>
                                      </p:to>
                                    </p:animClr>
                                    <p:set>
                                      <p:cBhvr>
                                        <p:cTn id="18" dur="2000" fill="hold"/>
                                        <p:tgtEl>
                                          <p:spTgt spid="23569"/>
                                        </p:tgtEl>
                                        <p:attrNameLst>
                                          <p:attrName>stroke.on</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nodeType="clickEffect">
                                  <p:stCondLst>
                                    <p:cond delay="0"/>
                                  </p:stCondLst>
                                  <p:childTnLst>
                                    <p:animMotion origin="layout" path="M -3.33333E-6 1.11022E-16 L 0.42917 -0.00556 " pathEditMode="relative" rAng="0" ptsTypes="AA">
                                      <p:cBhvr>
                                        <p:cTn id="22" dur="2000" fill="hold"/>
                                        <p:tgtEl>
                                          <p:spTgt spid="23570"/>
                                        </p:tgtEl>
                                        <p:attrNameLst>
                                          <p:attrName>ppt_x</p:attrName>
                                          <p:attrName>ppt_y</p:attrName>
                                        </p:attrNameLst>
                                      </p:cBhvr>
                                      <p:rCtr x="21458" y="-278"/>
                                    </p:animMotion>
                                  </p:childTnLst>
                                </p:cTn>
                              </p:par>
                              <p:par>
                                <p:cTn id="23" presetID="63" presetClass="path" presetSubtype="0" accel="50000" decel="50000" fill="hold" nodeType="withEffect">
                                  <p:stCondLst>
                                    <p:cond delay="0"/>
                                  </p:stCondLst>
                                  <p:childTnLst>
                                    <p:animMotion origin="layout" path="M 0.0 0.0  L 0.25 0.0  E" pathEditMode="relative" ptsTypes="">
                                      <p:cBhvr>
                                        <p:cTn id="24" dur="2000" fill="hold"/>
                                        <p:tgtEl>
                                          <p:spTgt spid="23571"/>
                                        </p:tgtEl>
                                        <p:attrNameLst>
                                          <p:attrName>ppt_x</p:attrName>
                                          <p:attrName>ppt_y</p:attrName>
                                        </p:attrNameLst>
                                      </p:cBhvr>
                                    </p:animMotion>
                                  </p:childTnLst>
                                </p:cTn>
                              </p:par>
                            </p:childTnLst>
                          </p:cTn>
                        </p:par>
                        <p:par>
                          <p:cTn id="25" fill="hold" nodeType="afterGroup">
                            <p:stCondLst>
                              <p:cond delay="2000"/>
                            </p:stCondLst>
                            <p:childTnLst>
                              <p:par>
                                <p:cTn id="26" presetID="7" presetClass="emph" presetSubtype="2" fill="hold" nodeType="afterEffect">
                                  <p:stCondLst>
                                    <p:cond delay="0"/>
                                  </p:stCondLst>
                                  <p:childTnLst>
                                    <p:animClr clrSpc="rgb" dir="cw">
                                      <p:cBhvr>
                                        <p:cTn id="27" dur="2000" fill="hold"/>
                                        <p:tgtEl>
                                          <p:spTgt spid="23573"/>
                                        </p:tgtEl>
                                        <p:attrNameLst>
                                          <p:attrName>stroke.color</p:attrName>
                                        </p:attrNameLst>
                                      </p:cBhvr>
                                      <p:to>
                                        <a:srgbClr val="FF0000"/>
                                      </p:to>
                                    </p:animClr>
                                    <p:set>
                                      <p:cBhvr>
                                        <p:cTn id="28" dur="2000" fill="hold"/>
                                        <p:tgtEl>
                                          <p:spTgt spid="23573"/>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23570"/>
                                        </p:tgtEl>
                                        <p:attrNameLst>
                                          <p:attrName>stroke.color</p:attrName>
                                        </p:attrNameLst>
                                      </p:cBhvr>
                                      <p:to>
                                        <a:srgbClr val="99FF66"/>
                                      </p:to>
                                    </p:animClr>
                                    <p:set>
                                      <p:cBhvr>
                                        <p:cTn id="31" dur="2000" fill="hold"/>
                                        <p:tgtEl>
                                          <p:spTgt spid="23570"/>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3571"/>
                                        </p:tgtEl>
                                        <p:attrNameLst>
                                          <p:attrName>stroke.color</p:attrName>
                                        </p:attrNameLst>
                                      </p:cBhvr>
                                      <p:to>
                                        <a:srgbClr val="99FF66"/>
                                      </p:to>
                                    </p:animClr>
                                    <p:set>
                                      <p:cBhvr>
                                        <p:cTn id="34" dur="2000" fill="hold"/>
                                        <p:tgtEl>
                                          <p:spTgt spid="23571"/>
                                        </p:tgtEl>
                                        <p:attrNameLst>
                                          <p:attrName>stroke.on</p:attrName>
                                        </p:attrNameLst>
                                      </p:cBhvr>
                                      <p:to>
                                        <p:strVal val="true"/>
                                      </p:to>
                                    </p:set>
                                  </p:childTnLst>
                                </p:cTn>
                              </p:par>
                            </p:childTnLst>
                          </p:cTn>
                        </p:par>
                        <p:par>
                          <p:cTn id="35" fill="hold" nodeType="afterGroup">
                            <p:stCondLst>
                              <p:cond delay="4000"/>
                            </p:stCondLst>
                            <p:childTnLst>
                              <p:par>
                                <p:cTn id="36" presetID="7" presetClass="emph" presetSubtype="2" fill="hold" nodeType="afterEffect">
                                  <p:stCondLst>
                                    <p:cond delay="1000"/>
                                  </p:stCondLst>
                                  <p:childTnLst>
                                    <p:animClr clrSpc="rgb" dir="cw">
                                      <p:cBhvr>
                                        <p:cTn id="37" dur="2000" fill="hold"/>
                                        <p:tgtEl>
                                          <p:spTgt spid="23580"/>
                                        </p:tgtEl>
                                        <p:attrNameLst>
                                          <p:attrName>stroke.color</p:attrName>
                                        </p:attrNameLst>
                                      </p:cBhvr>
                                      <p:to>
                                        <a:srgbClr val="FF0000"/>
                                      </p:to>
                                    </p:animClr>
                                    <p:set>
                                      <p:cBhvr>
                                        <p:cTn id="38" dur="2000" fill="hold"/>
                                        <p:tgtEl>
                                          <p:spTgt spid="23580"/>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584"/>
                                        </p:tgtEl>
                                        <p:attrNameLst>
                                          <p:attrName>stroke.color</p:attrName>
                                        </p:attrNameLst>
                                      </p:cBhvr>
                                      <p:to>
                                        <a:srgbClr val="FF0000"/>
                                      </p:to>
                                    </p:animClr>
                                    <p:set>
                                      <p:cBhvr>
                                        <p:cTn id="41" dur="2000" fill="hold"/>
                                        <p:tgtEl>
                                          <p:spTgt spid="23584"/>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2000" fill="hold"/>
                                        <p:tgtEl>
                                          <p:spTgt spid="23582"/>
                                        </p:tgtEl>
                                        <p:attrNameLst>
                                          <p:attrName>stroke.color</p:attrName>
                                        </p:attrNameLst>
                                      </p:cBhvr>
                                      <p:to>
                                        <a:srgbClr val="FF0000"/>
                                      </p:to>
                                    </p:animClr>
                                    <p:set>
                                      <p:cBhvr>
                                        <p:cTn id="44" dur="2000" fill="hold"/>
                                        <p:tgtEl>
                                          <p:spTgt spid="23582"/>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2000" fill="hold"/>
                                        <p:tgtEl>
                                          <p:spTgt spid="23583"/>
                                        </p:tgtEl>
                                        <p:attrNameLst>
                                          <p:attrName>stroke.color</p:attrName>
                                        </p:attrNameLst>
                                      </p:cBhvr>
                                      <p:to>
                                        <a:srgbClr val="FF0000"/>
                                      </p:to>
                                    </p:animClr>
                                    <p:set>
                                      <p:cBhvr>
                                        <p:cTn id="47" dur="2000" fill="hold"/>
                                        <p:tgtEl>
                                          <p:spTgt spid="2358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9A65180-60EB-4281-8ECE-5CB59F27677C}"/>
              </a:ext>
            </a:extLst>
          </p:cNvPr>
          <p:cNvSpPr>
            <a:spLocks noGrp="1" noRot="1" noChangeArrowheads="1"/>
          </p:cNvSpPr>
          <p:nvPr>
            <p:ph type="title"/>
          </p:nvPr>
        </p:nvSpPr>
        <p:spPr>
          <a:xfrm>
            <a:off x="0" y="0"/>
            <a:ext cx="9144000" cy="1417638"/>
          </a:xfrm>
          <a:noFill/>
          <a:ln/>
          <a:extLst>
            <a:ext uri="{909E8E84-426E-40DD-AFC4-6F175D3DCCD1}">
              <a14:hiddenFill xmlns:a14="http://schemas.microsoft.com/office/drawing/2010/main">
                <a:solidFill>
                  <a:srgbClr val="00CC00"/>
                </a:solidFill>
              </a14:hiddenFill>
            </a:ext>
          </a:extLst>
        </p:spPr>
        <p:txBody>
          <a:bodyPr/>
          <a:lstStyle/>
          <a:p>
            <a:r>
              <a:rPr lang="en-US" altLang="en-US">
                <a:solidFill>
                  <a:srgbClr val="FF0000"/>
                </a:solidFill>
              </a:rPr>
              <a:t>Interference</a:t>
            </a:r>
          </a:p>
        </p:txBody>
      </p:sp>
      <p:sp>
        <p:nvSpPr>
          <p:cNvPr id="22531" name="Rectangle 3">
            <a:extLst>
              <a:ext uri="{FF2B5EF4-FFF2-40B4-BE49-F238E27FC236}">
                <a16:creationId xmlns:a16="http://schemas.microsoft.com/office/drawing/2014/main" id="{54572EEB-2FCC-48E9-B9CF-76CAE011FC7B}"/>
              </a:ext>
            </a:extLst>
          </p:cNvPr>
          <p:cNvSpPr>
            <a:spLocks noGrp="1" noChangeArrowheads="1"/>
          </p:cNvSpPr>
          <p:nvPr>
            <p:ph type="body" idx="1"/>
          </p:nvPr>
        </p:nvSpPr>
        <p:spPr>
          <a:xfrm>
            <a:off x="457200" y="1371600"/>
            <a:ext cx="8229600" cy="5486400"/>
          </a:xfrm>
          <a:noFill/>
          <a:ln/>
          <a:extLst>
            <a:ext uri="{909E8E84-426E-40DD-AFC4-6F175D3DCCD1}">
              <a14:hiddenFill xmlns:a14="http://schemas.microsoft.com/office/drawing/2010/main">
                <a:solidFill>
                  <a:srgbClr val="99FF66"/>
                </a:solidFill>
              </a14:hiddenFill>
            </a:ext>
          </a:extLst>
        </p:spPr>
        <p:txBody>
          <a:bodyPr/>
          <a:lstStyle/>
          <a:p>
            <a:pPr>
              <a:lnSpc>
                <a:spcPct val="90000"/>
              </a:lnSpc>
              <a:buFont typeface="Wingdings" panose="05000000000000000000" pitchFamily="2" charset="2"/>
              <a:buNone/>
            </a:pPr>
            <a:r>
              <a:rPr lang="en-US" altLang="en-US" sz="2800" b="1">
                <a:solidFill>
                  <a:srgbClr val="FFFF00"/>
                </a:solidFill>
              </a:rPr>
              <a:t>Waves produced by 2 vibrating objects can overlap and form Interference Patterns</a:t>
            </a:r>
          </a:p>
          <a:p>
            <a:pPr>
              <a:lnSpc>
                <a:spcPct val="90000"/>
              </a:lnSpc>
            </a:pPr>
            <a:endParaRPr lang="en-US" altLang="en-US" sz="2800" b="1">
              <a:solidFill>
                <a:srgbClr val="FFFF00"/>
              </a:solidFill>
            </a:endParaRPr>
          </a:p>
          <a:p>
            <a:pPr>
              <a:lnSpc>
                <a:spcPct val="90000"/>
              </a:lnSpc>
              <a:buFont typeface="Wingdings" panose="05000000000000000000" pitchFamily="2" charset="2"/>
              <a:buNone/>
            </a:pPr>
            <a:r>
              <a:rPr lang="en-US" altLang="en-US" sz="2800" b="1">
                <a:solidFill>
                  <a:srgbClr val="FFFF00"/>
                </a:solidFill>
              </a:rPr>
              <a:t>Constructive Interference or reinforcement. When the crest of one wave overlaps the crest of another, the individual effects add together increasing the amplitude.</a:t>
            </a:r>
          </a:p>
          <a:p>
            <a:pPr>
              <a:lnSpc>
                <a:spcPct val="90000"/>
              </a:lnSpc>
            </a:pPr>
            <a:endParaRPr lang="en-US" altLang="en-US" sz="2800" b="1">
              <a:solidFill>
                <a:srgbClr val="FFFF00"/>
              </a:solidFill>
            </a:endParaRPr>
          </a:p>
          <a:p>
            <a:pPr>
              <a:lnSpc>
                <a:spcPct val="90000"/>
              </a:lnSpc>
              <a:buFont typeface="Wingdings" panose="05000000000000000000" pitchFamily="2" charset="2"/>
              <a:buNone/>
            </a:pPr>
            <a:r>
              <a:rPr lang="en-US" altLang="en-US" sz="2800" b="1">
                <a:solidFill>
                  <a:srgbClr val="FFFF00"/>
                </a:solidFill>
              </a:rPr>
              <a:t>Destructive Interference or cancellation.  When the crest of one wave overlaps the trough of another, the individual effects are reduced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0">
                                            <p:txEl>
                                              <p:charRg st="4294967295" end="4294967295"/>
                                            </p:txEl>
                                          </p:spTgt>
                                        </p:tgtEl>
                                        <p:attrNameLst>
                                          <p:attrName>style.visibility</p:attrName>
                                        </p:attrNameLst>
                                      </p:cBhvr>
                                      <p:to>
                                        <p:strVal val="visible"/>
                                      </p:to>
                                    </p:set>
                                    <p:anim calcmode="lin" valueType="num">
                                      <p:cBhvr>
                                        <p:cTn id="7" dur="500" fill="hold"/>
                                        <p:tgtEl>
                                          <p:spTgt spid="22530">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2530">
                                            <p:txEl>
                                              <p:charRg st="4294967295" end="4294967295"/>
                                            </p:txEl>
                                          </p:spTgt>
                                        </p:tgtEl>
                                        <p:attrNameLst>
                                          <p:attrName>ppt_h</p:attrName>
                                        </p:attrNameLst>
                                      </p:cBhvr>
                                      <p:tavLst>
                                        <p:tav tm="0">
                                          <p:val>
                                            <p:fltVal val="0"/>
                                          </p:val>
                                        </p:tav>
                                        <p:tav tm="100000">
                                          <p:val>
                                            <p:strVal val="#ppt_h"/>
                                          </p:val>
                                        </p:tav>
                                      </p:tavLst>
                                    </p:anim>
                                    <p:animEffect transition="in" filter="fade">
                                      <p:cBhvr>
                                        <p:cTn id="9" dur="500"/>
                                        <p:tgtEl>
                                          <p:spTgt spid="22530">
                                            <p:txEl>
                                              <p:charRg st="4294967295" end="4294967295"/>
                                            </p:txEl>
                                          </p:spTgt>
                                        </p:tgtEl>
                                      </p:cBhvr>
                                    </p:animEffect>
                                  </p:childTnLst>
                                </p:cTn>
                              </p:par>
                            </p:childTnLst>
                          </p:cTn>
                        </p:par>
                        <p:par>
                          <p:cTn id="10" fill="hold" nodeType="afterGroup">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13"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2531">
                                            <p:txEl>
                                              <p:pRg st="0" end="0"/>
                                            </p:txEl>
                                          </p:spTgt>
                                        </p:tgtEl>
                                        <p:attrNameLst>
                                          <p:attrName>fill.type</p:attrName>
                                        </p:attrNameLst>
                                      </p:cBhvr>
                                      <p:to>
                                        <p:strVal val="solid"/>
                                      </p:to>
                                    </p:set>
                                  </p:childTnLst>
                                </p:cTn>
                              </p:par>
                            </p:childTnLst>
                          </p:cTn>
                        </p:par>
                        <p:par>
                          <p:cTn id="16" fill="hold" nodeType="afterGroup">
                            <p:stCondLst>
                              <p:cond delay="33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2531">
                                            <p:txEl>
                                              <p:pRg st="2" end="2"/>
                                            </p:txEl>
                                          </p:spTgt>
                                        </p:tgtEl>
                                        <p:attrNameLst>
                                          <p:attrName>style.visibility</p:attrName>
                                        </p:attrNameLst>
                                      </p:cBhvr>
                                      <p:to>
                                        <p:strVal val="visible"/>
                                      </p:to>
                                    </p:set>
                                    <p:anim calcmode="discrete" valueType="clr">
                                      <p:cBhvr override="childStyle">
                                        <p:cTn id="19" dur="80"/>
                                        <p:tgtEl>
                                          <p:spTgt spid="225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53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22531">
                                            <p:txEl>
                                              <p:pRg st="2" end="2"/>
                                            </p:txEl>
                                          </p:spTgt>
                                        </p:tgtEl>
                                        <p:attrNameLst>
                                          <p:attrName>fill.type</p:attrName>
                                        </p:attrNameLst>
                                      </p:cBhvr>
                                      <p:to>
                                        <p:strVal val="solid"/>
                                      </p:to>
                                    </p:set>
                                  </p:childTnLst>
                                </p:cTn>
                              </p:par>
                            </p:childTnLst>
                          </p:cTn>
                        </p:par>
                        <p:par>
                          <p:cTn id="22" fill="hold" nodeType="afterGroup">
                            <p:stCondLst>
                              <p:cond delay="89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2531">
                                            <p:txEl>
                                              <p:pRg st="4" end="4"/>
                                            </p:txEl>
                                          </p:spTgt>
                                        </p:tgtEl>
                                        <p:attrNameLst>
                                          <p:attrName>style.visibility</p:attrName>
                                        </p:attrNameLst>
                                      </p:cBhvr>
                                      <p:to>
                                        <p:strVal val="visible"/>
                                      </p:to>
                                    </p:set>
                                    <p:anim calcmode="discrete" valueType="clr">
                                      <p:cBhvr override="childStyle">
                                        <p:cTn id="25" dur="80"/>
                                        <p:tgtEl>
                                          <p:spTgt spid="225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531">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2253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0AEEDD1-3844-4462-8107-9ED9280B4C14}"/>
              </a:ext>
            </a:extLst>
          </p:cNvPr>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00CC00"/>
                </a:solidFill>
              </a14:hiddenFill>
            </a:ext>
          </a:extLst>
        </p:spPr>
        <p:txBody>
          <a:bodyPr/>
          <a:lstStyle/>
          <a:p>
            <a:r>
              <a:rPr lang="en-US" altLang="en-US">
                <a:solidFill>
                  <a:srgbClr val="FF0000"/>
                </a:solidFill>
              </a:rPr>
              <a:t>Interference</a:t>
            </a:r>
          </a:p>
        </p:txBody>
      </p:sp>
      <p:sp>
        <p:nvSpPr>
          <p:cNvPr id="24579" name="Rectangle 3">
            <a:extLst>
              <a:ext uri="{FF2B5EF4-FFF2-40B4-BE49-F238E27FC236}">
                <a16:creationId xmlns:a16="http://schemas.microsoft.com/office/drawing/2014/main" id="{E44EE8A9-149A-4E53-8ED8-52793FE6E978}"/>
              </a:ext>
            </a:extLst>
          </p:cNvPr>
          <p:cNvSpPr>
            <a:spLocks noGrp="1" noChangeArrowheads="1"/>
          </p:cNvSpPr>
          <p:nvPr>
            <p:ph type="body" idx="1"/>
          </p:nvPr>
        </p:nvSpPr>
        <p:spPr>
          <a:xfrm>
            <a:off x="228600" y="838200"/>
            <a:ext cx="8610600" cy="6019800"/>
          </a:xfrm>
          <a:solidFill>
            <a:srgbClr val="99FF66"/>
          </a:solidFill>
        </p:spPr>
        <p:txBody>
          <a:bodyPr/>
          <a:lstStyle/>
          <a:p>
            <a:pPr>
              <a:buFont typeface="Wingdings" panose="05000000000000000000" pitchFamily="2" charset="2"/>
              <a:buNone/>
            </a:pPr>
            <a:r>
              <a:rPr lang="en-US" altLang="en-US" sz="2800" b="1">
                <a:solidFill>
                  <a:srgbClr val="1010A0"/>
                </a:solidFill>
              </a:rPr>
              <a:t>Sheets of interference waves can make what is called a</a:t>
            </a:r>
            <a:r>
              <a:rPr lang="en-US" altLang="en-US" sz="2800" b="1"/>
              <a:t> </a:t>
            </a:r>
            <a:r>
              <a:rPr lang="en-US" altLang="en-US" sz="2800" b="1">
                <a:solidFill>
                  <a:srgbClr val="FF0000"/>
                </a:solidFill>
              </a:rPr>
              <a:t>Moire` Pattern</a:t>
            </a:r>
          </a:p>
        </p:txBody>
      </p:sp>
      <p:grpSp>
        <p:nvGrpSpPr>
          <p:cNvPr id="24595" name="Group 19">
            <a:extLst>
              <a:ext uri="{FF2B5EF4-FFF2-40B4-BE49-F238E27FC236}">
                <a16:creationId xmlns:a16="http://schemas.microsoft.com/office/drawing/2014/main" id="{0C44FE1B-CCC2-41CC-9585-AAB752CFDD33}"/>
              </a:ext>
            </a:extLst>
          </p:cNvPr>
          <p:cNvGrpSpPr>
            <a:grpSpLocks/>
          </p:cNvGrpSpPr>
          <p:nvPr/>
        </p:nvGrpSpPr>
        <p:grpSpPr bwMode="auto">
          <a:xfrm>
            <a:off x="1447800" y="2362200"/>
            <a:ext cx="4495800" cy="4495800"/>
            <a:chOff x="576" y="1392"/>
            <a:chExt cx="2832" cy="2832"/>
          </a:xfrm>
        </p:grpSpPr>
        <p:sp>
          <p:nvSpPr>
            <p:cNvPr id="24580" name="Oval 4">
              <a:extLst>
                <a:ext uri="{FF2B5EF4-FFF2-40B4-BE49-F238E27FC236}">
                  <a16:creationId xmlns:a16="http://schemas.microsoft.com/office/drawing/2014/main" id="{42B2F401-EBED-4DB7-B3FA-4074DFD6435B}"/>
                </a:ext>
              </a:extLst>
            </p:cNvPr>
            <p:cNvSpPr>
              <a:spLocks noChangeArrowheads="1"/>
            </p:cNvSpPr>
            <p:nvPr/>
          </p:nvSpPr>
          <p:spPr bwMode="auto">
            <a:xfrm>
              <a:off x="576" y="1392"/>
              <a:ext cx="2832" cy="283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Oval 5">
              <a:extLst>
                <a:ext uri="{FF2B5EF4-FFF2-40B4-BE49-F238E27FC236}">
                  <a16:creationId xmlns:a16="http://schemas.microsoft.com/office/drawing/2014/main" id="{E0019B15-95B5-4D04-A7F6-C0466BA7338A}"/>
                </a:ext>
              </a:extLst>
            </p:cNvPr>
            <p:cNvSpPr>
              <a:spLocks noChangeArrowheads="1"/>
            </p:cNvSpPr>
            <p:nvPr/>
          </p:nvSpPr>
          <p:spPr bwMode="auto">
            <a:xfrm>
              <a:off x="672" y="1488"/>
              <a:ext cx="2640" cy="264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Oval 6">
              <a:extLst>
                <a:ext uri="{FF2B5EF4-FFF2-40B4-BE49-F238E27FC236}">
                  <a16:creationId xmlns:a16="http://schemas.microsoft.com/office/drawing/2014/main" id="{BDEAB842-33A8-454A-945A-92050AB2576B}"/>
                </a:ext>
              </a:extLst>
            </p:cNvPr>
            <p:cNvSpPr>
              <a:spLocks noChangeArrowheads="1"/>
            </p:cNvSpPr>
            <p:nvPr/>
          </p:nvSpPr>
          <p:spPr bwMode="auto">
            <a:xfrm>
              <a:off x="768" y="1584"/>
              <a:ext cx="2448" cy="24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Oval 7">
              <a:extLst>
                <a:ext uri="{FF2B5EF4-FFF2-40B4-BE49-F238E27FC236}">
                  <a16:creationId xmlns:a16="http://schemas.microsoft.com/office/drawing/2014/main" id="{06F1262D-98F4-4740-973F-53D49FDBA612}"/>
                </a:ext>
              </a:extLst>
            </p:cNvPr>
            <p:cNvSpPr>
              <a:spLocks noChangeArrowheads="1"/>
            </p:cNvSpPr>
            <p:nvPr/>
          </p:nvSpPr>
          <p:spPr bwMode="auto">
            <a:xfrm>
              <a:off x="864" y="1680"/>
              <a:ext cx="2256" cy="225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4" name="Oval 8">
              <a:extLst>
                <a:ext uri="{FF2B5EF4-FFF2-40B4-BE49-F238E27FC236}">
                  <a16:creationId xmlns:a16="http://schemas.microsoft.com/office/drawing/2014/main" id="{4B1DE072-3457-4A87-8899-B64CBC4BAA22}"/>
                </a:ext>
              </a:extLst>
            </p:cNvPr>
            <p:cNvSpPr>
              <a:spLocks noChangeArrowheads="1"/>
            </p:cNvSpPr>
            <p:nvPr/>
          </p:nvSpPr>
          <p:spPr bwMode="auto">
            <a:xfrm>
              <a:off x="960" y="1776"/>
              <a:ext cx="2064" cy="206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Oval 9">
              <a:extLst>
                <a:ext uri="{FF2B5EF4-FFF2-40B4-BE49-F238E27FC236}">
                  <a16:creationId xmlns:a16="http://schemas.microsoft.com/office/drawing/2014/main" id="{22F68DCA-ECAE-4740-8E3C-B660CCAB5590}"/>
                </a:ext>
              </a:extLst>
            </p:cNvPr>
            <p:cNvSpPr>
              <a:spLocks noChangeArrowheads="1"/>
            </p:cNvSpPr>
            <p:nvPr/>
          </p:nvSpPr>
          <p:spPr bwMode="auto">
            <a:xfrm>
              <a:off x="1056" y="1872"/>
              <a:ext cx="1872" cy="187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Oval 10">
              <a:extLst>
                <a:ext uri="{FF2B5EF4-FFF2-40B4-BE49-F238E27FC236}">
                  <a16:creationId xmlns:a16="http://schemas.microsoft.com/office/drawing/2014/main" id="{98CB83FB-61A3-4082-ABAB-DAC0AE4D7B50}"/>
                </a:ext>
              </a:extLst>
            </p:cNvPr>
            <p:cNvSpPr>
              <a:spLocks noChangeArrowheads="1"/>
            </p:cNvSpPr>
            <p:nvPr/>
          </p:nvSpPr>
          <p:spPr bwMode="auto">
            <a:xfrm>
              <a:off x="1152" y="1968"/>
              <a:ext cx="1680" cy="168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Oval 11">
              <a:extLst>
                <a:ext uri="{FF2B5EF4-FFF2-40B4-BE49-F238E27FC236}">
                  <a16:creationId xmlns:a16="http://schemas.microsoft.com/office/drawing/2014/main" id="{0FEFC009-089E-4D6D-97E6-9F238E2603F9}"/>
                </a:ext>
              </a:extLst>
            </p:cNvPr>
            <p:cNvSpPr>
              <a:spLocks noChangeArrowheads="1"/>
            </p:cNvSpPr>
            <p:nvPr/>
          </p:nvSpPr>
          <p:spPr bwMode="auto">
            <a:xfrm>
              <a:off x="1248" y="2064"/>
              <a:ext cx="1488" cy="148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Oval 12">
              <a:extLst>
                <a:ext uri="{FF2B5EF4-FFF2-40B4-BE49-F238E27FC236}">
                  <a16:creationId xmlns:a16="http://schemas.microsoft.com/office/drawing/2014/main" id="{E8B0ED7C-B146-489F-A2CC-DD35E3C89F49}"/>
                </a:ext>
              </a:extLst>
            </p:cNvPr>
            <p:cNvSpPr>
              <a:spLocks noChangeArrowheads="1"/>
            </p:cNvSpPr>
            <p:nvPr/>
          </p:nvSpPr>
          <p:spPr bwMode="auto">
            <a:xfrm>
              <a:off x="1344" y="2160"/>
              <a:ext cx="1296" cy="129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Oval 13">
              <a:extLst>
                <a:ext uri="{FF2B5EF4-FFF2-40B4-BE49-F238E27FC236}">
                  <a16:creationId xmlns:a16="http://schemas.microsoft.com/office/drawing/2014/main" id="{B00CDDF5-4EE1-4968-BEC9-A630BA42EEA4}"/>
                </a:ext>
              </a:extLst>
            </p:cNvPr>
            <p:cNvSpPr>
              <a:spLocks noChangeArrowheads="1"/>
            </p:cNvSpPr>
            <p:nvPr/>
          </p:nvSpPr>
          <p:spPr bwMode="auto">
            <a:xfrm>
              <a:off x="1440" y="2256"/>
              <a:ext cx="1104" cy="110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Oval 14">
              <a:extLst>
                <a:ext uri="{FF2B5EF4-FFF2-40B4-BE49-F238E27FC236}">
                  <a16:creationId xmlns:a16="http://schemas.microsoft.com/office/drawing/2014/main" id="{A4EE14C1-FF13-47DF-872B-CCDC8319EC37}"/>
                </a:ext>
              </a:extLst>
            </p:cNvPr>
            <p:cNvSpPr>
              <a:spLocks noChangeArrowheads="1"/>
            </p:cNvSpPr>
            <p:nvPr/>
          </p:nvSpPr>
          <p:spPr bwMode="auto">
            <a:xfrm>
              <a:off x="1536" y="2352"/>
              <a:ext cx="912" cy="91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Oval 15">
              <a:extLst>
                <a:ext uri="{FF2B5EF4-FFF2-40B4-BE49-F238E27FC236}">
                  <a16:creationId xmlns:a16="http://schemas.microsoft.com/office/drawing/2014/main" id="{9E5C7F05-95E2-4000-81E7-EFDB2C1F2D70}"/>
                </a:ext>
              </a:extLst>
            </p:cNvPr>
            <p:cNvSpPr>
              <a:spLocks noChangeArrowheads="1"/>
            </p:cNvSpPr>
            <p:nvPr/>
          </p:nvSpPr>
          <p:spPr bwMode="auto">
            <a:xfrm>
              <a:off x="1632" y="2448"/>
              <a:ext cx="720" cy="72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Oval 16">
              <a:extLst>
                <a:ext uri="{FF2B5EF4-FFF2-40B4-BE49-F238E27FC236}">
                  <a16:creationId xmlns:a16="http://schemas.microsoft.com/office/drawing/2014/main" id="{ED62104A-2BB4-4D12-BBB3-EEAEF6588D8B}"/>
                </a:ext>
              </a:extLst>
            </p:cNvPr>
            <p:cNvSpPr>
              <a:spLocks noChangeArrowheads="1"/>
            </p:cNvSpPr>
            <p:nvPr/>
          </p:nvSpPr>
          <p:spPr bwMode="auto">
            <a:xfrm>
              <a:off x="1728" y="2544"/>
              <a:ext cx="528" cy="52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Oval 17">
              <a:extLst>
                <a:ext uri="{FF2B5EF4-FFF2-40B4-BE49-F238E27FC236}">
                  <a16:creationId xmlns:a16="http://schemas.microsoft.com/office/drawing/2014/main" id="{14458161-F46B-4BEE-B80F-E329C4478A23}"/>
                </a:ext>
              </a:extLst>
            </p:cNvPr>
            <p:cNvSpPr>
              <a:spLocks noChangeArrowheads="1"/>
            </p:cNvSpPr>
            <p:nvPr/>
          </p:nvSpPr>
          <p:spPr bwMode="auto">
            <a:xfrm>
              <a:off x="1824" y="2640"/>
              <a:ext cx="336"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Oval 18">
              <a:extLst>
                <a:ext uri="{FF2B5EF4-FFF2-40B4-BE49-F238E27FC236}">
                  <a16:creationId xmlns:a16="http://schemas.microsoft.com/office/drawing/2014/main" id="{F6E56AC3-56D8-4D2A-B912-FF88D4181EC7}"/>
                </a:ext>
              </a:extLst>
            </p:cNvPr>
            <p:cNvSpPr>
              <a:spLocks noChangeArrowheads="1"/>
            </p:cNvSpPr>
            <p:nvPr/>
          </p:nvSpPr>
          <p:spPr bwMode="auto">
            <a:xfrm>
              <a:off x="1920" y="2736"/>
              <a:ext cx="144" cy="14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96" name="Group 20">
            <a:extLst>
              <a:ext uri="{FF2B5EF4-FFF2-40B4-BE49-F238E27FC236}">
                <a16:creationId xmlns:a16="http://schemas.microsoft.com/office/drawing/2014/main" id="{0440818A-CFB7-410F-87EB-FA20C76CEB15}"/>
              </a:ext>
            </a:extLst>
          </p:cNvPr>
          <p:cNvGrpSpPr>
            <a:grpSpLocks/>
          </p:cNvGrpSpPr>
          <p:nvPr/>
        </p:nvGrpSpPr>
        <p:grpSpPr bwMode="auto">
          <a:xfrm>
            <a:off x="1066800" y="2362200"/>
            <a:ext cx="4495800" cy="4495800"/>
            <a:chOff x="576" y="1392"/>
            <a:chExt cx="2832" cy="2832"/>
          </a:xfrm>
        </p:grpSpPr>
        <p:sp>
          <p:nvSpPr>
            <p:cNvPr id="24597" name="Oval 21">
              <a:extLst>
                <a:ext uri="{FF2B5EF4-FFF2-40B4-BE49-F238E27FC236}">
                  <a16:creationId xmlns:a16="http://schemas.microsoft.com/office/drawing/2014/main" id="{4115F012-2E2D-4892-8754-029663D7FB01}"/>
                </a:ext>
              </a:extLst>
            </p:cNvPr>
            <p:cNvSpPr>
              <a:spLocks noChangeArrowheads="1"/>
            </p:cNvSpPr>
            <p:nvPr/>
          </p:nvSpPr>
          <p:spPr bwMode="auto">
            <a:xfrm>
              <a:off x="576" y="1392"/>
              <a:ext cx="2832" cy="283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Oval 22">
              <a:extLst>
                <a:ext uri="{FF2B5EF4-FFF2-40B4-BE49-F238E27FC236}">
                  <a16:creationId xmlns:a16="http://schemas.microsoft.com/office/drawing/2014/main" id="{8C957242-AC60-468A-A55E-4123B7D34FA4}"/>
                </a:ext>
              </a:extLst>
            </p:cNvPr>
            <p:cNvSpPr>
              <a:spLocks noChangeArrowheads="1"/>
            </p:cNvSpPr>
            <p:nvPr/>
          </p:nvSpPr>
          <p:spPr bwMode="auto">
            <a:xfrm>
              <a:off x="672" y="1488"/>
              <a:ext cx="2640" cy="264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Oval 23">
              <a:extLst>
                <a:ext uri="{FF2B5EF4-FFF2-40B4-BE49-F238E27FC236}">
                  <a16:creationId xmlns:a16="http://schemas.microsoft.com/office/drawing/2014/main" id="{4A72EE3A-D606-4A53-88C6-95EB6FD5CA90}"/>
                </a:ext>
              </a:extLst>
            </p:cNvPr>
            <p:cNvSpPr>
              <a:spLocks noChangeArrowheads="1"/>
            </p:cNvSpPr>
            <p:nvPr/>
          </p:nvSpPr>
          <p:spPr bwMode="auto">
            <a:xfrm>
              <a:off x="768" y="1584"/>
              <a:ext cx="2448" cy="2448"/>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Oval 24">
              <a:extLst>
                <a:ext uri="{FF2B5EF4-FFF2-40B4-BE49-F238E27FC236}">
                  <a16:creationId xmlns:a16="http://schemas.microsoft.com/office/drawing/2014/main" id="{3FB77891-E6FD-419E-A230-B46588C7D05F}"/>
                </a:ext>
              </a:extLst>
            </p:cNvPr>
            <p:cNvSpPr>
              <a:spLocks noChangeArrowheads="1"/>
            </p:cNvSpPr>
            <p:nvPr/>
          </p:nvSpPr>
          <p:spPr bwMode="auto">
            <a:xfrm>
              <a:off x="864" y="1680"/>
              <a:ext cx="2256" cy="225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Oval 25">
              <a:extLst>
                <a:ext uri="{FF2B5EF4-FFF2-40B4-BE49-F238E27FC236}">
                  <a16:creationId xmlns:a16="http://schemas.microsoft.com/office/drawing/2014/main" id="{320BA386-7C8D-47BB-9648-E62803D26144}"/>
                </a:ext>
              </a:extLst>
            </p:cNvPr>
            <p:cNvSpPr>
              <a:spLocks noChangeArrowheads="1"/>
            </p:cNvSpPr>
            <p:nvPr/>
          </p:nvSpPr>
          <p:spPr bwMode="auto">
            <a:xfrm>
              <a:off x="960" y="1776"/>
              <a:ext cx="2064" cy="2064"/>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Oval 26">
              <a:extLst>
                <a:ext uri="{FF2B5EF4-FFF2-40B4-BE49-F238E27FC236}">
                  <a16:creationId xmlns:a16="http://schemas.microsoft.com/office/drawing/2014/main" id="{85B83306-3EE1-4902-8F6B-AF46533C535F}"/>
                </a:ext>
              </a:extLst>
            </p:cNvPr>
            <p:cNvSpPr>
              <a:spLocks noChangeArrowheads="1"/>
            </p:cNvSpPr>
            <p:nvPr/>
          </p:nvSpPr>
          <p:spPr bwMode="auto">
            <a:xfrm>
              <a:off x="1056" y="1872"/>
              <a:ext cx="1872" cy="187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Oval 27">
              <a:extLst>
                <a:ext uri="{FF2B5EF4-FFF2-40B4-BE49-F238E27FC236}">
                  <a16:creationId xmlns:a16="http://schemas.microsoft.com/office/drawing/2014/main" id="{4EAC0E26-AE85-4D91-AF7B-B0CF26A2EDAC}"/>
                </a:ext>
              </a:extLst>
            </p:cNvPr>
            <p:cNvSpPr>
              <a:spLocks noChangeArrowheads="1"/>
            </p:cNvSpPr>
            <p:nvPr/>
          </p:nvSpPr>
          <p:spPr bwMode="auto">
            <a:xfrm>
              <a:off x="1152" y="1968"/>
              <a:ext cx="1680" cy="168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Oval 28">
              <a:extLst>
                <a:ext uri="{FF2B5EF4-FFF2-40B4-BE49-F238E27FC236}">
                  <a16:creationId xmlns:a16="http://schemas.microsoft.com/office/drawing/2014/main" id="{91214BD5-C2E2-442A-9C9E-D2EBE58C0F2D}"/>
                </a:ext>
              </a:extLst>
            </p:cNvPr>
            <p:cNvSpPr>
              <a:spLocks noChangeArrowheads="1"/>
            </p:cNvSpPr>
            <p:nvPr/>
          </p:nvSpPr>
          <p:spPr bwMode="auto">
            <a:xfrm>
              <a:off x="1248" y="2064"/>
              <a:ext cx="1488" cy="1488"/>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Oval 29">
              <a:extLst>
                <a:ext uri="{FF2B5EF4-FFF2-40B4-BE49-F238E27FC236}">
                  <a16:creationId xmlns:a16="http://schemas.microsoft.com/office/drawing/2014/main" id="{D121E1BC-1B25-4C19-B563-85FAC8756204}"/>
                </a:ext>
              </a:extLst>
            </p:cNvPr>
            <p:cNvSpPr>
              <a:spLocks noChangeArrowheads="1"/>
            </p:cNvSpPr>
            <p:nvPr/>
          </p:nvSpPr>
          <p:spPr bwMode="auto">
            <a:xfrm>
              <a:off x="1344" y="2160"/>
              <a:ext cx="1296" cy="12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Oval 30">
              <a:extLst>
                <a:ext uri="{FF2B5EF4-FFF2-40B4-BE49-F238E27FC236}">
                  <a16:creationId xmlns:a16="http://schemas.microsoft.com/office/drawing/2014/main" id="{2C34C5FA-9947-45B5-9BF6-ADAB90EDA264}"/>
                </a:ext>
              </a:extLst>
            </p:cNvPr>
            <p:cNvSpPr>
              <a:spLocks noChangeArrowheads="1"/>
            </p:cNvSpPr>
            <p:nvPr/>
          </p:nvSpPr>
          <p:spPr bwMode="auto">
            <a:xfrm>
              <a:off x="1440" y="2256"/>
              <a:ext cx="1104" cy="1104"/>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Oval 31">
              <a:extLst>
                <a:ext uri="{FF2B5EF4-FFF2-40B4-BE49-F238E27FC236}">
                  <a16:creationId xmlns:a16="http://schemas.microsoft.com/office/drawing/2014/main" id="{24D7C78C-18E1-445D-8032-EA9E9959B9FE}"/>
                </a:ext>
              </a:extLst>
            </p:cNvPr>
            <p:cNvSpPr>
              <a:spLocks noChangeArrowheads="1"/>
            </p:cNvSpPr>
            <p:nvPr/>
          </p:nvSpPr>
          <p:spPr bwMode="auto">
            <a:xfrm>
              <a:off x="1536" y="2352"/>
              <a:ext cx="912" cy="91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Oval 32">
              <a:extLst>
                <a:ext uri="{FF2B5EF4-FFF2-40B4-BE49-F238E27FC236}">
                  <a16:creationId xmlns:a16="http://schemas.microsoft.com/office/drawing/2014/main" id="{34A8F530-91E5-4BF8-AD65-9EA61130DF0B}"/>
                </a:ext>
              </a:extLst>
            </p:cNvPr>
            <p:cNvSpPr>
              <a:spLocks noChangeArrowheads="1"/>
            </p:cNvSpPr>
            <p:nvPr/>
          </p:nvSpPr>
          <p:spPr bwMode="auto">
            <a:xfrm>
              <a:off x="1632" y="2448"/>
              <a:ext cx="720" cy="72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Oval 33">
              <a:extLst>
                <a:ext uri="{FF2B5EF4-FFF2-40B4-BE49-F238E27FC236}">
                  <a16:creationId xmlns:a16="http://schemas.microsoft.com/office/drawing/2014/main" id="{6B0AEC57-FF7E-408D-A15F-239A33CDB20A}"/>
                </a:ext>
              </a:extLst>
            </p:cNvPr>
            <p:cNvSpPr>
              <a:spLocks noChangeArrowheads="1"/>
            </p:cNvSpPr>
            <p:nvPr/>
          </p:nvSpPr>
          <p:spPr bwMode="auto">
            <a:xfrm>
              <a:off x="1728" y="2544"/>
              <a:ext cx="528" cy="528"/>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0" name="Oval 34">
              <a:extLst>
                <a:ext uri="{FF2B5EF4-FFF2-40B4-BE49-F238E27FC236}">
                  <a16:creationId xmlns:a16="http://schemas.microsoft.com/office/drawing/2014/main" id="{C15F00E3-83EB-4E66-806C-A575C558E096}"/>
                </a:ext>
              </a:extLst>
            </p:cNvPr>
            <p:cNvSpPr>
              <a:spLocks noChangeArrowheads="1"/>
            </p:cNvSpPr>
            <p:nvPr/>
          </p:nvSpPr>
          <p:spPr bwMode="auto">
            <a:xfrm>
              <a:off x="1824" y="2640"/>
              <a:ext cx="336" cy="33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Oval 35">
              <a:extLst>
                <a:ext uri="{FF2B5EF4-FFF2-40B4-BE49-F238E27FC236}">
                  <a16:creationId xmlns:a16="http://schemas.microsoft.com/office/drawing/2014/main" id="{894313EB-153D-462C-9B19-7A6B128EA677}"/>
                </a:ext>
              </a:extLst>
            </p:cNvPr>
            <p:cNvSpPr>
              <a:spLocks noChangeArrowheads="1"/>
            </p:cNvSpPr>
            <p:nvPr/>
          </p:nvSpPr>
          <p:spPr bwMode="auto">
            <a:xfrm>
              <a:off x="1920" y="2736"/>
              <a:ext cx="144" cy="144"/>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6" presetClass="path" presetSubtype="0" repeatCount="4000" accel="50000" decel="50000" fill="hold" nodeType="clickEffect">
                                  <p:stCondLst>
                                    <p:cond delay="0"/>
                                  </p:stCondLst>
                                  <p:childTnLst>
                                    <p:animMotion origin="layout" path="M -0.02326 0.00116 C -0.02517 -0.08634 -0.00035 -0.16204 0.03316 -0.16713 C 0.0651 -0.17361 0.09514 -0.11505 0.09705 -0.03009 C 0.09965 0.04815 0.07865 0.1213 0.04861 0.12662 C 0.02118 0.13056 -0.00486 0.08218 -0.00677 0.00926 C -0.00885 -0.05741 0.00868 -0.12014 0.0342 -0.12546 C 0.05764 -0.1294 0.07969 -0.08866 0.08108 -0.02755 C 0.08264 0.02732 0.06858 0.08079 0.04757 0.08357 C 0.02865 0.08727 0.01076 0.05602 0.0092 0.00648 C 0.00816 -0.03796 0.01875 -0.08102 0.03524 -0.08356 C 0.04965 -0.08634 0.06406 -0.06273 0.0651 -0.02477 C 0.06615 0.00787 0.05868 0.03912 0.04653 0.0419 C 0.03663 0.04421 0.02622 0.03009 0.0257 0.00394 C 0.02465 -0.01713 0.02865 -0.03935 0.03611 -0.0419 C 0.04219 -0.0419 0.04809 -0.03657 0.04913 -0.02222 C 0.04965 -0.01296 0.04861 -0.00393 0.04566 -1.11111E-6 C 0.0441 0.00116 0.04306 0.00116 0.04167 -1.11111E-6 " pathEditMode="relative" rAng="0" ptsTypes="fffffffffffffffff">
                                      <p:cBhvr>
                                        <p:cTn id="6" dur="5000" fill="hold"/>
                                        <p:tgtEl>
                                          <p:spTgt spid="24596"/>
                                        </p:tgtEl>
                                        <p:attrNameLst>
                                          <p:attrName>ppt_x</p:attrName>
                                          <p:attrName>ppt_y</p:attrName>
                                        </p:attrNameLst>
                                      </p:cBhvr>
                                      <p:rCtr x="6042" y="-2269"/>
                                    </p:animMotion>
                                  </p:childTnLst>
                                </p:cTn>
                              </p:par>
                              <p:par>
                                <p:cTn id="7" presetID="55" presetClass="path" presetSubtype="0" repeatCount="4000" accel="50000" decel="50000" fill="hold" nodeType="withEffect">
                                  <p:stCondLst>
                                    <p:cond delay="0"/>
                                  </p:stCondLst>
                                  <p:childTnLst>
                                    <p:animMotion origin="layout" path="M 3.61111E-6 1.11111E-6 C 0.00208 -0.09074 -0.02292 -0.16921 -0.05643 -0.17454 C -0.08837 -0.18125 -0.11841 -0.1206 -0.12032 -0.03241 C -0.12275 0.04861 -0.10191 0.12454 -0.07188 0.12986 C -0.04445 0.13403 -0.01841 0.0838 -0.0165 0.00833 C -0.01441 -0.06088 -0.03195 -0.12593 -0.05747 -0.13125 C -0.08091 -0.13542 -0.10295 -0.09329 -0.10434 -0.02986 C -0.10591 0.02708 -0.09184 0.08241 -0.07084 0.08518 C -0.05191 0.08935 -0.03403 0.05694 -0.03247 0.00532 C -0.03143 -0.04074 -0.04202 -0.08519 -0.05851 -0.08796 C -0.07292 -0.09074 -0.08733 -0.0662 -0.08837 -0.02708 C -0.08941 0.00671 -0.08195 0.03912 -0.0698 0.04213 C -0.0599 0.04467 -0.04948 0.02986 -0.04896 0.00278 C -0.04792 -0.01898 -0.05191 -0.04213 -0.05938 -0.04468 C -0.06545 -0.04468 -0.07136 -0.03912 -0.0724 -0.02454 C -0.07292 -0.01482 -0.07188 -0.00533 -0.06893 -0.00139 C -0.06736 1.11111E-6 -0.06632 1.11111E-6 -0.06493 -0.00139 " pathEditMode="relative" rAng="0" ptsTypes="fffffffffffffffff">
                                      <p:cBhvr>
                                        <p:cTn id="8" dur="5000" fill="hold"/>
                                        <p:tgtEl>
                                          <p:spTgt spid="24595"/>
                                        </p:tgtEl>
                                        <p:attrNameLst>
                                          <p:attrName>ppt_x</p:attrName>
                                          <p:attrName>ppt_y</p:attrName>
                                        </p:attrNameLst>
                                      </p:cBhvr>
                                      <p:rCtr x="-6042"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8E693CA-550E-4757-AF05-9D8B634B4D7E}"/>
              </a:ext>
            </a:extLst>
          </p:cNvPr>
          <p:cNvSpPr>
            <a:spLocks noGrp="1" noRot="1" noChangeArrowheads="1"/>
          </p:cNvSpPr>
          <p:nvPr>
            <p:ph type="title"/>
          </p:nvPr>
        </p:nvSpPr>
        <p:spPr>
          <a:xfrm>
            <a:off x="457200" y="0"/>
            <a:ext cx="8229600" cy="838200"/>
          </a:xfrm>
        </p:spPr>
        <p:txBody>
          <a:bodyPr/>
          <a:lstStyle/>
          <a:p>
            <a:r>
              <a:rPr lang="en-US" altLang="en-US">
                <a:solidFill>
                  <a:srgbClr val="FF0000"/>
                </a:solidFill>
              </a:rPr>
              <a:t>Check Your Understanding</a:t>
            </a:r>
          </a:p>
        </p:txBody>
      </p:sp>
      <p:sp>
        <p:nvSpPr>
          <p:cNvPr id="90115" name="Rectangle 3">
            <a:extLst>
              <a:ext uri="{FF2B5EF4-FFF2-40B4-BE49-F238E27FC236}">
                <a16:creationId xmlns:a16="http://schemas.microsoft.com/office/drawing/2014/main" id="{E581A07B-8C8D-493E-9BBE-E537A0F292A5}"/>
              </a:ext>
            </a:extLst>
          </p:cNvPr>
          <p:cNvSpPr>
            <a:spLocks noGrp="1" noChangeArrowheads="1"/>
          </p:cNvSpPr>
          <p:nvPr>
            <p:ph type="body" idx="1"/>
          </p:nvPr>
        </p:nvSpPr>
        <p:spPr>
          <a:xfrm>
            <a:off x="0" y="762000"/>
            <a:ext cx="9144000" cy="1219200"/>
          </a:xfrm>
        </p:spPr>
        <p:txBody>
          <a:bodyPr/>
          <a:lstStyle/>
          <a:p>
            <a:pPr>
              <a:buFont typeface="Wingdings" panose="05000000000000000000" pitchFamily="2" charset="2"/>
              <a:buNone/>
            </a:pPr>
            <a:r>
              <a:rPr lang="en-US" altLang="en-US" b="1">
                <a:solidFill>
                  <a:srgbClr val="FFFF00"/>
                </a:solidFill>
              </a:rPr>
              <a:t>Which points will produce constructive interference and which will produce destructive interference?</a:t>
            </a:r>
          </a:p>
        </p:txBody>
      </p:sp>
      <p:pic>
        <p:nvPicPr>
          <p:cNvPr id="90116" name="Picture 4" descr="wave interference">
            <a:extLst>
              <a:ext uri="{FF2B5EF4-FFF2-40B4-BE49-F238E27FC236}">
                <a16:creationId xmlns:a16="http://schemas.microsoft.com/office/drawing/2014/main" id="{2C866E26-FB1A-438A-AB33-EFD0A15D4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0563"/>
            <a:ext cx="5486400" cy="4897437"/>
          </a:xfrm>
          <a:prstGeom prst="rect">
            <a:avLst/>
          </a:prstGeom>
          <a:noFill/>
          <a:extLst>
            <a:ext uri="{909E8E84-426E-40DD-AFC4-6F175D3DCCD1}">
              <a14:hiddenFill xmlns:a14="http://schemas.microsoft.com/office/drawing/2010/main">
                <a:solidFill>
                  <a:srgbClr val="FFFFFF"/>
                </a:solidFill>
              </a14:hiddenFill>
            </a:ext>
          </a:extLst>
        </p:spPr>
      </p:pic>
      <p:sp>
        <p:nvSpPr>
          <p:cNvPr id="90117" name="Rectangle 5">
            <a:extLst>
              <a:ext uri="{FF2B5EF4-FFF2-40B4-BE49-F238E27FC236}">
                <a16:creationId xmlns:a16="http://schemas.microsoft.com/office/drawing/2014/main" id="{BDAAED37-04D6-4E5A-9BF3-DB7B3000DC59}"/>
              </a:ext>
            </a:extLst>
          </p:cNvPr>
          <p:cNvSpPr>
            <a:spLocks noChangeArrowheads="1"/>
          </p:cNvSpPr>
          <p:nvPr/>
        </p:nvSpPr>
        <p:spPr bwMode="auto">
          <a:xfrm>
            <a:off x="6096000" y="2514600"/>
            <a:ext cx="281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
            </a:pPr>
            <a:r>
              <a:rPr lang="en-US" altLang="en-US" sz="2800" b="1" i="1">
                <a:solidFill>
                  <a:srgbClr val="00FF00"/>
                </a:solidFill>
                <a:latin typeface="Times New Roman" panose="02020603050405020304" pitchFamily="18" charset="0"/>
              </a:rPr>
              <a:t>Constructive</a:t>
            </a:r>
          </a:p>
          <a:p>
            <a:pPr lvl="1" eaLnBrk="1" hangingPunct="1">
              <a:spcBef>
                <a:spcPct val="20000"/>
              </a:spcBef>
              <a:buClr>
                <a:schemeClr val="accent2"/>
              </a:buClr>
              <a:buFont typeface="Wingdings" panose="05000000000000000000" pitchFamily="2" charset="2"/>
              <a:buChar char="©"/>
            </a:pPr>
            <a:r>
              <a:rPr lang="en-US" altLang="en-US" sz="2800" b="1" i="1">
                <a:solidFill>
                  <a:srgbClr val="00FF00"/>
                </a:solidFill>
                <a:latin typeface="Times New Roman" panose="02020603050405020304" pitchFamily="18" charset="0"/>
              </a:rPr>
              <a:t>G, J, M, N</a:t>
            </a:r>
          </a:p>
        </p:txBody>
      </p:sp>
      <p:sp>
        <p:nvSpPr>
          <p:cNvPr id="90118" name="Rectangle 6">
            <a:extLst>
              <a:ext uri="{FF2B5EF4-FFF2-40B4-BE49-F238E27FC236}">
                <a16:creationId xmlns:a16="http://schemas.microsoft.com/office/drawing/2014/main" id="{1C37689B-5DF9-4A7A-91A2-584A43D9F1C6}"/>
              </a:ext>
            </a:extLst>
          </p:cNvPr>
          <p:cNvSpPr>
            <a:spLocks noChangeArrowheads="1"/>
          </p:cNvSpPr>
          <p:nvPr/>
        </p:nvSpPr>
        <p:spPr bwMode="auto">
          <a:xfrm>
            <a:off x="5943600" y="4419600"/>
            <a:ext cx="2819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
            </a:pPr>
            <a:r>
              <a:rPr lang="en-US" altLang="en-US" sz="2800" b="1" i="1">
                <a:solidFill>
                  <a:srgbClr val="FF99FF"/>
                </a:solidFill>
                <a:latin typeface="Times New Roman" panose="02020603050405020304" pitchFamily="18" charset="0"/>
              </a:rPr>
              <a:t>Destructive</a:t>
            </a:r>
          </a:p>
          <a:p>
            <a:pPr lvl="1" eaLnBrk="1" hangingPunct="1">
              <a:spcBef>
                <a:spcPct val="20000"/>
              </a:spcBef>
              <a:buClr>
                <a:schemeClr val="accent2"/>
              </a:buClr>
              <a:buFont typeface="Wingdings" panose="05000000000000000000" pitchFamily="2" charset="2"/>
              <a:buChar char="©"/>
            </a:pPr>
            <a:r>
              <a:rPr lang="en-US" altLang="en-US" sz="2800" b="1" i="1">
                <a:solidFill>
                  <a:srgbClr val="FF99FF"/>
                </a:solidFill>
                <a:latin typeface="Times New Roman" panose="02020603050405020304" pitchFamily="18" charset="0"/>
              </a:rPr>
              <a:t>H, I, K, L,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0117"/>
                                        </p:tgtEl>
                                        <p:attrNameLst>
                                          <p:attrName>style.visibility</p:attrName>
                                        </p:attrNameLst>
                                      </p:cBhvr>
                                      <p:to>
                                        <p:strVal val="visible"/>
                                      </p:to>
                                    </p:set>
                                    <p:set>
                                      <p:cBhvr>
                                        <p:cTn id="7" dur="455" fill="hold">
                                          <p:stCondLst>
                                            <p:cond delay="0"/>
                                          </p:stCondLst>
                                        </p:cTn>
                                        <p:tgtEl>
                                          <p:spTgt spid="90117"/>
                                        </p:tgtEl>
                                        <p:attrNameLst>
                                          <p:attrName>style.rotation</p:attrName>
                                        </p:attrNameLst>
                                      </p:cBhvr>
                                      <p:to>
                                        <p:strVal val="-45.0"/>
                                      </p:to>
                                    </p:set>
                                    <p:anim calcmode="lin" valueType="num">
                                      <p:cBhvr>
                                        <p:cTn id="8" dur="455" fill="hold">
                                          <p:stCondLst>
                                            <p:cond delay="455"/>
                                          </p:stCondLst>
                                        </p:cTn>
                                        <p:tgtEl>
                                          <p:spTgt spid="9011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011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011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011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90118"/>
                                        </p:tgtEl>
                                        <p:attrNameLst>
                                          <p:attrName>style.visibility</p:attrName>
                                        </p:attrNameLst>
                                      </p:cBhvr>
                                      <p:to>
                                        <p:strVal val="visible"/>
                                      </p:to>
                                    </p:set>
                                    <p:set>
                                      <p:cBhvr>
                                        <p:cTn id="16" dur="455" fill="hold">
                                          <p:stCondLst>
                                            <p:cond delay="0"/>
                                          </p:stCondLst>
                                        </p:cTn>
                                        <p:tgtEl>
                                          <p:spTgt spid="90118"/>
                                        </p:tgtEl>
                                        <p:attrNameLst>
                                          <p:attrName>style.rotation</p:attrName>
                                        </p:attrNameLst>
                                      </p:cBhvr>
                                      <p:to>
                                        <p:strVal val="-45.0"/>
                                      </p:to>
                                    </p:set>
                                    <p:anim calcmode="lin" valueType="num">
                                      <p:cBhvr>
                                        <p:cTn id="17" dur="455" fill="hold">
                                          <p:stCondLst>
                                            <p:cond delay="455"/>
                                          </p:stCondLst>
                                        </p:cTn>
                                        <p:tgtEl>
                                          <p:spTgt spid="90118"/>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0118"/>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0118"/>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01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utoUpdateAnimBg="0"/>
      <p:bldP spid="9011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a:extLst>
              <a:ext uri="{FF2B5EF4-FFF2-40B4-BE49-F238E27FC236}">
                <a16:creationId xmlns:a16="http://schemas.microsoft.com/office/drawing/2014/main" id="{C5FC3702-BF9F-4F93-9029-91FA929706EE}"/>
              </a:ext>
            </a:extLst>
          </p:cNvPr>
          <p:cNvSpPr>
            <a:spLocks noGrp="1" noRot="1" noChangeArrowheads="1"/>
          </p:cNvSpPr>
          <p:nvPr>
            <p:ph type="title"/>
          </p:nvPr>
        </p:nvSpPr>
        <p:spPr/>
        <p:txBody>
          <a:bodyPr/>
          <a:lstStyle/>
          <a:p>
            <a:endParaRPr lang="en-US" altLang="en-US"/>
          </a:p>
        </p:txBody>
      </p:sp>
      <p:pic>
        <p:nvPicPr>
          <p:cNvPr id="97285" name="Picture 5" descr="nz339">
            <a:extLst>
              <a:ext uri="{FF2B5EF4-FFF2-40B4-BE49-F238E27FC236}">
                <a16:creationId xmlns:a16="http://schemas.microsoft.com/office/drawing/2014/main" id="{1E5AC469-B6E1-41A1-BE9E-60CEAC298F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8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380B840-1F68-4A28-90FB-67520B9DDFCE}"/>
              </a:ext>
            </a:extLst>
          </p:cNvPr>
          <p:cNvSpPr>
            <a:spLocks noGrp="1" noRot="1" noChangeArrowheads="1"/>
          </p:cNvSpPr>
          <p:nvPr>
            <p:ph type="title"/>
          </p:nvPr>
        </p:nvSpPr>
        <p:spPr>
          <a:xfrm>
            <a:off x="0" y="0"/>
            <a:ext cx="9144000" cy="1417638"/>
          </a:xfrm>
          <a:noFill/>
          <a:extLst>
            <a:ext uri="{909E8E84-426E-40DD-AFC4-6F175D3DCCD1}">
              <a14:hiddenFill xmlns:a14="http://schemas.microsoft.com/office/drawing/2010/main">
                <a:solidFill>
                  <a:srgbClr val="66FF66"/>
                </a:solidFill>
              </a14:hiddenFill>
            </a:ext>
          </a:extLst>
        </p:spPr>
        <p:txBody>
          <a:bodyPr/>
          <a:lstStyle/>
          <a:p>
            <a:r>
              <a:rPr lang="en-US" altLang="en-US">
                <a:solidFill>
                  <a:srgbClr val="FF0000"/>
                </a:solidFill>
              </a:rPr>
              <a:t>Wave Description</a:t>
            </a:r>
          </a:p>
        </p:txBody>
      </p:sp>
      <p:sp>
        <p:nvSpPr>
          <p:cNvPr id="9219" name="Rectangle 3">
            <a:extLst>
              <a:ext uri="{FF2B5EF4-FFF2-40B4-BE49-F238E27FC236}">
                <a16:creationId xmlns:a16="http://schemas.microsoft.com/office/drawing/2014/main" id="{151B874C-9143-472A-B142-3AC9B07C1407}"/>
              </a:ext>
            </a:extLst>
          </p:cNvPr>
          <p:cNvSpPr>
            <a:spLocks noGrp="1" noChangeArrowheads="1"/>
          </p:cNvSpPr>
          <p:nvPr>
            <p:ph type="body" idx="1"/>
          </p:nvPr>
        </p:nvSpPr>
        <p:spPr>
          <a:xfrm>
            <a:off x="0" y="1371600"/>
            <a:ext cx="8763000" cy="5486400"/>
          </a:xfrm>
          <a:noFill/>
          <a:ln/>
          <a:extLst>
            <a:ext uri="{909E8E84-426E-40DD-AFC4-6F175D3DCCD1}">
              <a14:hiddenFill xmlns:a14="http://schemas.microsoft.com/office/drawing/2010/main">
                <a:solidFill>
                  <a:srgbClr val="99FF99"/>
                </a:solidFill>
              </a14:hiddenFill>
            </a:ext>
          </a:extLst>
        </p:spPr>
        <p:txBody>
          <a:bodyPr/>
          <a:lstStyle/>
          <a:p>
            <a:r>
              <a:rPr lang="en-US" altLang="en-US" sz="2800" b="1">
                <a:solidFill>
                  <a:srgbClr val="FF0000"/>
                </a:solidFill>
              </a:rPr>
              <a:t>Simple Harmonic Motion</a:t>
            </a:r>
            <a:r>
              <a:rPr lang="en-US" altLang="en-US" sz="2800"/>
              <a:t> </a:t>
            </a:r>
            <a:r>
              <a:rPr lang="en-US" altLang="en-US" sz="2800" b="1">
                <a:solidFill>
                  <a:srgbClr val="FFFF00"/>
                </a:solidFill>
              </a:rPr>
              <a:t>= the back-and-forth swinging motion of a pendulum (or a spring! </a:t>
            </a:r>
            <a:r>
              <a:rPr lang="en-US" altLang="en-US" sz="2800" b="1">
                <a:solidFill>
                  <a:srgbClr val="FFFF00"/>
                </a:solidFill>
                <a:latin typeface="Arial" panose="020B0604020202020204" pitchFamily="34" charset="0"/>
              </a:rPr>
              <a:t>–</a:t>
            </a:r>
            <a:r>
              <a:rPr lang="en-US" altLang="en-US" sz="2800" b="1">
                <a:solidFill>
                  <a:srgbClr val="FFFF00"/>
                </a:solidFill>
              </a:rPr>
              <a:t> also called oscillatory motion)</a:t>
            </a:r>
          </a:p>
          <a:p>
            <a:r>
              <a:rPr lang="en-US" altLang="en-US" sz="2800" b="1">
                <a:solidFill>
                  <a:srgbClr val="FF0000"/>
                </a:solidFill>
              </a:rPr>
              <a:t>Sine Wave</a:t>
            </a:r>
            <a:r>
              <a:rPr lang="en-US" altLang="en-US" sz="2800" b="1"/>
              <a:t> </a:t>
            </a:r>
            <a:r>
              <a:rPr lang="en-US" altLang="en-US" sz="2800" b="1">
                <a:solidFill>
                  <a:srgbClr val="FFFF00"/>
                </a:solidFill>
              </a:rPr>
              <a:t>= The shape of a curve made by simple harmonic motion graphed through time. </a:t>
            </a:r>
          </a:p>
          <a:p>
            <a:r>
              <a:rPr lang="en-US" altLang="en-US" sz="2800" b="1">
                <a:solidFill>
                  <a:srgbClr val="FFFF00"/>
                </a:solidFill>
              </a:rPr>
              <a:t>Springs oscillate according to Hooke</a:t>
            </a:r>
            <a:r>
              <a:rPr lang="en-US" altLang="en-US" sz="2800" b="1">
                <a:solidFill>
                  <a:srgbClr val="FFFF00"/>
                </a:solidFill>
                <a:latin typeface="Arial" panose="020B0604020202020204" pitchFamily="34" charset="0"/>
              </a:rPr>
              <a:t>’</a:t>
            </a:r>
            <a:r>
              <a:rPr lang="en-US" altLang="en-US" sz="2800" b="1">
                <a:solidFill>
                  <a:srgbClr val="FFFF00"/>
                </a:solidFill>
              </a:rPr>
              <a:t>s Law</a:t>
            </a:r>
            <a:r>
              <a:rPr lang="en-US" altLang="en-US" sz="2800" b="1"/>
              <a:t>  .                       </a:t>
            </a:r>
            <a:r>
              <a:rPr lang="en-US" altLang="en-US" sz="2800" b="1">
                <a:solidFill>
                  <a:srgbClr val="FF0000"/>
                </a:solidFill>
              </a:rPr>
              <a:t>F  = k </a:t>
            </a:r>
            <a:r>
              <a:rPr lang="el-GR" altLang="en-US" sz="2800" b="1">
                <a:solidFill>
                  <a:srgbClr val="FF0000"/>
                </a:solidFill>
              </a:rPr>
              <a:t>Δ</a:t>
            </a:r>
            <a:r>
              <a:rPr lang="en-US" altLang="en-US" sz="2800" b="1">
                <a:solidFill>
                  <a:srgbClr val="FF0000"/>
                </a:solidFill>
              </a:rPr>
              <a:t>x</a:t>
            </a:r>
            <a:r>
              <a:rPr lang="en-US" altLang="en-US" sz="2800" b="1"/>
              <a:t>       </a:t>
            </a:r>
          </a:p>
          <a:p>
            <a:pPr>
              <a:buFont typeface="Wingdings" panose="05000000000000000000" pitchFamily="2" charset="2"/>
              <a:buNone/>
            </a:pPr>
            <a:r>
              <a:rPr lang="en-US" altLang="en-US" sz="2800" b="1"/>
              <a:t>     </a:t>
            </a:r>
            <a:r>
              <a:rPr lang="en-US" altLang="en-US" sz="2800" b="1">
                <a:solidFill>
                  <a:srgbClr val="FFFF00"/>
                </a:solidFill>
              </a:rPr>
              <a:t>F  =  the force stretching or compressing a spring </a:t>
            </a:r>
          </a:p>
          <a:p>
            <a:pPr>
              <a:buFont typeface="Wingdings" panose="05000000000000000000" pitchFamily="2" charset="2"/>
              <a:buNone/>
            </a:pPr>
            <a:r>
              <a:rPr lang="en-US" altLang="en-US" sz="2800" b="1">
                <a:solidFill>
                  <a:srgbClr val="FFFF00"/>
                </a:solidFill>
              </a:rPr>
              <a:t>	 k  =  the spring constant for that spring                 </a:t>
            </a:r>
          </a:p>
          <a:p>
            <a:pPr>
              <a:buFont typeface="Wingdings" panose="05000000000000000000" pitchFamily="2" charset="2"/>
              <a:buNone/>
            </a:pPr>
            <a:r>
              <a:rPr lang="en-US" altLang="en-US" sz="2800" b="1">
                <a:solidFill>
                  <a:srgbClr val="FFFF00"/>
                </a:solidFill>
              </a:rPr>
              <a:t>	</a:t>
            </a:r>
            <a:r>
              <a:rPr lang="el-GR" altLang="en-US" sz="2800" b="1">
                <a:solidFill>
                  <a:srgbClr val="FFFF00"/>
                </a:solidFill>
              </a:rPr>
              <a:t>Δ</a:t>
            </a:r>
            <a:r>
              <a:rPr lang="en-US" altLang="en-US" sz="2800" b="1">
                <a:solidFill>
                  <a:srgbClr val="FFFF00"/>
                </a:solidFill>
              </a:rPr>
              <a:t>x =  the distance the spring is stretched or compressed</a:t>
            </a:r>
            <a:endParaRPr lang="el-GR" altLang="en-US" sz="2800" b="1">
              <a:solidFill>
                <a:srgbClr val="FFFF00"/>
              </a:solidFill>
            </a:endParaRPr>
          </a:p>
        </p:txBody>
      </p:sp>
      <p:sp>
        <p:nvSpPr>
          <p:cNvPr id="9220" name="Oval 4">
            <a:extLst>
              <a:ext uri="{FF2B5EF4-FFF2-40B4-BE49-F238E27FC236}">
                <a16:creationId xmlns:a16="http://schemas.microsoft.com/office/drawing/2014/main" id="{E97E9BC1-4C0E-4D9F-A48D-6896EBCED0A9}"/>
              </a:ext>
            </a:extLst>
          </p:cNvPr>
          <p:cNvSpPr>
            <a:spLocks noChangeArrowheads="1"/>
          </p:cNvSpPr>
          <p:nvPr/>
        </p:nvSpPr>
        <p:spPr bwMode="auto">
          <a:xfrm>
            <a:off x="762000" y="3962400"/>
            <a:ext cx="381000" cy="381000"/>
          </a:xfrm>
          <a:prstGeom prst="ellipse">
            <a:avLst/>
          </a:prstGeom>
          <a:solidFill>
            <a:srgbClr val="FFFF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30" name="Group 14">
            <a:extLst>
              <a:ext uri="{FF2B5EF4-FFF2-40B4-BE49-F238E27FC236}">
                <a16:creationId xmlns:a16="http://schemas.microsoft.com/office/drawing/2014/main" id="{6729B2D8-2207-4CEB-BD66-AAA2F94FF296}"/>
              </a:ext>
            </a:extLst>
          </p:cNvPr>
          <p:cNvGrpSpPr>
            <a:grpSpLocks/>
          </p:cNvGrpSpPr>
          <p:nvPr/>
        </p:nvGrpSpPr>
        <p:grpSpPr bwMode="auto">
          <a:xfrm>
            <a:off x="7696200" y="5334000"/>
            <a:ext cx="914400" cy="1295400"/>
            <a:chOff x="4848" y="3360"/>
            <a:chExt cx="576" cy="816"/>
          </a:xfrm>
        </p:grpSpPr>
        <p:sp>
          <p:nvSpPr>
            <p:cNvPr id="9222" name="Oval 6">
              <a:extLst>
                <a:ext uri="{FF2B5EF4-FFF2-40B4-BE49-F238E27FC236}">
                  <a16:creationId xmlns:a16="http://schemas.microsoft.com/office/drawing/2014/main" id="{DBE33CE2-47AE-43B7-9573-318C7F465071}"/>
                </a:ext>
              </a:extLst>
            </p:cNvPr>
            <p:cNvSpPr>
              <a:spLocks noChangeArrowheads="1"/>
            </p:cNvSpPr>
            <p:nvPr/>
          </p:nvSpPr>
          <p:spPr bwMode="auto">
            <a:xfrm>
              <a:off x="4848" y="4032"/>
              <a:ext cx="576" cy="144"/>
            </a:xfrm>
            <a:prstGeom prst="ellipse">
              <a:avLst/>
            </a:prstGeom>
            <a:solidFill>
              <a:srgbClr val="99FF99"/>
            </a:solidFill>
            <a:ln w="571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Oval 7">
              <a:extLst>
                <a:ext uri="{FF2B5EF4-FFF2-40B4-BE49-F238E27FC236}">
                  <a16:creationId xmlns:a16="http://schemas.microsoft.com/office/drawing/2014/main" id="{9D91BE5B-C9CF-4993-BFA5-058276BE1FC2}"/>
                </a:ext>
              </a:extLst>
            </p:cNvPr>
            <p:cNvSpPr>
              <a:spLocks noChangeArrowheads="1"/>
            </p:cNvSpPr>
            <p:nvPr/>
          </p:nvSpPr>
          <p:spPr bwMode="auto">
            <a:xfrm>
              <a:off x="4848" y="3936"/>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Oval 8">
              <a:extLst>
                <a:ext uri="{FF2B5EF4-FFF2-40B4-BE49-F238E27FC236}">
                  <a16:creationId xmlns:a16="http://schemas.microsoft.com/office/drawing/2014/main" id="{389BD83D-3FBA-4618-98FD-B8A3A621E41C}"/>
                </a:ext>
              </a:extLst>
            </p:cNvPr>
            <p:cNvSpPr>
              <a:spLocks noChangeArrowheads="1"/>
            </p:cNvSpPr>
            <p:nvPr/>
          </p:nvSpPr>
          <p:spPr bwMode="auto">
            <a:xfrm>
              <a:off x="4848" y="3840"/>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Oval 9">
              <a:extLst>
                <a:ext uri="{FF2B5EF4-FFF2-40B4-BE49-F238E27FC236}">
                  <a16:creationId xmlns:a16="http://schemas.microsoft.com/office/drawing/2014/main" id="{E87331A2-4DCE-4AA0-B2E2-229D06099490}"/>
                </a:ext>
              </a:extLst>
            </p:cNvPr>
            <p:cNvSpPr>
              <a:spLocks noChangeArrowheads="1"/>
            </p:cNvSpPr>
            <p:nvPr/>
          </p:nvSpPr>
          <p:spPr bwMode="auto">
            <a:xfrm>
              <a:off x="4848" y="3744"/>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Oval 10">
              <a:extLst>
                <a:ext uri="{FF2B5EF4-FFF2-40B4-BE49-F238E27FC236}">
                  <a16:creationId xmlns:a16="http://schemas.microsoft.com/office/drawing/2014/main" id="{267A5AF9-9ED6-4600-9C16-98F04E2E0F96}"/>
                </a:ext>
              </a:extLst>
            </p:cNvPr>
            <p:cNvSpPr>
              <a:spLocks noChangeArrowheads="1"/>
            </p:cNvSpPr>
            <p:nvPr/>
          </p:nvSpPr>
          <p:spPr bwMode="auto">
            <a:xfrm>
              <a:off x="4848" y="3648"/>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Oval 11">
              <a:extLst>
                <a:ext uri="{FF2B5EF4-FFF2-40B4-BE49-F238E27FC236}">
                  <a16:creationId xmlns:a16="http://schemas.microsoft.com/office/drawing/2014/main" id="{375D9873-FB9A-4037-A991-8FDA37F5039F}"/>
                </a:ext>
              </a:extLst>
            </p:cNvPr>
            <p:cNvSpPr>
              <a:spLocks noChangeArrowheads="1"/>
            </p:cNvSpPr>
            <p:nvPr/>
          </p:nvSpPr>
          <p:spPr bwMode="auto">
            <a:xfrm>
              <a:off x="4848" y="3552"/>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12">
              <a:extLst>
                <a:ext uri="{FF2B5EF4-FFF2-40B4-BE49-F238E27FC236}">
                  <a16:creationId xmlns:a16="http://schemas.microsoft.com/office/drawing/2014/main" id="{8C1525A5-4109-4D00-860D-5E73397362E7}"/>
                </a:ext>
              </a:extLst>
            </p:cNvPr>
            <p:cNvSpPr>
              <a:spLocks noChangeArrowheads="1"/>
            </p:cNvSpPr>
            <p:nvPr/>
          </p:nvSpPr>
          <p:spPr bwMode="auto">
            <a:xfrm>
              <a:off x="4848" y="3456"/>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Oval 13">
              <a:extLst>
                <a:ext uri="{FF2B5EF4-FFF2-40B4-BE49-F238E27FC236}">
                  <a16:creationId xmlns:a16="http://schemas.microsoft.com/office/drawing/2014/main" id="{F7CFEDF4-6668-43AA-BE78-1925D830F14D}"/>
                </a:ext>
              </a:extLst>
            </p:cNvPr>
            <p:cNvSpPr>
              <a:spLocks noChangeArrowheads="1"/>
            </p:cNvSpPr>
            <p:nvPr/>
          </p:nvSpPr>
          <p:spPr bwMode="auto">
            <a:xfrm>
              <a:off x="4848" y="3360"/>
              <a:ext cx="576" cy="144"/>
            </a:xfrm>
            <a:prstGeom prst="ellipse">
              <a:avLst/>
            </a:prstGeom>
            <a:noFill/>
            <a:ln w="57150">
              <a:solidFill>
                <a:schemeClr val="bg2"/>
              </a:solidFill>
              <a:round/>
              <a:headEnd/>
              <a:tailEnd/>
            </a:ln>
            <a:effectLst/>
            <a:extLst>
              <a:ext uri="{909E8E84-426E-40DD-AFC4-6F175D3DCCD1}">
                <a14:hiddenFill xmlns:a14="http://schemas.microsoft.com/office/drawing/2010/main">
                  <a:solidFill>
                    <a:srgbClr val="99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9"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dissolve">
                                      <p:cBhvr>
                                        <p:cTn id="13" dur="500"/>
                                        <p:tgtEl>
                                          <p:spTgt spid="9220"/>
                                        </p:tgtEl>
                                      </p:cBhvr>
                                    </p:animEffect>
                                  </p:childTnLst>
                                </p:cTn>
                              </p:par>
                            </p:childTnLst>
                          </p:cTn>
                        </p:par>
                        <p:par>
                          <p:cTn id="14" fill="hold" nodeType="afterGroup">
                            <p:stCondLst>
                              <p:cond delay="500"/>
                            </p:stCondLst>
                            <p:childTnLst>
                              <p:par>
                                <p:cTn id="15" presetID="40" presetClass="path" presetSubtype="0" accel="50000" fill="hold" nodeType="afterEffect">
                                  <p:stCondLst>
                                    <p:cond delay="0"/>
                                  </p:stCondLst>
                                  <p:childTnLst>
                                    <p:animMotion origin="layout" path="M 3.33333E-6 4.44444E-6 C 0.00885 -0.02524 0.02083 -0.04931 0.04496 -0.04931 C 0.07222 -0.04931 0.08159 -0.02524 0.09045 4.44444E-6 C 0.1026 0.028 0.11146 0.05601 0.14184 0.05601 C 0.16909 0.05601 0.17795 0.028 0.1901 4.44444E-6 C 0.19583 -0.02524 0.20781 -0.04931 0.23507 -0.04931 C 0.2592 -0.04931 0.27118 -0.02524 0.28055 4.44444E-6 C 0.28958 0.028 0.30156 0.05601 0.32882 0.05601 C 0.35607 0.05601 0.37708 4.44444E-6 0.37708 0.00023 C 0.38593 -0.02524 0.39531 -0.04931 0.42205 -0.04931 C 0.4493 -0.04931 0.45868 -0.02524 0.46753 4.44444E-6 C 0.47968 0.028 0.48854 0.05601 0.51892 0.05601 C 0.54618 0.05601 0.55503 0.028 0.56389 4.44444E-6 C 0.57604 -0.02524 0.58489 -0.04931 0.61215 -0.04931 C 0.63628 -0.04931 0.64826 -0.02524 0.65764 4.44444E-6 C 0.66666 0.028 0.67864 0.05601 0.7059 0.05601 C 0.73316 0.05601 0.74201 0.028 0.75416 4.44444E-6 " pathEditMode="relative" rAng="0" ptsTypes="fffffffffffffffff">
                                      <p:cBhvr>
                                        <p:cTn id="16" dur="2000" fill="hold"/>
                                        <p:tgtEl>
                                          <p:spTgt spid="9220"/>
                                        </p:tgtEl>
                                        <p:attrNameLst>
                                          <p:attrName>ppt_x</p:attrName>
                                          <p:attrName>ppt_y</p:attrName>
                                        </p:attrNameLst>
                                      </p:cBhvr>
                                      <p:rCtr x="37708" y="324"/>
                                    </p:animMotion>
                                  </p:childTnLst>
                                </p:cTn>
                              </p:par>
                            </p:childTnLst>
                          </p:cTn>
                        </p:par>
                        <p:par>
                          <p:cTn id="17" fill="hold" nodeType="afterGroup">
                            <p:stCondLst>
                              <p:cond delay="2500"/>
                            </p:stCondLst>
                            <p:childTnLst>
                              <p:par>
                                <p:cTn id="18" presetID="2" presetClass="exit" presetSubtype="2" fill="hold" nodeType="afterEffect">
                                  <p:stCondLst>
                                    <p:cond delay="0"/>
                                  </p:stCondLst>
                                  <p:childTnLst>
                                    <p:anim calcmode="lin" valueType="num">
                                      <p:cBhvr additive="base">
                                        <p:cTn id="19" dur="1000"/>
                                        <p:tgtEl>
                                          <p:spTgt spid="9220"/>
                                        </p:tgtEl>
                                        <p:attrNameLst>
                                          <p:attrName>ppt_x</p:attrName>
                                        </p:attrNameLst>
                                      </p:cBhvr>
                                      <p:tavLst>
                                        <p:tav tm="0">
                                          <p:val>
                                            <p:strVal val="ppt_x"/>
                                          </p:val>
                                        </p:tav>
                                        <p:tav tm="100000">
                                          <p:val>
                                            <p:strVal val="1+ppt_w/2"/>
                                          </p:val>
                                        </p:tav>
                                      </p:tavLst>
                                    </p:anim>
                                    <p:anim calcmode="lin" valueType="num">
                                      <p:cBhvr additive="base">
                                        <p:cTn id="20" dur="1000"/>
                                        <p:tgtEl>
                                          <p:spTgt spid="9220"/>
                                        </p:tgtEl>
                                        <p:attrNameLst>
                                          <p:attrName>ppt_y</p:attrName>
                                        </p:attrNameLst>
                                      </p:cBhvr>
                                      <p:tavLst>
                                        <p:tav tm="0">
                                          <p:val>
                                            <p:strVal val="ppt_y"/>
                                          </p:val>
                                        </p:tav>
                                        <p:tav tm="100000">
                                          <p:val>
                                            <p:strVal val="ppt_y"/>
                                          </p:val>
                                        </p:tav>
                                      </p:tavLst>
                                    </p:anim>
                                    <p:set>
                                      <p:cBhvr>
                                        <p:cTn id="21" dur="1" fill="hold">
                                          <p:stCondLst>
                                            <p:cond delay="999"/>
                                          </p:stCondLst>
                                        </p:cTn>
                                        <p:tgtEl>
                                          <p:spTgt spid="9220"/>
                                        </p:tgtEl>
                                        <p:attrNameLst>
                                          <p:attrName>style.visibility</p:attrName>
                                        </p:attrNameLst>
                                      </p:cBhvr>
                                      <p:to>
                                        <p:strVal val="hidden"/>
                                      </p:to>
                                    </p:set>
                                  </p:childTnLst>
                                </p:cTn>
                              </p:par>
                            </p:childTnLst>
                          </p:cTn>
                        </p:par>
                        <p:par>
                          <p:cTn id="22" fill="hold" nodeType="afterGroup">
                            <p:stCondLst>
                              <p:cond delay="3500"/>
                            </p:stCondLst>
                            <p:childTnLst>
                              <p:par>
                                <p:cTn id="23" presetID="1" presetClass="entr" presetSubtype="0" fill="hold" grpId="0" nodeType="after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childTnLst>
                                </p:cTn>
                              </p:par>
                            </p:childTnLst>
                          </p:cTn>
                        </p:par>
                        <p:par>
                          <p:cTn id="34" fill="hold" nodeType="afterGroup">
                            <p:stCondLst>
                              <p:cond delay="3500"/>
                            </p:stCondLst>
                            <p:childTnLst>
                              <p:par>
                                <p:cTn id="35" presetID="2" presetClass="entr" presetSubtype="2" fill="hold" nodeType="afterEffect">
                                  <p:stCondLst>
                                    <p:cond delay="0"/>
                                  </p:stCondLst>
                                  <p:childTnLst>
                                    <p:set>
                                      <p:cBhvr>
                                        <p:cTn id="36" dur="1" fill="hold">
                                          <p:stCondLst>
                                            <p:cond delay="0"/>
                                          </p:stCondLst>
                                        </p:cTn>
                                        <p:tgtEl>
                                          <p:spTgt spid="9230"/>
                                        </p:tgtEl>
                                        <p:attrNameLst>
                                          <p:attrName>style.visibility</p:attrName>
                                        </p:attrNameLst>
                                      </p:cBhvr>
                                      <p:to>
                                        <p:strVal val="visible"/>
                                      </p:to>
                                    </p:set>
                                    <p:anim calcmode="lin" valueType="num">
                                      <p:cBhvr additive="base">
                                        <p:cTn id="37" dur="1000" fill="hold"/>
                                        <p:tgtEl>
                                          <p:spTgt spid="9230"/>
                                        </p:tgtEl>
                                        <p:attrNameLst>
                                          <p:attrName>ppt_x</p:attrName>
                                        </p:attrNameLst>
                                      </p:cBhvr>
                                      <p:tavLst>
                                        <p:tav tm="0">
                                          <p:val>
                                            <p:strVal val="1+#ppt_w/2"/>
                                          </p:val>
                                        </p:tav>
                                        <p:tav tm="100000">
                                          <p:val>
                                            <p:strVal val="#ppt_x"/>
                                          </p:val>
                                        </p:tav>
                                      </p:tavLst>
                                    </p:anim>
                                    <p:anim calcmode="lin" valueType="num">
                                      <p:cBhvr additive="base">
                                        <p:cTn id="38" dur="1000" fill="hold"/>
                                        <p:tgtEl>
                                          <p:spTgt spid="923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6" presetClass="emph" presetSubtype="0" fill="remove" nodeType="afterEffect">
                                  <p:stCondLst>
                                    <p:cond delay="0"/>
                                  </p:stCondLst>
                                  <p:childTnLst>
                                    <p:animScale>
                                      <p:cBhvr>
                                        <p:cTn id="41" dur="1000" fill="hold"/>
                                        <p:tgtEl>
                                          <p:spTgt spid="9230"/>
                                        </p:tgtEl>
                                      </p:cBhvr>
                                      <p:by x="100000" y="150000"/>
                                    </p:animScale>
                                  </p:childTnLst>
                                </p:cTn>
                              </p:par>
                            </p:childTnLst>
                          </p:cTn>
                        </p:par>
                        <p:par>
                          <p:cTn id="42" fill="hold" nodeType="afterGroup">
                            <p:stCondLst>
                              <p:cond delay="5500"/>
                            </p:stCondLst>
                            <p:childTnLst>
                              <p:par>
                                <p:cTn id="43" presetID="6" presetClass="emph" presetSubtype="0" fill="remove" nodeType="afterEffect">
                                  <p:stCondLst>
                                    <p:cond delay="0"/>
                                  </p:stCondLst>
                                  <p:childTnLst>
                                    <p:animScale>
                                      <p:cBhvr>
                                        <p:cTn id="44" dur="500" fill="hold"/>
                                        <p:tgtEl>
                                          <p:spTgt spid="9230"/>
                                        </p:tgtEl>
                                      </p:cBhvr>
                                      <p:by x="10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D52B5A4E-843F-49A8-9DF6-60DB879B6692}"/>
              </a:ext>
            </a:extLst>
          </p:cNvPr>
          <p:cNvSpPr>
            <a:spLocks noGrp="1" noChangeArrowheads="1"/>
          </p:cNvSpPr>
          <p:nvPr>
            <p:ph type="title"/>
          </p:nvPr>
        </p:nvSpPr>
        <p:spPr>
          <a:xfrm>
            <a:off x="304800" y="0"/>
            <a:ext cx="9144000" cy="1417638"/>
          </a:xfrm>
          <a:noFill/>
          <a:ln/>
          <a:extLst>
            <a:ext uri="{909E8E84-426E-40DD-AFC4-6F175D3DCCD1}">
              <a14:hiddenFill xmlns:a14="http://schemas.microsoft.com/office/drawing/2010/main">
                <a:solidFill>
                  <a:srgbClr val="66FF66"/>
                </a:solidFill>
              </a14:hiddenFill>
            </a:ext>
          </a:extLst>
        </p:spPr>
        <p:txBody>
          <a:bodyPr/>
          <a:lstStyle/>
          <a:p>
            <a:r>
              <a:rPr lang="en-US" altLang="en-US">
                <a:solidFill>
                  <a:srgbClr val="FF0000"/>
                </a:solidFill>
              </a:rPr>
              <a:t>Wave Description</a:t>
            </a:r>
          </a:p>
        </p:txBody>
      </p:sp>
      <p:sp>
        <p:nvSpPr>
          <p:cNvPr id="10280" name="Freeform 40">
            <a:extLst>
              <a:ext uri="{FF2B5EF4-FFF2-40B4-BE49-F238E27FC236}">
                <a16:creationId xmlns:a16="http://schemas.microsoft.com/office/drawing/2014/main" id="{3D6EBE21-3586-4513-B997-59DAA9729F16}"/>
              </a:ext>
            </a:extLst>
          </p:cNvPr>
          <p:cNvSpPr>
            <a:spLocks/>
          </p:cNvSpPr>
          <p:nvPr/>
        </p:nvSpPr>
        <p:spPr bwMode="auto">
          <a:xfrm>
            <a:off x="1295400" y="2667000"/>
            <a:ext cx="7253288" cy="2554288"/>
          </a:xfrm>
          <a:custGeom>
            <a:avLst/>
            <a:gdLst>
              <a:gd name="T0" fmla="*/ 0 w 4569"/>
              <a:gd name="T1" fmla="*/ 1221 h 1609"/>
              <a:gd name="T2" fmla="*/ 223 w 4569"/>
              <a:gd name="T3" fmla="*/ 1514 h 1609"/>
              <a:gd name="T4" fmla="*/ 447 w 4569"/>
              <a:gd name="T5" fmla="*/ 1608 h 1609"/>
              <a:gd name="T6" fmla="*/ 681 w 4569"/>
              <a:gd name="T7" fmla="*/ 1508 h 1609"/>
              <a:gd name="T8" fmla="*/ 1017 w 4569"/>
              <a:gd name="T9" fmla="*/ 1028 h 1609"/>
              <a:gd name="T10" fmla="*/ 1341 w 4569"/>
              <a:gd name="T11" fmla="*/ 310 h 1609"/>
              <a:gd name="T12" fmla="*/ 1668 w 4569"/>
              <a:gd name="T13" fmla="*/ 52 h 1609"/>
              <a:gd name="T14" fmla="*/ 1977 w 4569"/>
              <a:gd name="T15" fmla="*/ 308 h 1609"/>
              <a:gd name="T16" fmla="*/ 2265 w 4569"/>
              <a:gd name="T17" fmla="*/ 932 h 1609"/>
              <a:gd name="T18" fmla="*/ 2601 w 4569"/>
              <a:gd name="T19" fmla="*/ 1460 h 1609"/>
              <a:gd name="T20" fmla="*/ 2841 w 4569"/>
              <a:gd name="T21" fmla="*/ 1556 h 1609"/>
              <a:gd name="T22" fmla="*/ 2985 w 4569"/>
              <a:gd name="T23" fmla="*/ 1508 h 1609"/>
              <a:gd name="T24" fmla="*/ 3081 w 4569"/>
              <a:gd name="T25" fmla="*/ 1412 h 1609"/>
              <a:gd name="T26" fmla="*/ 3138 w 4569"/>
              <a:gd name="T27" fmla="*/ 1316 h 1609"/>
              <a:gd name="T28" fmla="*/ 3576 w 4569"/>
              <a:gd name="T29" fmla="*/ 379 h 1609"/>
              <a:gd name="T30" fmla="*/ 3739 w 4569"/>
              <a:gd name="T31" fmla="*/ 104 h 1609"/>
              <a:gd name="T32" fmla="*/ 3929 w 4569"/>
              <a:gd name="T33" fmla="*/ 1 h 1609"/>
              <a:gd name="T34" fmla="*/ 4126 w 4569"/>
              <a:gd name="T35" fmla="*/ 95 h 1609"/>
              <a:gd name="T36" fmla="*/ 4333 w 4569"/>
              <a:gd name="T37" fmla="*/ 370 h 1609"/>
              <a:gd name="T38" fmla="*/ 4487 w 4569"/>
              <a:gd name="T39" fmla="*/ 585 h 1609"/>
              <a:gd name="T40" fmla="*/ 4569 w 4569"/>
              <a:gd name="T41" fmla="*/ 740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69" h="1609">
                <a:moveTo>
                  <a:pt x="0" y="1221"/>
                </a:moveTo>
                <a:cubicBezTo>
                  <a:pt x="37" y="1268"/>
                  <a:pt x="149" y="1450"/>
                  <a:pt x="223" y="1514"/>
                </a:cubicBezTo>
                <a:cubicBezTo>
                  <a:pt x="297" y="1578"/>
                  <a:pt x="371" y="1609"/>
                  <a:pt x="447" y="1608"/>
                </a:cubicBezTo>
                <a:cubicBezTo>
                  <a:pt x="523" y="1607"/>
                  <a:pt x="586" y="1605"/>
                  <a:pt x="681" y="1508"/>
                </a:cubicBezTo>
                <a:cubicBezTo>
                  <a:pt x="776" y="1411"/>
                  <a:pt x="907" y="1228"/>
                  <a:pt x="1017" y="1028"/>
                </a:cubicBezTo>
                <a:cubicBezTo>
                  <a:pt x="1127" y="828"/>
                  <a:pt x="1233" y="473"/>
                  <a:pt x="1341" y="310"/>
                </a:cubicBezTo>
                <a:cubicBezTo>
                  <a:pt x="1449" y="147"/>
                  <a:pt x="1562" y="52"/>
                  <a:pt x="1668" y="52"/>
                </a:cubicBezTo>
                <a:cubicBezTo>
                  <a:pt x="1774" y="52"/>
                  <a:pt x="1877" y="161"/>
                  <a:pt x="1977" y="308"/>
                </a:cubicBezTo>
                <a:cubicBezTo>
                  <a:pt x="2077" y="455"/>
                  <a:pt x="2161" y="740"/>
                  <a:pt x="2265" y="932"/>
                </a:cubicBezTo>
                <a:cubicBezTo>
                  <a:pt x="2369" y="1124"/>
                  <a:pt x="2505" y="1356"/>
                  <a:pt x="2601" y="1460"/>
                </a:cubicBezTo>
                <a:cubicBezTo>
                  <a:pt x="2697" y="1564"/>
                  <a:pt x="2777" y="1548"/>
                  <a:pt x="2841" y="1556"/>
                </a:cubicBezTo>
                <a:cubicBezTo>
                  <a:pt x="2905" y="1564"/>
                  <a:pt x="2945" y="1532"/>
                  <a:pt x="2985" y="1508"/>
                </a:cubicBezTo>
                <a:cubicBezTo>
                  <a:pt x="3025" y="1484"/>
                  <a:pt x="3055" y="1444"/>
                  <a:pt x="3081" y="1412"/>
                </a:cubicBezTo>
                <a:cubicBezTo>
                  <a:pt x="3107" y="1380"/>
                  <a:pt x="3055" y="1488"/>
                  <a:pt x="3138" y="1316"/>
                </a:cubicBezTo>
                <a:cubicBezTo>
                  <a:pt x="3221" y="1144"/>
                  <a:pt x="3476" y="581"/>
                  <a:pt x="3576" y="379"/>
                </a:cubicBezTo>
                <a:cubicBezTo>
                  <a:pt x="3676" y="177"/>
                  <a:pt x="3680" y="167"/>
                  <a:pt x="3739" y="104"/>
                </a:cubicBezTo>
                <a:cubicBezTo>
                  <a:pt x="3798" y="41"/>
                  <a:pt x="3865" y="2"/>
                  <a:pt x="3929" y="1"/>
                </a:cubicBezTo>
                <a:cubicBezTo>
                  <a:pt x="3993" y="0"/>
                  <a:pt x="4059" y="34"/>
                  <a:pt x="4126" y="95"/>
                </a:cubicBezTo>
                <a:cubicBezTo>
                  <a:pt x="4193" y="156"/>
                  <a:pt x="4273" y="289"/>
                  <a:pt x="4333" y="370"/>
                </a:cubicBezTo>
                <a:cubicBezTo>
                  <a:pt x="4393" y="451"/>
                  <a:pt x="4448" y="523"/>
                  <a:pt x="4487" y="585"/>
                </a:cubicBezTo>
                <a:cubicBezTo>
                  <a:pt x="4526" y="647"/>
                  <a:pt x="4552" y="708"/>
                  <a:pt x="4569" y="740"/>
                </a:cubicBezTo>
              </a:path>
            </a:pathLst>
          </a:custGeom>
          <a:noFill/>
          <a:ln w="5715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4" name="Line 54">
            <a:extLst>
              <a:ext uri="{FF2B5EF4-FFF2-40B4-BE49-F238E27FC236}">
                <a16:creationId xmlns:a16="http://schemas.microsoft.com/office/drawing/2014/main" id="{4B605964-9A67-4E66-AE23-8262714819C1}"/>
              </a:ext>
            </a:extLst>
          </p:cNvPr>
          <p:cNvSpPr>
            <a:spLocks noChangeShapeType="1"/>
          </p:cNvSpPr>
          <p:nvPr/>
        </p:nvSpPr>
        <p:spPr bwMode="auto">
          <a:xfrm>
            <a:off x="1447800" y="20574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16" name="Group 76">
            <a:extLst>
              <a:ext uri="{FF2B5EF4-FFF2-40B4-BE49-F238E27FC236}">
                <a16:creationId xmlns:a16="http://schemas.microsoft.com/office/drawing/2014/main" id="{214070D9-E7F7-4579-8E96-CB8681E323B8}"/>
              </a:ext>
            </a:extLst>
          </p:cNvPr>
          <p:cNvGrpSpPr>
            <a:grpSpLocks/>
          </p:cNvGrpSpPr>
          <p:nvPr/>
        </p:nvGrpSpPr>
        <p:grpSpPr bwMode="auto">
          <a:xfrm>
            <a:off x="3962400" y="2349500"/>
            <a:ext cx="3505200" cy="531813"/>
            <a:chOff x="2496" y="1480"/>
            <a:chExt cx="2208" cy="335"/>
          </a:xfrm>
        </p:grpSpPr>
        <p:sp>
          <p:nvSpPr>
            <p:cNvPr id="10296" name="Text Box 56">
              <a:extLst>
                <a:ext uri="{FF2B5EF4-FFF2-40B4-BE49-F238E27FC236}">
                  <a16:creationId xmlns:a16="http://schemas.microsoft.com/office/drawing/2014/main" id="{39F75537-A5CE-4123-AC9F-02CC694FE515}"/>
                </a:ext>
              </a:extLst>
            </p:cNvPr>
            <p:cNvSpPr txBox="1">
              <a:spLocks noChangeArrowheads="1"/>
            </p:cNvSpPr>
            <p:nvPr/>
          </p:nvSpPr>
          <p:spPr bwMode="auto">
            <a:xfrm>
              <a:off x="3024" y="1584"/>
              <a:ext cx="1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WAVELENGTH</a:t>
              </a:r>
            </a:p>
          </p:txBody>
        </p:sp>
        <p:sp>
          <p:nvSpPr>
            <p:cNvPr id="10300" name="Line 60">
              <a:extLst>
                <a:ext uri="{FF2B5EF4-FFF2-40B4-BE49-F238E27FC236}">
                  <a16:creationId xmlns:a16="http://schemas.microsoft.com/office/drawing/2014/main" id="{3D2FF6B4-1127-403F-A60C-8414D882CBCE}"/>
                </a:ext>
              </a:extLst>
            </p:cNvPr>
            <p:cNvSpPr>
              <a:spLocks noChangeShapeType="1"/>
            </p:cNvSpPr>
            <p:nvPr/>
          </p:nvSpPr>
          <p:spPr bwMode="auto">
            <a:xfrm>
              <a:off x="4272" y="1680"/>
              <a:ext cx="4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1" name="Line 61">
              <a:extLst>
                <a:ext uri="{FF2B5EF4-FFF2-40B4-BE49-F238E27FC236}">
                  <a16:creationId xmlns:a16="http://schemas.microsoft.com/office/drawing/2014/main" id="{AD22B7BE-6095-46EA-B9A6-851765FEB5D2}"/>
                </a:ext>
              </a:extLst>
            </p:cNvPr>
            <p:cNvSpPr>
              <a:spLocks noChangeShapeType="1"/>
            </p:cNvSpPr>
            <p:nvPr/>
          </p:nvSpPr>
          <p:spPr bwMode="auto">
            <a:xfrm flipH="1">
              <a:off x="2496" y="1680"/>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3" name="Line 63">
              <a:extLst>
                <a:ext uri="{FF2B5EF4-FFF2-40B4-BE49-F238E27FC236}">
                  <a16:creationId xmlns:a16="http://schemas.microsoft.com/office/drawing/2014/main" id="{BAA9A5F0-4351-4473-B9EB-D415C92B77AD}"/>
                </a:ext>
              </a:extLst>
            </p:cNvPr>
            <p:cNvSpPr>
              <a:spLocks noChangeShapeType="1"/>
            </p:cNvSpPr>
            <p:nvPr/>
          </p:nvSpPr>
          <p:spPr bwMode="auto">
            <a:xfrm flipV="1">
              <a:off x="2496" y="148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4" name="Line 64">
              <a:extLst>
                <a:ext uri="{FF2B5EF4-FFF2-40B4-BE49-F238E27FC236}">
                  <a16:creationId xmlns:a16="http://schemas.microsoft.com/office/drawing/2014/main" id="{B3F35E02-563A-4970-88F6-27C50DC1EDE7}"/>
                </a:ext>
              </a:extLst>
            </p:cNvPr>
            <p:cNvSpPr>
              <a:spLocks noChangeShapeType="1"/>
            </p:cNvSpPr>
            <p:nvPr/>
          </p:nvSpPr>
          <p:spPr bwMode="auto">
            <a:xfrm flipV="1">
              <a:off x="4704" y="148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05" name="Line 65">
            <a:extLst>
              <a:ext uri="{FF2B5EF4-FFF2-40B4-BE49-F238E27FC236}">
                <a16:creationId xmlns:a16="http://schemas.microsoft.com/office/drawing/2014/main" id="{200AEA5B-4AF6-455D-8078-32EFC038202A}"/>
              </a:ext>
            </a:extLst>
          </p:cNvPr>
          <p:cNvSpPr>
            <a:spLocks noChangeShapeType="1"/>
          </p:cNvSpPr>
          <p:nvPr/>
        </p:nvSpPr>
        <p:spPr bwMode="auto">
          <a:xfrm>
            <a:off x="990600" y="3886200"/>
            <a:ext cx="7086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15" name="Group 75">
            <a:extLst>
              <a:ext uri="{FF2B5EF4-FFF2-40B4-BE49-F238E27FC236}">
                <a16:creationId xmlns:a16="http://schemas.microsoft.com/office/drawing/2014/main" id="{C83D9AA8-4744-49E1-A859-E09D2BF0BD0B}"/>
              </a:ext>
            </a:extLst>
          </p:cNvPr>
          <p:cNvGrpSpPr>
            <a:grpSpLocks/>
          </p:cNvGrpSpPr>
          <p:nvPr/>
        </p:nvGrpSpPr>
        <p:grpSpPr bwMode="auto">
          <a:xfrm>
            <a:off x="3200400" y="2743200"/>
            <a:ext cx="1517650" cy="1143000"/>
            <a:chOff x="2016" y="1728"/>
            <a:chExt cx="956" cy="720"/>
          </a:xfrm>
        </p:grpSpPr>
        <p:sp>
          <p:nvSpPr>
            <p:cNvPr id="10299" name="Text Box 59">
              <a:extLst>
                <a:ext uri="{FF2B5EF4-FFF2-40B4-BE49-F238E27FC236}">
                  <a16:creationId xmlns:a16="http://schemas.microsoft.com/office/drawing/2014/main" id="{11A13B3E-EA60-43AA-8E2A-06539EA97706}"/>
                </a:ext>
              </a:extLst>
            </p:cNvPr>
            <p:cNvSpPr txBox="1">
              <a:spLocks noChangeArrowheads="1"/>
            </p:cNvSpPr>
            <p:nvPr/>
          </p:nvSpPr>
          <p:spPr bwMode="auto">
            <a:xfrm>
              <a:off x="2016" y="1968"/>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AMPLITUDE</a:t>
              </a:r>
            </a:p>
          </p:txBody>
        </p:sp>
        <p:sp>
          <p:nvSpPr>
            <p:cNvPr id="10306" name="Line 66">
              <a:extLst>
                <a:ext uri="{FF2B5EF4-FFF2-40B4-BE49-F238E27FC236}">
                  <a16:creationId xmlns:a16="http://schemas.microsoft.com/office/drawing/2014/main" id="{8BF34580-A94E-42D0-840C-CC9254ADD21A}"/>
                </a:ext>
              </a:extLst>
            </p:cNvPr>
            <p:cNvSpPr>
              <a:spLocks noChangeShapeType="1"/>
            </p:cNvSpPr>
            <p:nvPr/>
          </p:nvSpPr>
          <p:spPr bwMode="auto">
            <a:xfrm>
              <a:off x="2352" y="1728"/>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7" name="Line 67">
              <a:extLst>
                <a:ext uri="{FF2B5EF4-FFF2-40B4-BE49-F238E27FC236}">
                  <a16:creationId xmlns:a16="http://schemas.microsoft.com/office/drawing/2014/main" id="{54D87732-02C1-4106-ACE9-CDDD557B99A1}"/>
                </a:ext>
              </a:extLst>
            </p:cNvPr>
            <p:cNvSpPr>
              <a:spLocks noChangeShapeType="1"/>
            </p:cNvSpPr>
            <p:nvPr/>
          </p:nvSpPr>
          <p:spPr bwMode="auto">
            <a:xfrm>
              <a:off x="2400" y="244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8" name="Line 68">
              <a:extLst>
                <a:ext uri="{FF2B5EF4-FFF2-40B4-BE49-F238E27FC236}">
                  <a16:creationId xmlns:a16="http://schemas.microsoft.com/office/drawing/2014/main" id="{3C9E4922-CDA0-4435-BA1C-D1076713B0B4}"/>
                </a:ext>
              </a:extLst>
            </p:cNvPr>
            <p:cNvSpPr>
              <a:spLocks noChangeShapeType="1"/>
            </p:cNvSpPr>
            <p:nvPr/>
          </p:nvSpPr>
          <p:spPr bwMode="auto">
            <a:xfrm>
              <a:off x="2496" y="220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9" name="Line 69">
              <a:extLst>
                <a:ext uri="{FF2B5EF4-FFF2-40B4-BE49-F238E27FC236}">
                  <a16:creationId xmlns:a16="http://schemas.microsoft.com/office/drawing/2014/main" id="{73B980E5-FC4E-46B0-842F-C03EC744A06B}"/>
                </a:ext>
              </a:extLst>
            </p:cNvPr>
            <p:cNvSpPr>
              <a:spLocks noChangeShapeType="1"/>
            </p:cNvSpPr>
            <p:nvPr/>
          </p:nvSpPr>
          <p:spPr bwMode="auto">
            <a:xfrm flipH="1" flipV="1">
              <a:off x="2496" y="172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17" name="Text Box 77">
            <a:extLst>
              <a:ext uri="{FF2B5EF4-FFF2-40B4-BE49-F238E27FC236}">
                <a16:creationId xmlns:a16="http://schemas.microsoft.com/office/drawing/2014/main" id="{91E5982C-BE0A-44E3-86FB-24B6EE7D9842}"/>
              </a:ext>
            </a:extLst>
          </p:cNvPr>
          <p:cNvSpPr txBox="1">
            <a:spLocks noChangeArrowheads="1"/>
          </p:cNvSpPr>
          <p:nvPr/>
        </p:nvSpPr>
        <p:spPr bwMode="auto">
          <a:xfrm>
            <a:off x="5257800" y="41148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TROUGH</a:t>
            </a:r>
          </a:p>
        </p:txBody>
      </p:sp>
      <p:sp>
        <p:nvSpPr>
          <p:cNvPr id="10318" name="Text Box 78">
            <a:extLst>
              <a:ext uri="{FF2B5EF4-FFF2-40B4-BE49-F238E27FC236}">
                <a16:creationId xmlns:a16="http://schemas.microsoft.com/office/drawing/2014/main" id="{A49BB65C-03A8-42E2-BE03-88CCA3F0E641}"/>
              </a:ext>
            </a:extLst>
          </p:cNvPr>
          <p:cNvSpPr txBox="1">
            <a:spLocks noChangeArrowheads="1"/>
          </p:cNvSpPr>
          <p:nvPr/>
        </p:nvSpPr>
        <p:spPr bwMode="auto">
          <a:xfrm>
            <a:off x="7086600" y="32004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Arial" panose="020B0604020202020204" pitchFamily="34" charset="0"/>
              </a:rPr>
              <a:t>CREST</a:t>
            </a:r>
          </a:p>
        </p:txBody>
      </p:sp>
      <p:grpSp>
        <p:nvGrpSpPr>
          <p:cNvPr id="10321" name="Group 81">
            <a:extLst>
              <a:ext uri="{FF2B5EF4-FFF2-40B4-BE49-F238E27FC236}">
                <a16:creationId xmlns:a16="http://schemas.microsoft.com/office/drawing/2014/main" id="{2E34C809-3232-4832-8E6E-8237A00AAC82}"/>
              </a:ext>
            </a:extLst>
          </p:cNvPr>
          <p:cNvGrpSpPr>
            <a:grpSpLocks/>
          </p:cNvGrpSpPr>
          <p:nvPr/>
        </p:nvGrpSpPr>
        <p:grpSpPr bwMode="auto">
          <a:xfrm>
            <a:off x="685800" y="1828800"/>
            <a:ext cx="8077200" cy="3505200"/>
            <a:chOff x="432" y="1152"/>
            <a:chExt cx="5088" cy="2208"/>
          </a:xfrm>
        </p:grpSpPr>
        <p:sp>
          <p:nvSpPr>
            <p:cNvPr id="10293" name="Rectangle 53">
              <a:extLst>
                <a:ext uri="{FF2B5EF4-FFF2-40B4-BE49-F238E27FC236}">
                  <a16:creationId xmlns:a16="http://schemas.microsoft.com/office/drawing/2014/main" id="{EC538A6F-488E-4838-9EA1-51B126705E79}"/>
                </a:ext>
              </a:extLst>
            </p:cNvPr>
            <p:cNvSpPr>
              <a:spLocks noChangeArrowheads="1"/>
            </p:cNvSpPr>
            <p:nvPr/>
          </p:nvSpPr>
          <p:spPr bwMode="auto">
            <a:xfrm>
              <a:off x="432" y="1440"/>
              <a:ext cx="4848" cy="1920"/>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90" name="Group 50">
              <a:extLst>
                <a:ext uri="{FF2B5EF4-FFF2-40B4-BE49-F238E27FC236}">
                  <a16:creationId xmlns:a16="http://schemas.microsoft.com/office/drawing/2014/main" id="{ECBE5725-8805-43D0-83FF-8E3B75CE0DDA}"/>
                </a:ext>
              </a:extLst>
            </p:cNvPr>
            <p:cNvGrpSpPr>
              <a:grpSpLocks/>
            </p:cNvGrpSpPr>
            <p:nvPr/>
          </p:nvGrpSpPr>
          <p:grpSpPr bwMode="auto">
            <a:xfrm>
              <a:off x="5136" y="1152"/>
              <a:ext cx="384" cy="1830"/>
              <a:chOff x="480" y="1146"/>
              <a:chExt cx="384" cy="1830"/>
            </a:xfrm>
          </p:grpSpPr>
          <p:grpSp>
            <p:nvGrpSpPr>
              <p:cNvPr id="10276" name="Group 36">
                <a:extLst>
                  <a:ext uri="{FF2B5EF4-FFF2-40B4-BE49-F238E27FC236}">
                    <a16:creationId xmlns:a16="http://schemas.microsoft.com/office/drawing/2014/main" id="{90FC0C27-1D65-49C8-A8B0-7C00FB835057}"/>
                  </a:ext>
                </a:extLst>
              </p:cNvPr>
              <p:cNvGrpSpPr>
                <a:grpSpLocks/>
              </p:cNvGrpSpPr>
              <p:nvPr/>
            </p:nvGrpSpPr>
            <p:grpSpPr bwMode="auto">
              <a:xfrm>
                <a:off x="624" y="1392"/>
                <a:ext cx="240" cy="1536"/>
                <a:chOff x="624" y="1200"/>
                <a:chExt cx="240" cy="1536"/>
              </a:xfrm>
            </p:grpSpPr>
            <p:sp>
              <p:nvSpPr>
                <p:cNvPr id="10245" name="Oval 5">
                  <a:extLst>
                    <a:ext uri="{FF2B5EF4-FFF2-40B4-BE49-F238E27FC236}">
                      <a16:creationId xmlns:a16="http://schemas.microsoft.com/office/drawing/2014/main" id="{26AF3C33-6B47-4C2A-8F8A-14A9BB989F86}"/>
                    </a:ext>
                  </a:extLst>
                </p:cNvPr>
                <p:cNvSpPr>
                  <a:spLocks noChangeArrowheads="1"/>
                </p:cNvSpPr>
                <p:nvPr/>
              </p:nvSpPr>
              <p:spPr bwMode="auto">
                <a:xfrm>
                  <a:off x="624" y="120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Oval 6">
                  <a:extLst>
                    <a:ext uri="{FF2B5EF4-FFF2-40B4-BE49-F238E27FC236}">
                      <a16:creationId xmlns:a16="http://schemas.microsoft.com/office/drawing/2014/main" id="{ABCD8637-0176-4A8B-82A3-084FAA7DC85C}"/>
                    </a:ext>
                  </a:extLst>
                </p:cNvPr>
                <p:cNvSpPr>
                  <a:spLocks noChangeArrowheads="1"/>
                </p:cNvSpPr>
                <p:nvPr/>
              </p:nvSpPr>
              <p:spPr bwMode="auto">
                <a:xfrm>
                  <a:off x="624" y="124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7">
                  <a:extLst>
                    <a:ext uri="{FF2B5EF4-FFF2-40B4-BE49-F238E27FC236}">
                      <a16:creationId xmlns:a16="http://schemas.microsoft.com/office/drawing/2014/main" id="{4717BCC3-64A6-4B2D-9D80-E9E2384014C4}"/>
                    </a:ext>
                  </a:extLst>
                </p:cNvPr>
                <p:cNvSpPr>
                  <a:spLocks noChangeArrowheads="1"/>
                </p:cNvSpPr>
                <p:nvPr/>
              </p:nvSpPr>
              <p:spPr bwMode="auto">
                <a:xfrm>
                  <a:off x="624" y="129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Oval 8">
                  <a:extLst>
                    <a:ext uri="{FF2B5EF4-FFF2-40B4-BE49-F238E27FC236}">
                      <a16:creationId xmlns:a16="http://schemas.microsoft.com/office/drawing/2014/main" id="{202FB8D7-FD11-464F-B711-F820EA3A7CBA}"/>
                    </a:ext>
                  </a:extLst>
                </p:cNvPr>
                <p:cNvSpPr>
                  <a:spLocks noChangeArrowheads="1"/>
                </p:cNvSpPr>
                <p:nvPr/>
              </p:nvSpPr>
              <p:spPr bwMode="auto">
                <a:xfrm>
                  <a:off x="624" y="134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Oval 9">
                  <a:extLst>
                    <a:ext uri="{FF2B5EF4-FFF2-40B4-BE49-F238E27FC236}">
                      <a16:creationId xmlns:a16="http://schemas.microsoft.com/office/drawing/2014/main" id="{2EE211FD-AE9E-4604-9E82-5C951A71F13D}"/>
                    </a:ext>
                  </a:extLst>
                </p:cNvPr>
                <p:cNvSpPr>
                  <a:spLocks noChangeArrowheads="1"/>
                </p:cNvSpPr>
                <p:nvPr/>
              </p:nvSpPr>
              <p:spPr bwMode="auto">
                <a:xfrm>
                  <a:off x="624" y="139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Oval 10">
                  <a:extLst>
                    <a:ext uri="{FF2B5EF4-FFF2-40B4-BE49-F238E27FC236}">
                      <a16:creationId xmlns:a16="http://schemas.microsoft.com/office/drawing/2014/main" id="{E392991B-D4EA-4DBF-B421-5C5624B74C46}"/>
                    </a:ext>
                  </a:extLst>
                </p:cNvPr>
                <p:cNvSpPr>
                  <a:spLocks noChangeArrowheads="1"/>
                </p:cNvSpPr>
                <p:nvPr/>
              </p:nvSpPr>
              <p:spPr bwMode="auto">
                <a:xfrm>
                  <a:off x="624" y="144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11">
                  <a:extLst>
                    <a:ext uri="{FF2B5EF4-FFF2-40B4-BE49-F238E27FC236}">
                      <a16:creationId xmlns:a16="http://schemas.microsoft.com/office/drawing/2014/main" id="{FA1A3FC6-D8F7-4235-8181-F38EAE5E02E8}"/>
                    </a:ext>
                  </a:extLst>
                </p:cNvPr>
                <p:cNvSpPr>
                  <a:spLocks noChangeArrowheads="1"/>
                </p:cNvSpPr>
                <p:nvPr/>
              </p:nvSpPr>
              <p:spPr bwMode="auto">
                <a:xfrm>
                  <a:off x="624" y="148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Oval 12">
                  <a:extLst>
                    <a:ext uri="{FF2B5EF4-FFF2-40B4-BE49-F238E27FC236}">
                      <a16:creationId xmlns:a16="http://schemas.microsoft.com/office/drawing/2014/main" id="{C26976AD-26F5-47A7-8259-953CC43DA3F2}"/>
                    </a:ext>
                  </a:extLst>
                </p:cNvPr>
                <p:cNvSpPr>
                  <a:spLocks noChangeArrowheads="1"/>
                </p:cNvSpPr>
                <p:nvPr/>
              </p:nvSpPr>
              <p:spPr bwMode="auto">
                <a:xfrm>
                  <a:off x="624" y="153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Oval 13">
                  <a:extLst>
                    <a:ext uri="{FF2B5EF4-FFF2-40B4-BE49-F238E27FC236}">
                      <a16:creationId xmlns:a16="http://schemas.microsoft.com/office/drawing/2014/main" id="{F8B5BA95-D3D6-477C-B645-0F623F886769}"/>
                    </a:ext>
                  </a:extLst>
                </p:cNvPr>
                <p:cNvSpPr>
                  <a:spLocks noChangeArrowheads="1"/>
                </p:cNvSpPr>
                <p:nvPr/>
              </p:nvSpPr>
              <p:spPr bwMode="auto">
                <a:xfrm>
                  <a:off x="624" y="158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Oval 14">
                  <a:extLst>
                    <a:ext uri="{FF2B5EF4-FFF2-40B4-BE49-F238E27FC236}">
                      <a16:creationId xmlns:a16="http://schemas.microsoft.com/office/drawing/2014/main" id="{B6C44BC0-872F-4303-B7E8-95DA1C2CDA33}"/>
                    </a:ext>
                  </a:extLst>
                </p:cNvPr>
                <p:cNvSpPr>
                  <a:spLocks noChangeArrowheads="1"/>
                </p:cNvSpPr>
                <p:nvPr/>
              </p:nvSpPr>
              <p:spPr bwMode="auto">
                <a:xfrm>
                  <a:off x="624" y="163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Oval 15">
                  <a:extLst>
                    <a:ext uri="{FF2B5EF4-FFF2-40B4-BE49-F238E27FC236}">
                      <a16:creationId xmlns:a16="http://schemas.microsoft.com/office/drawing/2014/main" id="{4E6628FB-E6F7-40E7-92CA-37E7A38BDC06}"/>
                    </a:ext>
                  </a:extLst>
                </p:cNvPr>
                <p:cNvSpPr>
                  <a:spLocks noChangeArrowheads="1"/>
                </p:cNvSpPr>
                <p:nvPr/>
              </p:nvSpPr>
              <p:spPr bwMode="auto">
                <a:xfrm>
                  <a:off x="624" y="168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Oval 16">
                  <a:extLst>
                    <a:ext uri="{FF2B5EF4-FFF2-40B4-BE49-F238E27FC236}">
                      <a16:creationId xmlns:a16="http://schemas.microsoft.com/office/drawing/2014/main" id="{E226E023-71DA-4343-8F03-97E311FA10C7}"/>
                    </a:ext>
                  </a:extLst>
                </p:cNvPr>
                <p:cNvSpPr>
                  <a:spLocks noChangeArrowheads="1"/>
                </p:cNvSpPr>
                <p:nvPr/>
              </p:nvSpPr>
              <p:spPr bwMode="auto">
                <a:xfrm>
                  <a:off x="624" y="172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Oval 17">
                  <a:extLst>
                    <a:ext uri="{FF2B5EF4-FFF2-40B4-BE49-F238E27FC236}">
                      <a16:creationId xmlns:a16="http://schemas.microsoft.com/office/drawing/2014/main" id="{E040BF0B-D9E4-4F91-8D3B-3CA490183571}"/>
                    </a:ext>
                  </a:extLst>
                </p:cNvPr>
                <p:cNvSpPr>
                  <a:spLocks noChangeArrowheads="1"/>
                </p:cNvSpPr>
                <p:nvPr/>
              </p:nvSpPr>
              <p:spPr bwMode="auto">
                <a:xfrm>
                  <a:off x="624" y="177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18">
                  <a:extLst>
                    <a:ext uri="{FF2B5EF4-FFF2-40B4-BE49-F238E27FC236}">
                      <a16:creationId xmlns:a16="http://schemas.microsoft.com/office/drawing/2014/main" id="{860759C8-1EBE-48A1-95C9-DCE03A881A08}"/>
                    </a:ext>
                  </a:extLst>
                </p:cNvPr>
                <p:cNvSpPr>
                  <a:spLocks noChangeArrowheads="1"/>
                </p:cNvSpPr>
                <p:nvPr/>
              </p:nvSpPr>
              <p:spPr bwMode="auto">
                <a:xfrm>
                  <a:off x="624" y="182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Oval 19">
                  <a:extLst>
                    <a:ext uri="{FF2B5EF4-FFF2-40B4-BE49-F238E27FC236}">
                      <a16:creationId xmlns:a16="http://schemas.microsoft.com/office/drawing/2014/main" id="{8D723CE8-04E0-4ED7-AE0D-071F421A58F0}"/>
                    </a:ext>
                  </a:extLst>
                </p:cNvPr>
                <p:cNvSpPr>
                  <a:spLocks noChangeArrowheads="1"/>
                </p:cNvSpPr>
                <p:nvPr/>
              </p:nvSpPr>
              <p:spPr bwMode="auto">
                <a:xfrm>
                  <a:off x="624" y="187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Oval 20">
                  <a:extLst>
                    <a:ext uri="{FF2B5EF4-FFF2-40B4-BE49-F238E27FC236}">
                      <a16:creationId xmlns:a16="http://schemas.microsoft.com/office/drawing/2014/main" id="{7841FE59-C05E-4CE9-B373-10492B0A9601}"/>
                    </a:ext>
                  </a:extLst>
                </p:cNvPr>
                <p:cNvSpPr>
                  <a:spLocks noChangeArrowheads="1"/>
                </p:cNvSpPr>
                <p:nvPr/>
              </p:nvSpPr>
              <p:spPr bwMode="auto">
                <a:xfrm>
                  <a:off x="624" y="192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Oval 21">
                  <a:extLst>
                    <a:ext uri="{FF2B5EF4-FFF2-40B4-BE49-F238E27FC236}">
                      <a16:creationId xmlns:a16="http://schemas.microsoft.com/office/drawing/2014/main" id="{A199B741-805B-4A41-BBF7-B759C2A4395A}"/>
                    </a:ext>
                  </a:extLst>
                </p:cNvPr>
                <p:cNvSpPr>
                  <a:spLocks noChangeArrowheads="1"/>
                </p:cNvSpPr>
                <p:nvPr/>
              </p:nvSpPr>
              <p:spPr bwMode="auto">
                <a:xfrm>
                  <a:off x="624" y="196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Oval 22">
                  <a:extLst>
                    <a:ext uri="{FF2B5EF4-FFF2-40B4-BE49-F238E27FC236}">
                      <a16:creationId xmlns:a16="http://schemas.microsoft.com/office/drawing/2014/main" id="{0C6475D1-00F0-4745-B609-1437B8AF117B}"/>
                    </a:ext>
                  </a:extLst>
                </p:cNvPr>
                <p:cNvSpPr>
                  <a:spLocks noChangeArrowheads="1"/>
                </p:cNvSpPr>
                <p:nvPr/>
              </p:nvSpPr>
              <p:spPr bwMode="auto">
                <a:xfrm>
                  <a:off x="624" y="201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Oval 23">
                  <a:extLst>
                    <a:ext uri="{FF2B5EF4-FFF2-40B4-BE49-F238E27FC236}">
                      <a16:creationId xmlns:a16="http://schemas.microsoft.com/office/drawing/2014/main" id="{6D5FD1AD-2070-4F8E-9AFE-232F9A893B6C}"/>
                    </a:ext>
                  </a:extLst>
                </p:cNvPr>
                <p:cNvSpPr>
                  <a:spLocks noChangeArrowheads="1"/>
                </p:cNvSpPr>
                <p:nvPr/>
              </p:nvSpPr>
              <p:spPr bwMode="auto">
                <a:xfrm>
                  <a:off x="624" y="206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Oval 24">
                  <a:extLst>
                    <a:ext uri="{FF2B5EF4-FFF2-40B4-BE49-F238E27FC236}">
                      <a16:creationId xmlns:a16="http://schemas.microsoft.com/office/drawing/2014/main" id="{67D3EDA3-35DD-4083-BD71-0E39A17E648B}"/>
                    </a:ext>
                  </a:extLst>
                </p:cNvPr>
                <p:cNvSpPr>
                  <a:spLocks noChangeArrowheads="1"/>
                </p:cNvSpPr>
                <p:nvPr/>
              </p:nvSpPr>
              <p:spPr bwMode="auto">
                <a:xfrm>
                  <a:off x="624" y="211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Oval 25">
                  <a:extLst>
                    <a:ext uri="{FF2B5EF4-FFF2-40B4-BE49-F238E27FC236}">
                      <a16:creationId xmlns:a16="http://schemas.microsoft.com/office/drawing/2014/main" id="{042028E5-6C60-4972-8109-8AE6060312DE}"/>
                    </a:ext>
                  </a:extLst>
                </p:cNvPr>
                <p:cNvSpPr>
                  <a:spLocks noChangeArrowheads="1"/>
                </p:cNvSpPr>
                <p:nvPr/>
              </p:nvSpPr>
              <p:spPr bwMode="auto">
                <a:xfrm>
                  <a:off x="624" y="216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Oval 26">
                  <a:extLst>
                    <a:ext uri="{FF2B5EF4-FFF2-40B4-BE49-F238E27FC236}">
                      <a16:creationId xmlns:a16="http://schemas.microsoft.com/office/drawing/2014/main" id="{7A2FB686-5417-4AFF-9DBD-3913CD08569F}"/>
                    </a:ext>
                  </a:extLst>
                </p:cNvPr>
                <p:cNvSpPr>
                  <a:spLocks noChangeArrowheads="1"/>
                </p:cNvSpPr>
                <p:nvPr/>
              </p:nvSpPr>
              <p:spPr bwMode="auto">
                <a:xfrm>
                  <a:off x="624" y="220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27">
                  <a:extLst>
                    <a:ext uri="{FF2B5EF4-FFF2-40B4-BE49-F238E27FC236}">
                      <a16:creationId xmlns:a16="http://schemas.microsoft.com/office/drawing/2014/main" id="{17CA0E85-2470-4940-B35D-E2E639492881}"/>
                    </a:ext>
                  </a:extLst>
                </p:cNvPr>
                <p:cNvSpPr>
                  <a:spLocks noChangeArrowheads="1"/>
                </p:cNvSpPr>
                <p:nvPr/>
              </p:nvSpPr>
              <p:spPr bwMode="auto">
                <a:xfrm>
                  <a:off x="624" y="225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Oval 28">
                  <a:extLst>
                    <a:ext uri="{FF2B5EF4-FFF2-40B4-BE49-F238E27FC236}">
                      <a16:creationId xmlns:a16="http://schemas.microsoft.com/office/drawing/2014/main" id="{BD6CBFDF-8BC3-436F-AC64-5567C6D8CAA9}"/>
                    </a:ext>
                  </a:extLst>
                </p:cNvPr>
                <p:cNvSpPr>
                  <a:spLocks noChangeArrowheads="1"/>
                </p:cNvSpPr>
                <p:nvPr/>
              </p:nvSpPr>
              <p:spPr bwMode="auto">
                <a:xfrm>
                  <a:off x="624" y="230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Oval 29">
                  <a:extLst>
                    <a:ext uri="{FF2B5EF4-FFF2-40B4-BE49-F238E27FC236}">
                      <a16:creationId xmlns:a16="http://schemas.microsoft.com/office/drawing/2014/main" id="{FD1F09C3-BFCB-413C-ABAD-EE1EE6C5670C}"/>
                    </a:ext>
                  </a:extLst>
                </p:cNvPr>
                <p:cNvSpPr>
                  <a:spLocks noChangeArrowheads="1"/>
                </p:cNvSpPr>
                <p:nvPr/>
              </p:nvSpPr>
              <p:spPr bwMode="auto">
                <a:xfrm>
                  <a:off x="624" y="235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Oval 30">
                  <a:extLst>
                    <a:ext uri="{FF2B5EF4-FFF2-40B4-BE49-F238E27FC236}">
                      <a16:creationId xmlns:a16="http://schemas.microsoft.com/office/drawing/2014/main" id="{BAE514F2-860C-4855-9F3C-FCB7A1B017CC}"/>
                    </a:ext>
                  </a:extLst>
                </p:cNvPr>
                <p:cNvSpPr>
                  <a:spLocks noChangeArrowheads="1"/>
                </p:cNvSpPr>
                <p:nvPr/>
              </p:nvSpPr>
              <p:spPr bwMode="auto">
                <a:xfrm>
                  <a:off x="624" y="240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Oval 31">
                  <a:extLst>
                    <a:ext uri="{FF2B5EF4-FFF2-40B4-BE49-F238E27FC236}">
                      <a16:creationId xmlns:a16="http://schemas.microsoft.com/office/drawing/2014/main" id="{8B225214-B08D-44FC-A514-424C48D3C33F}"/>
                    </a:ext>
                  </a:extLst>
                </p:cNvPr>
                <p:cNvSpPr>
                  <a:spLocks noChangeArrowheads="1"/>
                </p:cNvSpPr>
                <p:nvPr/>
              </p:nvSpPr>
              <p:spPr bwMode="auto">
                <a:xfrm>
                  <a:off x="624" y="2448"/>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Oval 32">
                  <a:extLst>
                    <a:ext uri="{FF2B5EF4-FFF2-40B4-BE49-F238E27FC236}">
                      <a16:creationId xmlns:a16="http://schemas.microsoft.com/office/drawing/2014/main" id="{E89C2C16-27F7-49EF-A859-9E018DF300CC}"/>
                    </a:ext>
                  </a:extLst>
                </p:cNvPr>
                <p:cNvSpPr>
                  <a:spLocks noChangeArrowheads="1"/>
                </p:cNvSpPr>
                <p:nvPr/>
              </p:nvSpPr>
              <p:spPr bwMode="auto">
                <a:xfrm>
                  <a:off x="624" y="2496"/>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Oval 33">
                  <a:extLst>
                    <a:ext uri="{FF2B5EF4-FFF2-40B4-BE49-F238E27FC236}">
                      <a16:creationId xmlns:a16="http://schemas.microsoft.com/office/drawing/2014/main" id="{1D67A338-4E2A-4453-A3F7-5660B25553AC}"/>
                    </a:ext>
                  </a:extLst>
                </p:cNvPr>
                <p:cNvSpPr>
                  <a:spLocks noChangeArrowheads="1"/>
                </p:cNvSpPr>
                <p:nvPr/>
              </p:nvSpPr>
              <p:spPr bwMode="auto">
                <a:xfrm>
                  <a:off x="624" y="2544"/>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4" name="Oval 34">
                  <a:extLst>
                    <a:ext uri="{FF2B5EF4-FFF2-40B4-BE49-F238E27FC236}">
                      <a16:creationId xmlns:a16="http://schemas.microsoft.com/office/drawing/2014/main" id="{174C64BC-CBB7-4F68-A0AD-BDD8BA6BE523}"/>
                    </a:ext>
                  </a:extLst>
                </p:cNvPr>
                <p:cNvSpPr>
                  <a:spLocks noChangeArrowheads="1"/>
                </p:cNvSpPr>
                <p:nvPr/>
              </p:nvSpPr>
              <p:spPr bwMode="auto">
                <a:xfrm>
                  <a:off x="624" y="2592"/>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5" name="Oval 35">
                  <a:extLst>
                    <a:ext uri="{FF2B5EF4-FFF2-40B4-BE49-F238E27FC236}">
                      <a16:creationId xmlns:a16="http://schemas.microsoft.com/office/drawing/2014/main" id="{C16F30E9-6E73-4154-AD55-A7C697CB1209}"/>
                    </a:ext>
                  </a:extLst>
                </p:cNvPr>
                <p:cNvSpPr>
                  <a:spLocks noChangeArrowheads="1"/>
                </p:cNvSpPr>
                <p:nvPr/>
              </p:nvSpPr>
              <p:spPr bwMode="auto">
                <a:xfrm>
                  <a:off x="624" y="2640"/>
                  <a:ext cx="240"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8" name="Freeform 38">
                <a:extLst>
                  <a:ext uri="{FF2B5EF4-FFF2-40B4-BE49-F238E27FC236}">
                    <a16:creationId xmlns:a16="http://schemas.microsoft.com/office/drawing/2014/main" id="{C2B0C35D-FE92-4B3C-8B53-4A0DACF29B31}"/>
                  </a:ext>
                </a:extLst>
              </p:cNvPr>
              <p:cNvSpPr>
                <a:spLocks/>
              </p:cNvSpPr>
              <p:nvPr/>
            </p:nvSpPr>
            <p:spPr bwMode="auto">
              <a:xfrm>
                <a:off x="616" y="2872"/>
                <a:ext cx="224" cy="104"/>
              </a:xfrm>
              <a:custGeom>
                <a:avLst/>
                <a:gdLst>
                  <a:gd name="T0" fmla="*/ 104 w 224"/>
                  <a:gd name="T1" fmla="*/ 104 h 104"/>
                  <a:gd name="T2" fmla="*/ 8 w 224"/>
                  <a:gd name="T3" fmla="*/ 56 h 104"/>
                  <a:gd name="T4" fmla="*/ 56 w 224"/>
                  <a:gd name="T5" fmla="*/ 8 h 104"/>
                  <a:gd name="T6" fmla="*/ 200 w 224"/>
                  <a:gd name="T7" fmla="*/ 8 h 104"/>
                  <a:gd name="T8" fmla="*/ 200 w 224"/>
                  <a:gd name="T9" fmla="*/ 56 h 104"/>
                </a:gdLst>
                <a:ahLst/>
                <a:cxnLst>
                  <a:cxn ang="0">
                    <a:pos x="T0" y="T1"/>
                  </a:cxn>
                  <a:cxn ang="0">
                    <a:pos x="T2" y="T3"/>
                  </a:cxn>
                  <a:cxn ang="0">
                    <a:pos x="T4" y="T5"/>
                  </a:cxn>
                  <a:cxn ang="0">
                    <a:pos x="T6" y="T7"/>
                  </a:cxn>
                  <a:cxn ang="0">
                    <a:pos x="T8" y="T9"/>
                  </a:cxn>
                </a:cxnLst>
                <a:rect l="0" t="0" r="r" b="b"/>
                <a:pathLst>
                  <a:path w="224" h="104">
                    <a:moveTo>
                      <a:pt x="104" y="104"/>
                    </a:moveTo>
                    <a:cubicBezTo>
                      <a:pt x="60" y="88"/>
                      <a:pt x="16" y="72"/>
                      <a:pt x="8" y="56"/>
                    </a:cubicBezTo>
                    <a:cubicBezTo>
                      <a:pt x="0" y="40"/>
                      <a:pt x="24" y="16"/>
                      <a:pt x="56" y="8"/>
                    </a:cubicBezTo>
                    <a:cubicBezTo>
                      <a:pt x="88" y="0"/>
                      <a:pt x="176" y="0"/>
                      <a:pt x="200" y="8"/>
                    </a:cubicBezTo>
                    <a:cubicBezTo>
                      <a:pt x="224" y="16"/>
                      <a:pt x="200" y="48"/>
                      <a:pt x="200"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Freeform 47">
                <a:extLst>
                  <a:ext uri="{FF2B5EF4-FFF2-40B4-BE49-F238E27FC236}">
                    <a16:creationId xmlns:a16="http://schemas.microsoft.com/office/drawing/2014/main" id="{EADC493D-4DAF-48FF-887C-00513EEA969E}"/>
                  </a:ext>
                </a:extLst>
              </p:cNvPr>
              <p:cNvSpPr>
                <a:spLocks/>
              </p:cNvSpPr>
              <p:nvPr/>
            </p:nvSpPr>
            <p:spPr bwMode="auto">
              <a:xfrm>
                <a:off x="664" y="1146"/>
                <a:ext cx="152" cy="366"/>
              </a:xfrm>
              <a:custGeom>
                <a:avLst/>
                <a:gdLst>
                  <a:gd name="T0" fmla="*/ 152 w 152"/>
                  <a:gd name="T1" fmla="*/ 342 h 366"/>
                  <a:gd name="T2" fmla="*/ 56 w 152"/>
                  <a:gd name="T3" fmla="*/ 342 h 366"/>
                  <a:gd name="T4" fmla="*/ 8 w 152"/>
                  <a:gd name="T5" fmla="*/ 198 h 366"/>
                  <a:gd name="T6" fmla="*/ 8 w 152"/>
                  <a:gd name="T7" fmla="*/ 150 h 366"/>
                  <a:gd name="T8" fmla="*/ 24 w 152"/>
                  <a:gd name="T9" fmla="*/ 40 h 366"/>
                  <a:gd name="T10" fmla="*/ 93 w 152"/>
                  <a:gd name="T11" fmla="*/ 6 h 366"/>
                  <a:gd name="T12" fmla="*/ 144 w 152"/>
                  <a:gd name="T13" fmla="*/ 75 h 366"/>
                </a:gdLst>
                <a:ahLst/>
                <a:cxnLst>
                  <a:cxn ang="0">
                    <a:pos x="T0" y="T1"/>
                  </a:cxn>
                  <a:cxn ang="0">
                    <a:pos x="T2" y="T3"/>
                  </a:cxn>
                  <a:cxn ang="0">
                    <a:pos x="T4" y="T5"/>
                  </a:cxn>
                  <a:cxn ang="0">
                    <a:pos x="T6" y="T7"/>
                  </a:cxn>
                  <a:cxn ang="0">
                    <a:pos x="T8" y="T9"/>
                  </a:cxn>
                  <a:cxn ang="0">
                    <a:pos x="T10" y="T11"/>
                  </a:cxn>
                  <a:cxn ang="0">
                    <a:pos x="T12" y="T13"/>
                  </a:cxn>
                </a:cxnLst>
                <a:rect l="0" t="0" r="r" b="b"/>
                <a:pathLst>
                  <a:path w="152" h="366">
                    <a:moveTo>
                      <a:pt x="152" y="342"/>
                    </a:moveTo>
                    <a:cubicBezTo>
                      <a:pt x="116" y="354"/>
                      <a:pt x="80" y="366"/>
                      <a:pt x="56" y="342"/>
                    </a:cubicBezTo>
                    <a:cubicBezTo>
                      <a:pt x="32" y="318"/>
                      <a:pt x="16" y="230"/>
                      <a:pt x="8" y="198"/>
                    </a:cubicBezTo>
                    <a:cubicBezTo>
                      <a:pt x="0" y="166"/>
                      <a:pt x="5" y="176"/>
                      <a:pt x="8" y="150"/>
                    </a:cubicBezTo>
                    <a:cubicBezTo>
                      <a:pt x="11" y="124"/>
                      <a:pt x="10" y="64"/>
                      <a:pt x="24" y="40"/>
                    </a:cubicBezTo>
                    <a:cubicBezTo>
                      <a:pt x="38" y="16"/>
                      <a:pt x="73" y="0"/>
                      <a:pt x="93" y="6"/>
                    </a:cubicBezTo>
                    <a:cubicBezTo>
                      <a:pt x="113" y="12"/>
                      <a:pt x="134" y="61"/>
                      <a:pt x="144" y="75"/>
                    </a:cubicBezTo>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AutoShape 48">
                <a:extLst>
                  <a:ext uri="{FF2B5EF4-FFF2-40B4-BE49-F238E27FC236}">
                    <a16:creationId xmlns:a16="http://schemas.microsoft.com/office/drawing/2014/main" id="{1854653F-8925-40AF-9FB2-B730C10A78FB}"/>
                  </a:ext>
                </a:extLst>
              </p:cNvPr>
              <p:cNvSpPr>
                <a:spLocks noChangeArrowheads="1"/>
              </p:cNvSpPr>
              <p:nvPr/>
            </p:nvSpPr>
            <p:spPr bwMode="auto">
              <a:xfrm rot="16200000">
                <a:off x="648" y="1176"/>
                <a:ext cx="168" cy="216"/>
              </a:xfrm>
              <a:prstGeom prst="can">
                <a:avLst>
                  <a:gd name="adj" fmla="val 3214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9" name="AutoShape 49">
                <a:extLst>
                  <a:ext uri="{FF2B5EF4-FFF2-40B4-BE49-F238E27FC236}">
                    <a16:creationId xmlns:a16="http://schemas.microsoft.com/office/drawing/2014/main" id="{4BD0F83C-A4A3-4EC3-97C7-A14419A443EC}"/>
                  </a:ext>
                </a:extLst>
              </p:cNvPr>
              <p:cNvSpPr>
                <a:spLocks noChangeArrowheads="1"/>
              </p:cNvSpPr>
              <p:nvPr/>
            </p:nvSpPr>
            <p:spPr bwMode="auto">
              <a:xfrm rot="16200000">
                <a:off x="504" y="1176"/>
                <a:ext cx="168" cy="216"/>
              </a:xfrm>
              <a:prstGeom prst="can">
                <a:avLst>
                  <a:gd name="adj" fmla="val 3214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22" name="Group 82">
            <a:extLst>
              <a:ext uri="{FF2B5EF4-FFF2-40B4-BE49-F238E27FC236}">
                <a16:creationId xmlns:a16="http://schemas.microsoft.com/office/drawing/2014/main" id="{95992AB2-7395-406F-B780-ACB4E83A7AE1}"/>
              </a:ext>
            </a:extLst>
          </p:cNvPr>
          <p:cNvGrpSpPr>
            <a:grpSpLocks/>
          </p:cNvGrpSpPr>
          <p:nvPr/>
        </p:nvGrpSpPr>
        <p:grpSpPr bwMode="auto">
          <a:xfrm>
            <a:off x="8153400" y="3733800"/>
            <a:ext cx="990600" cy="2438400"/>
            <a:chOff x="5184" y="2304"/>
            <a:chExt cx="384" cy="1584"/>
          </a:xfrm>
        </p:grpSpPr>
        <p:sp>
          <p:nvSpPr>
            <p:cNvPr id="10277" name="Oval 37">
              <a:extLst>
                <a:ext uri="{FF2B5EF4-FFF2-40B4-BE49-F238E27FC236}">
                  <a16:creationId xmlns:a16="http://schemas.microsoft.com/office/drawing/2014/main" id="{677EF8FD-C471-4534-BC80-C35F0459B660}"/>
                </a:ext>
              </a:extLst>
            </p:cNvPr>
            <p:cNvSpPr>
              <a:spLocks noChangeArrowheads="1"/>
            </p:cNvSpPr>
            <p:nvPr/>
          </p:nvSpPr>
          <p:spPr bwMode="auto">
            <a:xfrm>
              <a:off x="5184" y="2304"/>
              <a:ext cx="336" cy="336"/>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1" name="Rectangle 51">
              <a:extLst>
                <a:ext uri="{FF2B5EF4-FFF2-40B4-BE49-F238E27FC236}">
                  <a16:creationId xmlns:a16="http://schemas.microsoft.com/office/drawing/2014/main" id="{C67F8DC7-8298-461A-A38D-CA682C9284CC}"/>
                </a:ext>
              </a:extLst>
            </p:cNvPr>
            <p:cNvSpPr>
              <a:spLocks noChangeArrowheads="1"/>
            </p:cNvSpPr>
            <p:nvPr/>
          </p:nvSpPr>
          <p:spPr bwMode="auto">
            <a:xfrm>
              <a:off x="5184" y="2640"/>
              <a:ext cx="384" cy="1248"/>
            </a:xfrm>
            <a:prstGeom prst="rect">
              <a:avLst/>
            </a:prstGeom>
            <a:solidFill>
              <a:srgbClr val="1010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3" name="Rectangle 3">
            <a:extLst>
              <a:ext uri="{FF2B5EF4-FFF2-40B4-BE49-F238E27FC236}">
                <a16:creationId xmlns:a16="http://schemas.microsoft.com/office/drawing/2014/main" id="{91C41317-25D5-4467-8AB5-D057BB04FE43}"/>
              </a:ext>
            </a:extLst>
          </p:cNvPr>
          <p:cNvSpPr>
            <a:spLocks noGrp="1" noChangeArrowheads="1"/>
          </p:cNvSpPr>
          <p:nvPr>
            <p:ph type="body" idx="1"/>
          </p:nvPr>
        </p:nvSpPr>
        <p:spPr>
          <a:xfrm>
            <a:off x="762000" y="1371600"/>
            <a:ext cx="8153400" cy="5486400"/>
          </a:xfrm>
          <a:noFill/>
          <a:extLst>
            <a:ext uri="{909E8E84-426E-40DD-AFC4-6F175D3DCCD1}">
              <a14:hiddenFill xmlns:a14="http://schemas.microsoft.com/office/drawing/2010/main">
                <a:solidFill>
                  <a:srgbClr val="99FF99"/>
                </a:solidFill>
              </a14:hiddenFill>
            </a:ext>
          </a:extLst>
        </p:spPr>
        <p:txBody>
          <a:bodyPr/>
          <a:lstStyle/>
          <a:p>
            <a:pPr>
              <a:lnSpc>
                <a:spcPct val="80000"/>
              </a:lnSpc>
            </a:pPr>
            <a:r>
              <a:rPr lang="en-US" altLang="en-US" b="1"/>
              <a:t>Terms in a sine wave</a:t>
            </a:r>
          </a:p>
          <a:p>
            <a:pPr>
              <a:lnSpc>
                <a:spcPct val="80000"/>
              </a:lnSpc>
            </a:pPr>
            <a:endParaRPr lang="en-US" altLang="en-US" b="1"/>
          </a:p>
          <a:p>
            <a:pPr>
              <a:lnSpc>
                <a:spcPct val="80000"/>
              </a:lnSpc>
            </a:pPr>
            <a:endParaRPr lang="en-US" altLang="en-US"/>
          </a:p>
          <a:p>
            <a:pPr>
              <a:lnSpc>
                <a:spcPct val="80000"/>
              </a:lnSpc>
            </a:pPr>
            <a:endParaRPr lang="en-US" altLang="en-US"/>
          </a:p>
          <a:p>
            <a:pPr>
              <a:lnSpc>
                <a:spcPct val="80000"/>
              </a:lnSpc>
            </a:pPr>
            <a:endParaRPr lang="en-US" altLang="en-US"/>
          </a:p>
          <a:p>
            <a:pPr>
              <a:lnSpc>
                <a:spcPct val="80000"/>
              </a:lnSpc>
            </a:pPr>
            <a:endParaRPr lang="en-US" altLang="en-US"/>
          </a:p>
          <a:p>
            <a:pPr>
              <a:lnSpc>
                <a:spcPct val="80000"/>
              </a:lnSpc>
            </a:pPr>
            <a:endParaRPr lang="en-US" altLang="en-US"/>
          </a:p>
          <a:p>
            <a:pPr>
              <a:lnSpc>
                <a:spcPct val="80000"/>
              </a:lnSpc>
              <a:buFont typeface="Wingdings" panose="05000000000000000000" pitchFamily="2" charset="2"/>
              <a:buNone/>
            </a:pPr>
            <a:endParaRPr lang="en-US" altLang="en-US"/>
          </a:p>
          <a:p>
            <a:pPr>
              <a:lnSpc>
                <a:spcPct val="80000"/>
              </a:lnSpc>
            </a:pPr>
            <a:endParaRPr lang="en-US" altLang="en-US"/>
          </a:p>
          <a:p>
            <a:pPr>
              <a:lnSpc>
                <a:spcPct val="80000"/>
              </a:lnSpc>
            </a:pPr>
            <a:r>
              <a:rPr lang="en-US" altLang="en-US" sz="2800" b="1">
                <a:solidFill>
                  <a:srgbClr val="FF0000"/>
                </a:solidFill>
              </a:rPr>
              <a:t>Frequency</a:t>
            </a:r>
            <a:r>
              <a:rPr lang="en-US" altLang="en-US" sz="2800" b="1">
                <a:solidFill>
                  <a:schemeClr val="accent2"/>
                </a:solidFill>
              </a:rPr>
              <a:t> </a:t>
            </a:r>
            <a:r>
              <a:rPr lang="en-US" altLang="en-US" sz="2800" b="1"/>
              <a:t>= </a:t>
            </a:r>
            <a:r>
              <a:rPr lang="en-US" altLang="en-US" sz="2800" b="1">
                <a:solidFill>
                  <a:srgbClr val="FFFF00"/>
                </a:solidFill>
              </a:rPr>
              <a:t>how often a vibration occurs in cycles per second (hertz = 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3.33333E-6 -2.22222E-6 L -0.8 -2.22222E-6 " pathEditMode="relative" rAng="0" ptsTypes="AA">
                                      <p:cBhvr>
                                        <p:cTn id="6" dur="3000" fill="hold"/>
                                        <p:tgtEl>
                                          <p:spTgt spid="10321"/>
                                        </p:tgtEl>
                                        <p:attrNameLst>
                                          <p:attrName>ppt_x</p:attrName>
                                          <p:attrName>ppt_y</p:attrName>
                                        </p:attrNameLst>
                                      </p:cBhvr>
                                      <p:rCtr x="-40000" y="0"/>
                                    </p:animMotion>
                                  </p:childTnLst>
                                </p:cTn>
                              </p:par>
                              <p:par>
                                <p:cTn id="7" presetID="0" presetClass="path" presetSubtype="0" accel="50000" decel="50000" fill="hold" nodeType="withEffect">
                                  <p:stCondLst>
                                    <p:cond delay="0"/>
                                  </p:stCondLst>
                                  <p:childTnLst>
                                    <p:animMotion origin="layout" path="M -3.33333E-6 -0.0169 C -0.01979 -0.06204 -0.03941 -0.10717 -0.05364 -0.13333 C -0.06788 -0.15972 -0.07691 -0.1669 -0.08593 -0.17569 C -0.09514 -0.18426 -0.0993 -0.18773 -0.1085 -0.18588 C -0.1177 -0.1838 -0.12569 -0.19074 -0.14097 -0.16389 C -0.15625 -0.1368 -0.18194 -0.06759 -0.2 -0.02361 C -0.21823 0.02014 -0.23333 0.07153 -0.2493 0.09954 C -0.26545 0.12755 -0.27916 0.14097 -0.29583 0.14514 C -0.3125 0.14931 -0.32968 0.15162 -0.3493 0.125 C -0.36909 0.09815 -0.396 0.02708 -0.41423 -0.01528 C -0.43229 -0.05764 -0.44288 -0.10417 -0.45781 -0.13009 C -0.47274 -0.15602 -0.49218 -0.16481 -0.50434 -0.1706 C -0.51649 -0.17639 -0.5217 -0.1706 -0.53107 -0.16389 C -0.54045 -0.15717 -0.54878 -0.15393 -0.56059 -0.13009 C -0.57239 -0.10625 -0.58368 -0.06157 -0.60156 -0.02037 C -0.61927 0.02083 -0.646 0.08681 -0.6677 0.11644 C -0.68941 0.1463 -0.71406 0.15625 -0.73107 0.15857 C -0.74809 0.16111 -0.75902 0.14375 -0.77048 0.12986 C -0.78194 0.1162 -0.79514 0.08495 -0.8 0.07593 " pathEditMode="relative" rAng="0" ptsTypes="aaaaaaaaaaaaaaaaaaA">
                                      <p:cBhvr>
                                        <p:cTn id="8" dur="3000" fill="hold"/>
                                        <p:tgtEl>
                                          <p:spTgt spid="10322"/>
                                        </p:tgtEl>
                                        <p:attrNameLst>
                                          <p:attrName>ppt_x</p:attrName>
                                          <p:attrName>ppt_y</p:attrName>
                                        </p:attrNameLst>
                                      </p:cBhvr>
                                      <p:rCtr x="-4000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10713BA-FB39-4FA0-AC3F-0EE2F941B6C4}"/>
              </a:ext>
            </a:extLst>
          </p:cNvPr>
          <p:cNvSpPr>
            <a:spLocks noGrp="1" noChangeArrowheads="1"/>
          </p:cNvSpPr>
          <p:nvPr>
            <p:ph type="body" idx="1"/>
          </p:nvPr>
        </p:nvSpPr>
        <p:spPr>
          <a:xfrm>
            <a:off x="304800" y="1447800"/>
            <a:ext cx="8229600" cy="5486400"/>
          </a:xfrm>
          <a:solidFill>
            <a:schemeClr val="bg2"/>
          </a:solidFill>
          <a:ln/>
        </p:spPr>
        <p:txBody>
          <a:bodyPr/>
          <a:lstStyle/>
          <a:p>
            <a:pPr>
              <a:buFont typeface="Wingdings" panose="05000000000000000000" pitchFamily="2" charset="2"/>
              <a:buNone/>
            </a:pPr>
            <a:r>
              <a:rPr lang="en-US" altLang="en-US" sz="2800" b="1"/>
              <a:t>If the frequency of a vibrating object is known, its period can be calculated.</a:t>
            </a:r>
          </a:p>
          <a:p>
            <a:pPr>
              <a:buFont typeface="Wingdings" panose="05000000000000000000" pitchFamily="2" charset="2"/>
              <a:buNone/>
            </a:pPr>
            <a:r>
              <a:rPr lang="en-US" altLang="en-US" sz="2800" b="1"/>
              <a:t>	and vice versa.  </a:t>
            </a:r>
          </a:p>
          <a:p>
            <a:endParaRPr lang="en-US" altLang="en-US" sz="2800" b="1"/>
          </a:p>
          <a:p>
            <a:pPr>
              <a:buFont typeface="Wingdings" panose="05000000000000000000" pitchFamily="2" charset="2"/>
              <a:buNone/>
            </a:pPr>
            <a:r>
              <a:rPr lang="en-US" altLang="en-US" sz="2800" b="1"/>
              <a:t>	 frequency  =  </a:t>
            </a:r>
          </a:p>
          <a:p>
            <a:endParaRPr lang="en-US" altLang="en-US" sz="2800" b="1"/>
          </a:p>
          <a:p>
            <a:pPr>
              <a:buFont typeface="Wingdings" panose="05000000000000000000" pitchFamily="2" charset="2"/>
              <a:buNone/>
            </a:pPr>
            <a:r>
              <a:rPr lang="en-US" altLang="en-US" sz="2800" b="1"/>
              <a:t>	  period  =  </a:t>
            </a:r>
          </a:p>
          <a:p>
            <a:endParaRPr lang="en-US" altLang="en-US" sz="2800" b="1"/>
          </a:p>
          <a:p>
            <a:pPr>
              <a:buFont typeface="Wingdings" panose="05000000000000000000" pitchFamily="2" charset="2"/>
              <a:buNone/>
            </a:pPr>
            <a:r>
              <a:rPr lang="en-US" altLang="en-US" sz="2800" b="1"/>
              <a:t>	The transmissions of radio, TV, and cell antennas as well as sound travel in waves.</a:t>
            </a:r>
          </a:p>
        </p:txBody>
      </p:sp>
      <p:sp>
        <p:nvSpPr>
          <p:cNvPr id="11268" name="Rectangle 4">
            <a:extLst>
              <a:ext uri="{FF2B5EF4-FFF2-40B4-BE49-F238E27FC236}">
                <a16:creationId xmlns:a16="http://schemas.microsoft.com/office/drawing/2014/main" id="{3D6C1BF0-7327-4D1D-AB9D-84AC0E561F09}"/>
              </a:ext>
            </a:extLst>
          </p:cNvPr>
          <p:cNvSpPr>
            <a:spLocks noGrp="1" noChangeArrowheads="1"/>
          </p:cNvSpPr>
          <p:nvPr>
            <p:ph type="title"/>
          </p:nvPr>
        </p:nvSpPr>
        <p:spPr>
          <a:xfrm>
            <a:off x="0" y="0"/>
            <a:ext cx="9144000" cy="1417638"/>
          </a:xfrm>
          <a:noFill/>
          <a:ln/>
          <a:extLst>
            <a:ext uri="{909E8E84-426E-40DD-AFC4-6F175D3DCCD1}">
              <a14:hiddenFill xmlns:a14="http://schemas.microsoft.com/office/drawing/2010/main">
                <a:solidFill>
                  <a:srgbClr val="66FF66"/>
                </a:solidFill>
              </a14:hiddenFill>
            </a:ext>
          </a:extLst>
        </p:spPr>
        <p:txBody>
          <a:bodyPr/>
          <a:lstStyle/>
          <a:p>
            <a:r>
              <a:rPr lang="en-US" altLang="en-US">
                <a:solidFill>
                  <a:srgbClr val="FF0000"/>
                </a:solidFill>
              </a:rPr>
              <a:t>Wave Description</a:t>
            </a:r>
          </a:p>
        </p:txBody>
      </p:sp>
      <p:sp>
        <p:nvSpPr>
          <p:cNvPr id="11269" name="Text Box 5">
            <a:extLst>
              <a:ext uri="{FF2B5EF4-FFF2-40B4-BE49-F238E27FC236}">
                <a16:creationId xmlns:a16="http://schemas.microsoft.com/office/drawing/2014/main" id="{CB0BB44E-567C-490E-96A7-CCA782E52E5F}"/>
              </a:ext>
            </a:extLst>
          </p:cNvPr>
          <p:cNvSpPr txBox="1">
            <a:spLocks noChangeArrowheads="1"/>
          </p:cNvSpPr>
          <p:nvPr/>
        </p:nvSpPr>
        <p:spPr bwMode="auto">
          <a:xfrm>
            <a:off x="3429000" y="3505200"/>
            <a:ext cx="1176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a:latin typeface="Arial" panose="020B0604020202020204" pitchFamily="34" charset="0"/>
              </a:rPr>
              <a:t>period</a:t>
            </a:r>
          </a:p>
        </p:txBody>
      </p:sp>
      <p:sp>
        <p:nvSpPr>
          <p:cNvPr id="11270" name="Text Box 6">
            <a:extLst>
              <a:ext uri="{FF2B5EF4-FFF2-40B4-BE49-F238E27FC236}">
                <a16:creationId xmlns:a16="http://schemas.microsoft.com/office/drawing/2014/main" id="{D87042C3-C927-4385-B662-E46F1DFCD353}"/>
              </a:ext>
            </a:extLst>
          </p:cNvPr>
          <p:cNvSpPr txBox="1">
            <a:spLocks noChangeArrowheads="1"/>
          </p:cNvSpPr>
          <p:nvPr/>
        </p:nvSpPr>
        <p:spPr bwMode="auto">
          <a:xfrm>
            <a:off x="2895600" y="4572000"/>
            <a:ext cx="1749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a:latin typeface="Arial" panose="020B0604020202020204" pitchFamily="34" charset="0"/>
              </a:rPr>
              <a:t>frequency</a:t>
            </a:r>
          </a:p>
        </p:txBody>
      </p:sp>
      <p:sp>
        <p:nvSpPr>
          <p:cNvPr id="11271" name="Line 7">
            <a:extLst>
              <a:ext uri="{FF2B5EF4-FFF2-40B4-BE49-F238E27FC236}">
                <a16:creationId xmlns:a16="http://schemas.microsoft.com/office/drawing/2014/main" id="{18E204E5-B6B7-4749-A026-5D24968DAE9C}"/>
              </a:ext>
            </a:extLst>
          </p:cNvPr>
          <p:cNvSpPr>
            <a:spLocks noChangeShapeType="1"/>
          </p:cNvSpPr>
          <p:nvPr/>
        </p:nvSpPr>
        <p:spPr bwMode="auto">
          <a:xfrm>
            <a:off x="3505200" y="3581400"/>
            <a:ext cx="114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a:extLst>
              <a:ext uri="{FF2B5EF4-FFF2-40B4-BE49-F238E27FC236}">
                <a16:creationId xmlns:a16="http://schemas.microsoft.com/office/drawing/2014/main" id="{3359527D-454A-4D7E-B0C0-14D043BBD192}"/>
              </a:ext>
            </a:extLst>
          </p:cNvPr>
          <p:cNvSpPr>
            <a:spLocks noChangeShapeType="1"/>
          </p:cNvSpPr>
          <p:nvPr/>
        </p:nvSpPr>
        <p:spPr bwMode="auto">
          <a:xfrm>
            <a:off x="2895600" y="4648200"/>
            <a:ext cx="167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a:extLst>
              <a:ext uri="{FF2B5EF4-FFF2-40B4-BE49-F238E27FC236}">
                <a16:creationId xmlns:a16="http://schemas.microsoft.com/office/drawing/2014/main" id="{01607A05-D0BC-4E83-80B0-D96406FF1C2E}"/>
              </a:ext>
            </a:extLst>
          </p:cNvPr>
          <p:cNvSpPr txBox="1">
            <a:spLocks noChangeArrowheads="1"/>
          </p:cNvSpPr>
          <p:nvPr/>
        </p:nvSpPr>
        <p:spPr bwMode="auto">
          <a:xfrm>
            <a:off x="3505200" y="4191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a:latin typeface="Arial" panose="020B0604020202020204" pitchFamily="34" charset="0"/>
              </a:rPr>
              <a:t>1</a:t>
            </a:r>
          </a:p>
        </p:txBody>
      </p:sp>
      <p:sp>
        <p:nvSpPr>
          <p:cNvPr id="11274" name="Text Box 10">
            <a:extLst>
              <a:ext uri="{FF2B5EF4-FFF2-40B4-BE49-F238E27FC236}">
                <a16:creationId xmlns:a16="http://schemas.microsoft.com/office/drawing/2014/main" id="{1AB087C7-D99C-4EF2-B752-151BE9800449}"/>
              </a:ext>
            </a:extLst>
          </p:cNvPr>
          <p:cNvSpPr txBox="1">
            <a:spLocks noChangeArrowheads="1"/>
          </p:cNvSpPr>
          <p:nvPr/>
        </p:nvSpPr>
        <p:spPr bwMode="auto">
          <a:xfrm>
            <a:off x="3810000" y="31242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a:latin typeface="Arial" panose="020B0604020202020204" pitchFamily="34" charset="0"/>
              </a:rPr>
              <a:t>1</a:t>
            </a:r>
          </a:p>
        </p:txBody>
      </p:sp>
      <p:sp>
        <p:nvSpPr>
          <p:cNvPr id="11278" name="Rectangle 14">
            <a:extLst>
              <a:ext uri="{FF2B5EF4-FFF2-40B4-BE49-F238E27FC236}">
                <a16:creationId xmlns:a16="http://schemas.microsoft.com/office/drawing/2014/main" id="{44256935-D481-4EA3-9DA9-2BFBD1432D5B}"/>
              </a:ext>
            </a:extLst>
          </p:cNvPr>
          <p:cNvSpPr>
            <a:spLocks noChangeArrowheads="1"/>
          </p:cNvSpPr>
          <p:nvPr/>
        </p:nvSpPr>
        <p:spPr bwMode="auto">
          <a:xfrm>
            <a:off x="5791200" y="5105400"/>
            <a:ext cx="2133600" cy="304800"/>
          </a:xfrm>
          <a:prstGeom prst="rect">
            <a:avLst/>
          </a:prstGeom>
          <a:gradFill rotWithShape="1">
            <a:gsLst>
              <a:gs pos="0">
                <a:srgbClr val="006600"/>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6" name="Freeform 42">
            <a:extLst>
              <a:ext uri="{FF2B5EF4-FFF2-40B4-BE49-F238E27FC236}">
                <a16:creationId xmlns:a16="http://schemas.microsoft.com/office/drawing/2014/main" id="{9F664DF4-9F9F-465F-B1EF-A09EF8838A5F}"/>
              </a:ext>
            </a:extLst>
          </p:cNvPr>
          <p:cNvSpPr>
            <a:spLocks/>
          </p:cNvSpPr>
          <p:nvPr/>
        </p:nvSpPr>
        <p:spPr bwMode="auto">
          <a:xfrm>
            <a:off x="6858000" y="2589213"/>
            <a:ext cx="1271588" cy="392112"/>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0" name="Freeform 46">
            <a:extLst>
              <a:ext uri="{FF2B5EF4-FFF2-40B4-BE49-F238E27FC236}">
                <a16:creationId xmlns:a16="http://schemas.microsoft.com/office/drawing/2014/main" id="{B41CA0DB-4608-4327-A833-2DCDEC9D97DC}"/>
              </a:ext>
            </a:extLst>
          </p:cNvPr>
          <p:cNvSpPr>
            <a:spLocks/>
          </p:cNvSpPr>
          <p:nvPr/>
        </p:nvSpPr>
        <p:spPr bwMode="auto">
          <a:xfrm>
            <a:off x="5334000" y="2667000"/>
            <a:ext cx="1271588" cy="392113"/>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1" name="Freeform 47">
            <a:extLst>
              <a:ext uri="{FF2B5EF4-FFF2-40B4-BE49-F238E27FC236}">
                <a16:creationId xmlns:a16="http://schemas.microsoft.com/office/drawing/2014/main" id="{9F1E8597-DB80-4C48-B22D-7F7CECAF1FEA}"/>
              </a:ext>
            </a:extLst>
          </p:cNvPr>
          <p:cNvSpPr>
            <a:spLocks/>
          </p:cNvSpPr>
          <p:nvPr/>
        </p:nvSpPr>
        <p:spPr bwMode="auto">
          <a:xfrm>
            <a:off x="6858000" y="2743200"/>
            <a:ext cx="1271588" cy="392113"/>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2" name="Freeform 48">
            <a:extLst>
              <a:ext uri="{FF2B5EF4-FFF2-40B4-BE49-F238E27FC236}">
                <a16:creationId xmlns:a16="http://schemas.microsoft.com/office/drawing/2014/main" id="{A560E7F0-4614-40DC-A39C-AEC34A238ACC}"/>
              </a:ext>
            </a:extLst>
          </p:cNvPr>
          <p:cNvSpPr>
            <a:spLocks/>
          </p:cNvSpPr>
          <p:nvPr/>
        </p:nvSpPr>
        <p:spPr bwMode="auto">
          <a:xfrm>
            <a:off x="6934200" y="2971800"/>
            <a:ext cx="1271588" cy="392113"/>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3" name="Freeform 49">
            <a:extLst>
              <a:ext uri="{FF2B5EF4-FFF2-40B4-BE49-F238E27FC236}">
                <a16:creationId xmlns:a16="http://schemas.microsoft.com/office/drawing/2014/main" id="{54EC1086-07C5-41CB-80DF-58A281D6425B}"/>
              </a:ext>
            </a:extLst>
          </p:cNvPr>
          <p:cNvSpPr>
            <a:spLocks/>
          </p:cNvSpPr>
          <p:nvPr/>
        </p:nvSpPr>
        <p:spPr bwMode="auto">
          <a:xfrm>
            <a:off x="5334000" y="2819400"/>
            <a:ext cx="1271588" cy="392113"/>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Freeform 50">
            <a:extLst>
              <a:ext uri="{FF2B5EF4-FFF2-40B4-BE49-F238E27FC236}">
                <a16:creationId xmlns:a16="http://schemas.microsoft.com/office/drawing/2014/main" id="{14409B41-9648-4E23-A7A6-717713B07B28}"/>
              </a:ext>
            </a:extLst>
          </p:cNvPr>
          <p:cNvSpPr>
            <a:spLocks/>
          </p:cNvSpPr>
          <p:nvPr/>
        </p:nvSpPr>
        <p:spPr bwMode="auto">
          <a:xfrm>
            <a:off x="5334000" y="3048000"/>
            <a:ext cx="1271588" cy="392113"/>
          </a:xfrm>
          <a:custGeom>
            <a:avLst/>
            <a:gdLst>
              <a:gd name="T0" fmla="*/ 0 w 801"/>
              <a:gd name="T1" fmla="*/ 97 h 247"/>
              <a:gd name="T2" fmla="*/ 66 w 801"/>
              <a:gd name="T3" fmla="*/ 28 h 247"/>
              <a:gd name="T4" fmla="*/ 144 w 801"/>
              <a:gd name="T5" fmla="*/ 1 h 247"/>
              <a:gd name="T6" fmla="*/ 222 w 801"/>
              <a:gd name="T7" fmla="*/ 34 h 247"/>
              <a:gd name="T8" fmla="*/ 288 w 801"/>
              <a:gd name="T9" fmla="*/ 145 h 247"/>
              <a:gd name="T10" fmla="*/ 351 w 801"/>
              <a:gd name="T11" fmla="*/ 223 h 247"/>
              <a:gd name="T12" fmla="*/ 432 w 801"/>
              <a:gd name="T13" fmla="*/ 241 h 247"/>
              <a:gd name="T14" fmla="*/ 519 w 801"/>
              <a:gd name="T15" fmla="*/ 187 h 247"/>
              <a:gd name="T16" fmla="*/ 612 w 801"/>
              <a:gd name="T17" fmla="*/ 52 h 247"/>
              <a:gd name="T18" fmla="*/ 705 w 801"/>
              <a:gd name="T19" fmla="*/ 1 h 247"/>
              <a:gd name="T20" fmla="*/ 801 w 801"/>
              <a:gd name="T21" fmla="*/ 4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1" h="247">
                <a:moveTo>
                  <a:pt x="0" y="97"/>
                </a:moveTo>
                <a:cubicBezTo>
                  <a:pt x="11" y="85"/>
                  <a:pt x="42" y="44"/>
                  <a:pt x="66" y="28"/>
                </a:cubicBezTo>
                <a:cubicBezTo>
                  <a:pt x="90" y="12"/>
                  <a:pt x="118" y="0"/>
                  <a:pt x="144" y="1"/>
                </a:cubicBezTo>
                <a:cubicBezTo>
                  <a:pt x="170" y="2"/>
                  <a:pt x="198" y="10"/>
                  <a:pt x="222" y="34"/>
                </a:cubicBezTo>
                <a:cubicBezTo>
                  <a:pt x="246" y="58"/>
                  <a:pt x="266" y="113"/>
                  <a:pt x="288" y="145"/>
                </a:cubicBezTo>
                <a:cubicBezTo>
                  <a:pt x="310" y="177"/>
                  <a:pt x="327" y="207"/>
                  <a:pt x="351" y="223"/>
                </a:cubicBezTo>
                <a:cubicBezTo>
                  <a:pt x="375" y="239"/>
                  <a:pt x="404" y="247"/>
                  <a:pt x="432" y="241"/>
                </a:cubicBezTo>
                <a:cubicBezTo>
                  <a:pt x="460" y="235"/>
                  <a:pt x="489" y="218"/>
                  <a:pt x="519" y="187"/>
                </a:cubicBezTo>
                <a:cubicBezTo>
                  <a:pt x="549" y="156"/>
                  <a:pt x="581" y="83"/>
                  <a:pt x="612" y="52"/>
                </a:cubicBezTo>
                <a:cubicBezTo>
                  <a:pt x="643" y="21"/>
                  <a:pt x="674" y="2"/>
                  <a:pt x="705" y="1"/>
                </a:cubicBezTo>
                <a:cubicBezTo>
                  <a:pt x="736" y="0"/>
                  <a:pt x="781" y="34"/>
                  <a:pt x="801"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Oval 51">
            <a:extLst>
              <a:ext uri="{FF2B5EF4-FFF2-40B4-BE49-F238E27FC236}">
                <a16:creationId xmlns:a16="http://schemas.microsoft.com/office/drawing/2014/main" id="{D2746EF5-F5C3-4C18-9B05-99CF2147BB2B}"/>
              </a:ext>
            </a:extLst>
          </p:cNvPr>
          <p:cNvSpPr>
            <a:spLocks noChangeArrowheads="1"/>
          </p:cNvSpPr>
          <p:nvPr/>
        </p:nvSpPr>
        <p:spPr bwMode="auto">
          <a:xfrm>
            <a:off x="6553200" y="2514600"/>
            <a:ext cx="3810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6" name="Oval 52">
            <a:extLst>
              <a:ext uri="{FF2B5EF4-FFF2-40B4-BE49-F238E27FC236}">
                <a16:creationId xmlns:a16="http://schemas.microsoft.com/office/drawing/2014/main" id="{32F5368E-D79F-4024-92CA-6869F438C3F6}"/>
              </a:ext>
            </a:extLst>
          </p:cNvPr>
          <p:cNvSpPr>
            <a:spLocks noChangeArrowheads="1"/>
          </p:cNvSpPr>
          <p:nvPr/>
        </p:nvSpPr>
        <p:spPr bwMode="auto">
          <a:xfrm>
            <a:off x="6400800" y="2362200"/>
            <a:ext cx="685800"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7" name="Oval 53">
            <a:extLst>
              <a:ext uri="{FF2B5EF4-FFF2-40B4-BE49-F238E27FC236}">
                <a16:creationId xmlns:a16="http://schemas.microsoft.com/office/drawing/2014/main" id="{ECF0DD46-2CCB-450D-8971-AFF93B025E8F}"/>
              </a:ext>
            </a:extLst>
          </p:cNvPr>
          <p:cNvSpPr>
            <a:spLocks noChangeArrowheads="1"/>
          </p:cNvSpPr>
          <p:nvPr/>
        </p:nvSpPr>
        <p:spPr bwMode="auto">
          <a:xfrm>
            <a:off x="6248400" y="2209800"/>
            <a:ext cx="990600" cy="990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8" name="Oval 54">
            <a:extLst>
              <a:ext uri="{FF2B5EF4-FFF2-40B4-BE49-F238E27FC236}">
                <a16:creationId xmlns:a16="http://schemas.microsoft.com/office/drawing/2014/main" id="{7DB79AA1-B7E8-4B66-A9B7-C7EE572B867B}"/>
              </a:ext>
            </a:extLst>
          </p:cNvPr>
          <p:cNvSpPr>
            <a:spLocks noChangeArrowheads="1"/>
          </p:cNvSpPr>
          <p:nvPr/>
        </p:nvSpPr>
        <p:spPr bwMode="auto">
          <a:xfrm>
            <a:off x="6096000" y="2057400"/>
            <a:ext cx="1295400" cy="1295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0" name="AutoShape 56">
            <a:extLst>
              <a:ext uri="{FF2B5EF4-FFF2-40B4-BE49-F238E27FC236}">
                <a16:creationId xmlns:a16="http://schemas.microsoft.com/office/drawing/2014/main" id="{D4D7E9E1-A6EF-4CBA-94FC-32C04D305C11}"/>
              </a:ext>
            </a:extLst>
          </p:cNvPr>
          <p:cNvSpPr>
            <a:spLocks noChangeArrowheads="1"/>
          </p:cNvSpPr>
          <p:nvPr/>
        </p:nvSpPr>
        <p:spPr bwMode="auto">
          <a:xfrm>
            <a:off x="6477000" y="2590800"/>
            <a:ext cx="609600" cy="838200"/>
          </a:xfrm>
          <a:prstGeom prst="triangle">
            <a:avLst>
              <a:gd name="adj" fmla="val 50000"/>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19" name="Group 55">
            <a:extLst>
              <a:ext uri="{FF2B5EF4-FFF2-40B4-BE49-F238E27FC236}">
                <a16:creationId xmlns:a16="http://schemas.microsoft.com/office/drawing/2014/main" id="{85385947-0B11-4D87-8D1F-E86C35B56CE6}"/>
              </a:ext>
            </a:extLst>
          </p:cNvPr>
          <p:cNvGrpSpPr>
            <a:grpSpLocks/>
          </p:cNvGrpSpPr>
          <p:nvPr/>
        </p:nvGrpSpPr>
        <p:grpSpPr bwMode="auto">
          <a:xfrm>
            <a:off x="6400800" y="2743200"/>
            <a:ext cx="762000" cy="2362200"/>
            <a:chOff x="4032" y="1728"/>
            <a:chExt cx="480" cy="1488"/>
          </a:xfrm>
        </p:grpSpPr>
        <p:sp>
          <p:nvSpPr>
            <p:cNvPr id="11279" name="Line 15">
              <a:extLst>
                <a:ext uri="{FF2B5EF4-FFF2-40B4-BE49-F238E27FC236}">
                  <a16:creationId xmlns:a16="http://schemas.microsoft.com/office/drawing/2014/main" id="{C136F784-575D-4451-B3D9-D475AF38C692}"/>
                </a:ext>
              </a:extLst>
            </p:cNvPr>
            <p:cNvSpPr>
              <a:spLocks noChangeShapeType="1"/>
            </p:cNvSpPr>
            <p:nvPr/>
          </p:nvSpPr>
          <p:spPr bwMode="auto">
            <a:xfrm flipV="1">
              <a:off x="4032" y="2976"/>
              <a:ext cx="96"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16">
              <a:extLst>
                <a:ext uri="{FF2B5EF4-FFF2-40B4-BE49-F238E27FC236}">
                  <a16:creationId xmlns:a16="http://schemas.microsoft.com/office/drawing/2014/main" id="{C828CC0C-46B1-4F4B-AE30-32BD36F8E0B4}"/>
                </a:ext>
              </a:extLst>
            </p:cNvPr>
            <p:cNvSpPr>
              <a:spLocks noChangeShapeType="1"/>
            </p:cNvSpPr>
            <p:nvPr/>
          </p:nvSpPr>
          <p:spPr bwMode="auto">
            <a:xfrm flipV="1">
              <a:off x="4128" y="2544"/>
              <a:ext cx="96"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Line 17">
              <a:extLst>
                <a:ext uri="{FF2B5EF4-FFF2-40B4-BE49-F238E27FC236}">
                  <a16:creationId xmlns:a16="http://schemas.microsoft.com/office/drawing/2014/main" id="{FBF3B8D3-BFAF-4B62-9D5B-306A0DC40E65}"/>
                </a:ext>
              </a:extLst>
            </p:cNvPr>
            <p:cNvSpPr>
              <a:spLocks noChangeShapeType="1"/>
            </p:cNvSpPr>
            <p:nvPr/>
          </p:nvSpPr>
          <p:spPr bwMode="auto">
            <a:xfrm flipV="1">
              <a:off x="4224" y="1728"/>
              <a:ext cx="48" cy="8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Line 18">
              <a:extLst>
                <a:ext uri="{FF2B5EF4-FFF2-40B4-BE49-F238E27FC236}">
                  <a16:creationId xmlns:a16="http://schemas.microsoft.com/office/drawing/2014/main" id="{8914AE89-6EF8-4D35-B4A8-2E5A0ABDDBDB}"/>
                </a:ext>
              </a:extLst>
            </p:cNvPr>
            <p:cNvSpPr>
              <a:spLocks noChangeShapeType="1"/>
            </p:cNvSpPr>
            <p:nvPr/>
          </p:nvSpPr>
          <p:spPr bwMode="auto">
            <a:xfrm flipH="1" flipV="1">
              <a:off x="4416" y="2976"/>
              <a:ext cx="96"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Line 19">
              <a:extLst>
                <a:ext uri="{FF2B5EF4-FFF2-40B4-BE49-F238E27FC236}">
                  <a16:creationId xmlns:a16="http://schemas.microsoft.com/office/drawing/2014/main" id="{76E1C55C-E1F1-464F-82D0-348520BC28D7}"/>
                </a:ext>
              </a:extLst>
            </p:cNvPr>
            <p:cNvSpPr>
              <a:spLocks noChangeShapeType="1"/>
            </p:cNvSpPr>
            <p:nvPr/>
          </p:nvSpPr>
          <p:spPr bwMode="auto">
            <a:xfrm flipH="1" flipV="1">
              <a:off x="4320" y="2544"/>
              <a:ext cx="96"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0">
              <a:extLst>
                <a:ext uri="{FF2B5EF4-FFF2-40B4-BE49-F238E27FC236}">
                  <a16:creationId xmlns:a16="http://schemas.microsoft.com/office/drawing/2014/main" id="{82EEC59A-33DD-4365-ADC9-1181E1629072}"/>
                </a:ext>
              </a:extLst>
            </p:cNvPr>
            <p:cNvSpPr>
              <a:spLocks noChangeShapeType="1"/>
            </p:cNvSpPr>
            <p:nvPr/>
          </p:nvSpPr>
          <p:spPr bwMode="auto">
            <a:xfrm flipH="1" flipV="1">
              <a:off x="4272" y="1728"/>
              <a:ext cx="48" cy="8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1">
              <a:extLst>
                <a:ext uri="{FF2B5EF4-FFF2-40B4-BE49-F238E27FC236}">
                  <a16:creationId xmlns:a16="http://schemas.microsoft.com/office/drawing/2014/main" id="{04BD0039-BDB4-4E29-A0A0-874AD549AFF8}"/>
                </a:ext>
              </a:extLst>
            </p:cNvPr>
            <p:cNvSpPr>
              <a:spLocks noChangeShapeType="1"/>
            </p:cNvSpPr>
            <p:nvPr/>
          </p:nvSpPr>
          <p:spPr bwMode="auto">
            <a:xfrm flipV="1">
              <a:off x="4032" y="2976"/>
              <a:ext cx="38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a:extLst>
                <a:ext uri="{FF2B5EF4-FFF2-40B4-BE49-F238E27FC236}">
                  <a16:creationId xmlns:a16="http://schemas.microsoft.com/office/drawing/2014/main" id="{A62042A5-61A7-4FF6-9816-156E5CB2E6F9}"/>
                </a:ext>
              </a:extLst>
            </p:cNvPr>
            <p:cNvSpPr>
              <a:spLocks noChangeShapeType="1"/>
            </p:cNvSpPr>
            <p:nvPr/>
          </p:nvSpPr>
          <p:spPr bwMode="auto">
            <a:xfrm flipH="1" flipV="1">
              <a:off x="4128" y="2976"/>
              <a:ext cx="38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Line 23">
              <a:extLst>
                <a:ext uri="{FF2B5EF4-FFF2-40B4-BE49-F238E27FC236}">
                  <a16:creationId xmlns:a16="http://schemas.microsoft.com/office/drawing/2014/main" id="{BC7B6531-3818-4311-98D2-036216BE9EAD}"/>
                </a:ext>
              </a:extLst>
            </p:cNvPr>
            <p:cNvSpPr>
              <a:spLocks noChangeShapeType="1"/>
            </p:cNvSpPr>
            <p:nvPr/>
          </p:nvSpPr>
          <p:spPr bwMode="auto">
            <a:xfrm>
              <a:off x="4128" y="297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Line 24">
              <a:extLst>
                <a:ext uri="{FF2B5EF4-FFF2-40B4-BE49-F238E27FC236}">
                  <a16:creationId xmlns:a16="http://schemas.microsoft.com/office/drawing/2014/main" id="{57895465-1779-4C00-913D-A7B975B973EB}"/>
                </a:ext>
              </a:extLst>
            </p:cNvPr>
            <p:cNvSpPr>
              <a:spLocks noChangeShapeType="1"/>
            </p:cNvSpPr>
            <p:nvPr/>
          </p:nvSpPr>
          <p:spPr bwMode="auto">
            <a:xfrm>
              <a:off x="4224" y="254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9" name="Line 25">
              <a:extLst>
                <a:ext uri="{FF2B5EF4-FFF2-40B4-BE49-F238E27FC236}">
                  <a16:creationId xmlns:a16="http://schemas.microsoft.com/office/drawing/2014/main" id="{1134452F-C966-4C70-9BF2-4E5E76A70D2D}"/>
                </a:ext>
              </a:extLst>
            </p:cNvPr>
            <p:cNvSpPr>
              <a:spLocks noChangeShapeType="1"/>
            </p:cNvSpPr>
            <p:nvPr/>
          </p:nvSpPr>
          <p:spPr bwMode="auto">
            <a:xfrm>
              <a:off x="4176" y="278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26">
              <a:extLst>
                <a:ext uri="{FF2B5EF4-FFF2-40B4-BE49-F238E27FC236}">
                  <a16:creationId xmlns:a16="http://schemas.microsoft.com/office/drawing/2014/main" id="{092DFAC2-DAC0-477E-8C64-D67C36241347}"/>
                </a:ext>
              </a:extLst>
            </p:cNvPr>
            <p:cNvSpPr>
              <a:spLocks noChangeShapeType="1"/>
            </p:cNvSpPr>
            <p:nvPr/>
          </p:nvSpPr>
          <p:spPr bwMode="auto">
            <a:xfrm>
              <a:off x="4224" y="240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27">
              <a:extLst>
                <a:ext uri="{FF2B5EF4-FFF2-40B4-BE49-F238E27FC236}">
                  <a16:creationId xmlns:a16="http://schemas.microsoft.com/office/drawing/2014/main" id="{1D9B5C4C-B774-40A6-BCFC-BFD76C347C1E}"/>
                </a:ext>
              </a:extLst>
            </p:cNvPr>
            <p:cNvSpPr>
              <a:spLocks noChangeShapeType="1"/>
            </p:cNvSpPr>
            <p:nvPr/>
          </p:nvSpPr>
          <p:spPr bwMode="auto">
            <a:xfrm>
              <a:off x="4224" y="2112"/>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Line 28">
              <a:extLst>
                <a:ext uri="{FF2B5EF4-FFF2-40B4-BE49-F238E27FC236}">
                  <a16:creationId xmlns:a16="http://schemas.microsoft.com/office/drawing/2014/main" id="{4EF0FADE-AF70-485A-A419-3188E305CB83}"/>
                </a:ext>
              </a:extLst>
            </p:cNvPr>
            <p:cNvSpPr>
              <a:spLocks noChangeShapeType="1"/>
            </p:cNvSpPr>
            <p:nvPr/>
          </p:nvSpPr>
          <p:spPr bwMode="auto">
            <a:xfrm>
              <a:off x="4224" y="2256"/>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Line 29">
              <a:extLst>
                <a:ext uri="{FF2B5EF4-FFF2-40B4-BE49-F238E27FC236}">
                  <a16:creationId xmlns:a16="http://schemas.microsoft.com/office/drawing/2014/main" id="{F10708FF-1696-414F-9D81-CC624843A9FD}"/>
                </a:ext>
              </a:extLst>
            </p:cNvPr>
            <p:cNvSpPr>
              <a:spLocks noChangeShapeType="1"/>
            </p:cNvSpPr>
            <p:nvPr/>
          </p:nvSpPr>
          <p:spPr bwMode="auto">
            <a:xfrm flipV="1">
              <a:off x="4272" y="1776"/>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Line 30">
              <a:extLst>
                <a:ext uri="{FF2B5EF4-FFF2-40B4-BE49-F238E27FC236}">
                  <a16:creationId xmlns:a16="http://schemas.microsoft.com/office/drawing/2014/main" id="{EA4DBE49-28B6-49EB-8294-A1DE03639DAE}"/>
                </a:ext>
              </a:extLst>
            </p:cNvPr>
            <p:cNvSpPr>
              <a:spLocks noChangeShapeType="1"/>
            </p:cNvSpPr>
            <p:nvPr/>
          </p:nvSpPr>
          <p:spPr bwMode="auto">
            <a:xfrm>
              <a:off x="4224" y="211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Line 31">
              <a:extLst>
                <a:ext uri="{FF2B5EF4-FFF2-40B4-BE49-F238E27FC236}">
                  <a16:creationId xmlns:a16="http://schemas.microsoft.com/office/drawing/2014/main" id="{F4A9A9D9-3FF4-47CB-9B94-F5DDFFC7C406}"/>
                </a:ext>
              </a:extLst>
            </p:cNvPr>
            <p:cNvSpPr>
              <a:spLocks noChangeShapeType="1"/>
            </p:cNvSpPr>
            <p:nvPr/>
          </p:nvSpPr>
          <p:spPr bwMode="auto">
            <a:xfrm flipH="1">
              <a:off x="4224" y="211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Line 32">
              <a:extLst>
                <a:ext uri="{FF2B5EF4-FFF2-40B4-BE49-F238E27FC236}">
                  <a16:creationId xmlns:a16="http://schemas.microsoft.com/office/drawing/2014/main" id="{B22B785B-5B13-4EF9-941D-88832EC6B14D}"/>
                </a:ext>
              </a:extLst>
            </p:cNvPr>
            <p:cNvSpPr>
              <a:spLocks noChangeShapeType="1"/>
            </p:cNvSpPr>
            <p:nvPr/>
          </p:nvSpPr>
          <p:spPr bwMode="auto">
            <a:xfrm>
              <a:off x="4224" y="2256"/>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Line 33">
              <a:extLst>
                <a:ext uri="{FF2B5EF4-FFF2-40B4-BE49-F238E27FC236}">
                  <a16:creationId xmlns:a16="http://schemas.microsoft.com/office/drawing/2014/main" id="{1A70C268-DE58-4E3C-8447-23558FE55CB0}"/>
                </a:ext>
              </a:extLst>
            </p:cNvPr>
            <p:cNvSpPr>
              <a:spLocks noChangeShapeType="1"/>
            </p:cNvSpPr>
            <p:nvPr/>
          </p:nvSpPr>
          <p:spPr bwMode="auto">
            <a:xfrm flipH="1">
              <a:off x="4224" y="2256"/>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Line 34">
              <a:extLst>
                <a:ext uri="{FF2B5EF4-FFF2-40B4-BE49-F238E27FC236}">
                  <a16:creationId xmlns:a16="http://schemas.microsoft.com/office/drawing/2014/main" id="{08D9F3A5-DAFC-4696-AA4A-997B29D8F19E}"/>
                </a:ext>
              </a:extLst>
            </p:cNvPr>
            <p:cNvSpPr>
              <a:spLocks noChangeShapeType="1"/>
            </p:cNvSpPr>
            <p:nvPr/>
          </p:nvSpPr>
          <p:spPr bwMode="auto">
            <a:xfrm>
              <a:off x="4224" y="2400"/>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Line 35">
              <a:extLst>
                <a:ext uri="{FF2B5EF4-FFF2-40B4-BE49-F238E27FC236}">
                  <a16:creationId xmlns:a16="http://schemas.microsoft.com/office/drawing/2014/main" id="{C15A0D9D-EB8D-4647-B56A-A654DDD0614D}"/>
                </a:ext>
              </a:extLst>
            </p:cNvPr>
            <p:cNvSpPr>
              <a:spLocks noChangeShapeType="1"/>
            </p:cNvSpPr>
            <p:nvPr/>
          </p:nvSpPr>
          <p:spPr bwMode="auto">
            <a:xfrm flipH="1">
              <a:off x="4224" y="2400"/>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6">
              <a:extLst>
                <a:ext uri="{FF2B5EF4-FFF2-40B4-BE49-F238E27FC236}">
                  <a16:creationId xmlns:a16="http://schemas.microsoft.com/office/drawing/2014/main" id="{DEE19899-B60B-43BC-8B25-BF86F57EDB1D}"/>
                </a:ext>
              </a:extLst>
            </p:cNvPr>
            <p:cNvSpPr>
              <a:spLocks noChangeShapeType="1"/>
            </p:cNvSpPr>
            <p:nvPr/>
          </p:nvSpPr>
          <p:spPr bwMode="auto">
            <a:xfrm>
              <a:off x="4224" y="2544"/>
              <a:ext cx="14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1" name="Line 37">
              <a:extLst>
                <a:ext uri="{FF2B5EF4-FFF2-40B4-BE49-F238E27FC236}">
                  <a16:creationId xmlns:a16="http://schemas.microsoft.com/office/drawing/2014/main" id="{DC175FCA-ED45-4BAC-A6BD-777C9E291DEF}"/>
                </a:ext>
              </a:extLst>
            </p:cNvPr>
            <p:cNvSpPr>
              <a:spLocks noChangeShapeType="1"/>
            </p:cNvSpPr>
            <p:nvPr/>
          </p:nvSpPr>
          <p:spPr bwMode="auto">
            <a:xfrm flipH="1">
              <a:off x="4176" y="2544"/>
              <a:ext cx="144"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8">
              <a:extLst>
                <a:ext uri="{FF2B5EF4-FFF2-40B4-BE49-F238E27FC236}">
                  <a16:creationId xmlns:a16="http://schemas.microsoft.com/office/drawing/2014/main" id="{67ED5504-F9E0-47E7-BABD-2F3E230177A4}"/>
                </a:ext>
              </a:extLst>
            </p:cNvPr>
            <p:cNvSpPr>
              <a:spLocks noChangeShapeType="1"/>
            </p:cNvSpPr>
            <p:nvPr/>
          </p:nvSpPr>
          <p:spPr bwMode="auto">
            <a:xfrm>
              <a:off x="4176" y="2784"/>
              <a:ext cx="24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39">
              <a:extLst>
                <a:ext uri="{FF2B5EF4-FFF2-40B4-BE49-F238E27FC236}">
                  <a16:creationId xmlns:a16="http://schemas.microsoft.com/office/drawing/2014/main" id="{FC513BFF-A51E-4609-ABD5-F9E3BB8660A4}"/>
                </a:ext>
              </a:extLst>
            </p:cNvPr>
            <p:cNvSpPr>
              <a:spLocks noChangeShapeType="1"/>
            </p:cNvSpPr>
            <p:nvPr/>
          </p:nvSpPr>
          <p:spPr bwMode="auto">
            <a:xfrm flipH="1">
              <a:off x="4128" y="2784"/>
              <a:ext cx="24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1315"/>
                                        </p:tgtEl>
                                      </p:cBhvr>
                                      <p:by x="150000" y="150000"/>
                                    </p:animScale>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11316"/>
                                        </p:tgtEl>
                                      </p:cBhvr>
                                      <p:by x="150000" y="150000"/>
                                    </p:animScale>
                                  </p:childTnLst>
                                </p:cTn>
                              </p:par>
                            </p:childTnLst>
                          </p:cTn>
                        </p:par>
                        <p:par>
                          <p:cTn id="10" fill="hold" nodeType="afterGroup">
                            <p:stCondLst>
                              <p:cond delay="4000"/>
                            </p:stCondLst>
                            <p:childTnLst>
                              <p:par>
                                <p:cTn id="11" presetID="6" presetClass="emph" presetSubtype="0" fill="hold" nodeType="afterEffect">
                                  <p:stCondLst>
                                    <p:cond delay="0"/>
                                  </p:stCondLst>
                                  <p:childTnLst>
                                    <p:animScale>
                                      <p:cBhvr>
                                        <p:cTn id="12" dur="2000" fill="hold"/>
                                        <p:tgtEl>
                                          <p:spTgt spid="11317"/>
                                        </p:tgtEl>
                                      </p:cBhvr>
                                      <p:by x="150000" y="150000"/>
                                    </p:animScale>
                                  </p:childTnLst>
                                </p:cTn>
                              </p:par>
                            </p:childTnLst>
                          </p:cTn>
                        </p:par>
                        <p:par>
                          <p:cTn id="13" fill="hold" nodeType="afterGroup">
                            <p:stCondLst>
                              <p:cond delay="6000"/>
                            </p:stCondLst>
                            <p:childTnLst>
                              <p:par>
                                <p:cTn id="14" presetID="6" presetClass="emph" presetSubtype="0" fill="hold" nodeType="afterEffect">
                                  <p:stCondLst>
                                    <p:cond delay="0"/>
                                  </p:stCondLst>
                                  <p:childTnLst>
                                    <p:animScale>
                                      <p:cBhvr>
                                        <p:cTn id="15" dur="2000" fill="hold"/>
                                        <p:tgtEl>
                                          <p:spTgt spid="11318"/>
                                        </p:tgtEl>
                                      </p:cBhvr>
                                      <p:by x="150000" y="150000"/>
                                    </p:animScale>
                                  </p:childTnLst>
                                </p:cTn>
                              </p:par>
                            </p:childTnLst>
                          </p:cTn>
                        </p:par>
                        <p:par>
                          <p:cTn id="16" fill="hold" nodeType="afterGroup">
                            <p:stCondLst>
                              <p:cond delay="8000"/>
                            </p:stCondLst>
                            <p:childTnLst>
                              <p:par>
                                <p:cTn id="17" presetID="6" presetClass="emph" presetSubtype="0" fill="hold" nodeType="afterEffect">
                                  <p:stCondLst>
                                    <p:cond delay="0"/>
                                  </p:stCondLst>
                                  <p:childTnLst>
                                    <p:animScale>
                                      <p:cBhvr>
                                        <p:cTn id="18" dur="2000" fill="hold"/>
                                        <p:tgtEl>
                                          <p:spTgt spid="11315"/>
                                        </p:tgtEl>
                                      </p:cBhvr>
                                      <p:by x="150000" y="150000"/>
                                    </p:animScale>
                                  </p:childTnLst>
                                </p:cTn>
                              </p:par>
                            </p:childTnLst>
                          </p:cTn>
                        </p:par>
                        <p:par>
                          <p:cTn id="19" fill="hold" nodeType="afterGroup">
                            <p:stCondLst>
                              <p:cond delay="10000"/>
                            </p:stCondLst>
                            <p:childTnLst>
                              <p:par>
                                <p:cTn id="20" presetID="6" presetClass="emph" presetSubtype="0" fill="hold" nodeType="afterEffect">
                                  <p:stCondLst>
                                    <p:cond delay="0"/>
                                  </p:stCondLst>
                                  <p:childTnLst>
                                    <p:animScale>
                                      <p:cBhvr>
                                        <p:cTn id="21" dur="2000" fill="hold"/>
                                        <p:tgtEl>
                                          <p:spTgt spid="11316"/>
                                        </p:tgtEl>
                                      </p:cBhvr>
                                      <p:by x="150000" y="150000"/>
                                    </p:animScale>
                                  </p:childTnLst>
                                </p:cTn>
                              </p:par>
                            </p:childTnLst>
                          </p:cTn>
                        </p:par>
                        <p:par>
                          <p:cTn id="22" fill="hold" nodeType="afterGroup">
                            <p:stCondLst>
                              <p:cond delay="12000"/>
                            </p:stCondLst>
                            <p:childTnLst>
                              <p:par>
                                <p:cTn id="23" presetID="6" presetClass="emph" presetSubtype="0" fill="hold" nodeType="afterEffect">
                                  <p:stCondLst>
                                    <p:cond delay="0"/>
                                  </p:stCondLst>
                                  <p:childTnLst>
                                    <p:animScale>
                                      <p:cBhvr>
                                        <p:cTn id="24" dur="2000" fill="hold"/>
                                        <p:tgtEl>
                                          <p:spTgt spid="11317"/>
                                        </p:tgtEl>
                                      </p:cBhvr>
                                      <p:by x="150000" y="150000"/>
                                    </p:animScale>
                                  </p:childTnLst>
                                </p:cTn>
                              </p:par>
                            </p:childTnLst>
                          </p:cTn>
                        </p:par>
                        <p:par>
                          <p:cTn id="25" fill="hold" nodeType="afterGroup">
                            <p:stCondLst>
                              <p:cond delay="14000"/>
                            </p:stCondLst>
                            <p:childTnLst>
                              <p:par>
                                <p:cTn id="26" presetID="6" presetClass="emph" presetSubtype="0" fill="hold" nodeType="afterEffect">
                                  <p:stCondLst>
                                    <p:cond delay="0"/>
                                  </p:stCondLst>
                                  <p:childTnLst>
                                    <p:animScale>
                                      <p:cBhvr>
                                        <p:cTn id="27" dur="2000" fill="hold"/>
                                        <p:tgtEl>
                                          <p:spTgt spid="113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E77D4A-5E20-4698-A8F2-7B10F4D0D69E}"/>
              </a:ext>
            </a:extLst>
          </p:cNvPr>
          <p:cNvSpPr>
            <a:spLocks noGrp="1" noRot="1" noChangeArrowheads="1"/>
          </p:cNvSpPr>
          <p:nvPr>
            <p:ph type="title"/>
          </p:nvPr>
        </p:nvSpPr>
        <p:spPr>
          <a:xfrm>
            <a:off x="0" y="0"/>
            <a:ext cx="9144000" cy="1417638"/>
          </a:xfrm>
          <a:noFill/>
          <a:extLst>
            <a:ext uri="{909E8E84-426E-40DD-AFC4-6F175D3DCCD1}">
              <a14:hiddenFill xmlns:a14="http://schemas.microsoft.com/office/drawing/2010/main">
                <a:solidFill>
                  <a:srgbClr val="FF0000"/>
                </a:solidFill>
              </a14:hiddenFill>
            </a:ext>
          </a:extLst>
        </p:spPr>
        <p:txBody>
          <a:bodyPr/>
          <a:lstStyle/>
          <a:p>
            <a:r>
              <a:rPr lang="en-US" altLang="en-US">
                <a:solidFill>
                  <a:srgbClr val="FF0000"/>
                </a:solidFill>
              </a:rPr>
              <a:t>Wave Motion</a:t>
            </a:r>
          </a:p>
        </p:txBody>
      </p:sp>
      <p:sp>
        <p:nvSpPr>
          <p:cNvPr id="14339" name="Rectangle 3">
            <a:extLst>
              <a:ext uri="{FF2B5EF4-FFF2-40B4-BE49-F238E27FC236}">
                <a16:creationId xmlns:a16="http://schemas.microsoft.com/office/drawing/2014/main" id="{0B1FC671-382F-4A9A-B7AA-ADE69E65125D}"/>
              </a:ext>
            </a:extLst>
          </p:cNvPr>
          <p:cNvSpPr>
            <a:spLocks noGrp="1" noChangeArrowheads="1"/>
          </p:cNvSpPr>
          <p:nvPr>
            <p:ph type="body" idx="1"/>
          </p:nvPr>
        </p:nvSpPr>
        <p:spPr>
          <a:xfrm>
            <a:off x="457200" y="1371600"/>
            <a:ext cx="8229600" cy="5486400"/>
          </a:xfrm>
          <a:noFill/>
          <a:extLst>
            <a:ext uri="{909E8E84-426E-40DD-AFC4-6F175D3DCCD1}">
              <a14:hiddenFill xmlns:a14="http://schemas.microsoft.com/office/drawing/2010/main">
                <a:solidFill>
                  <a:srgbClr val="FF99FF"/>
                </a:solidFill>
              </a14:hiddenFill>
            </a:ext>
          </a:extLst>
        </p:spPr>
        <p:txBody>
          <a:bodyPr/>
          <a:lstStyle/>
          <a:p>
            <a:r>
              <a:rPr lang="en-US" altLang="en-US" sz="2800" b="1">
                <a:solidFill>
                  <a:srgbClr val="FFFF00"/>
                </a:solidFill>
              </a:rPr>
              <a:t>When energy is transferred by a wave from a vibrating source to a distant receiver, there is no transfer of matter between the two points.</a:t>
            </a:r>
          </a:p>
          <a:p>
            <a:r>
              <a:rPr lang="en-US" altLang="en-US" sz="2800" b="1">
                <a:solidFill>
                  <a:srgbClr val="FFFF00"/>
                </a:solidFill>
              </a:rPr>
              <a:t>The energy is carried by a </a:t>
            </a:r>
            <a:r>
              <a:rPr lang="en-US" altLang="en-US" sz="2800" b="1" i="1" u="sng">
                <a:solidFill>
                  <a:srgbClr val="FFFF00"/>
                </a:solidFill>
              </a:rPr>
              <a:t>disturbance</a:t>
            </a:r>
            <a:r>
              <a:rPr lang="en-US" altLang="en-US" sz="2800" b="1">
                <a:solidFill>
                  <a:srgbClr val="FFFF00"/>
                </a:solidFill>
              </a:rPr>
              <a:t> in a medium, not by matter moving from one place to another within the medium.</a:t>
            </a:r>
          </a:p>
          <a:p>
            <a:pPr>
              <a:buFont typeface="Wingdings" panose="05000000000000000000" pitchFamily="2" charset="2"/>
              <a:buNone/>
            </a:pPr>
            <a:endParaRPr lang="en-US" altLang="en-US" sz="2800" b="1">
              <a:solidFill>
                <a:srgbClr val="FFFF00"/>
              </a:solidFill>
            </a:endParaRPr>
          </a:p>
          <a:p>
            <a:r>
              <a:rPr lang="en-US" altLang="en-US" sz="2800" b="1">
                <a:solidFill>
                  <a:srgbClr val="FFFF00"/>
                </a:solidFill>
              </a:rPr>
              <a:t>The disturbance moves through (or across) the medium (water, a string, a slinky etc.), the parts of the medium only move up and down (or closer and farther apart).</a:t>
            </a:r>
          </a:p>
        </p:txBody>
      </p:sp>
      <p:sp>
        <p:nvSpPr>
          <p:cNvPr id="14366" name="Freeform 30">
            <a:extLst>
              <a:ext uri="{FF2B5EF4-FFF2-40B4-BE49-F238E27FC236}">
                <a16:creationId xmlns:a16="http://schemas.microsoft.com/office/drawing/2014/main" id="{68D1DBF9-7905-47CF-9C01-1DC40C56816E}"/>
              </a:ext>
            </a:extLst>
          </p:cNvPr>
          <p:cNvSpPr>
            <a:spLocks/>
          </p:cNvSpPr>
          <p:nvPr/>
        </p:nvSpPr>
        <p:spPr bwMode="auto">
          <a:xfrm>
            <a:off x="457200" y="4064000"/>
            <a:ext cx="8382000" cy="711200"/>
          </a:xfrm>
          <a:custGeom>
            <a:avLst/>
            <a:gdLst>
              <a:gd name="T0" fmla="*/ 0 w 5280"/>
              <a:gd name="T1" fmla="*/ 224 h 448"/>
              <a:gd name="T2" fmla="*/ 624 w 5280"/>
              <a:gd name="T3" fmla="*/ 32 h 448"/>
              <a:gd name="T4" fmla="*/ 1248 w 5280"/>
              <a:gd name="T5" fmla="*/ 416 h 448"/>
              <a:gd name="T6" fmla="*/ 1872 w 5280"/>
              <a:gd name="T7" fmla="*/ 32 h 448"/>
              <a:gd name="T8" fmla="*/ 2496 w 5280"/>
              <a:gd name="T9" fmla="*/ 416 h 448"/>
              <a:gd name="T10" fmla="*/ 3120 w 5280"/>
              <a:gd name="T11" fmla="*/ 32 h 448"/>
              <a:gd name="T12" fmla="*/ 3744 w 5280"/>
              <a:gd name="T13" fmla="*/ 416 h 448"/>
              <a:gd name="T14" fmla="*/ 4368 w 5280"/>
              <a:gd name="T15" fmla="*/ 32 h 448"/>
              <a:gd name="T16" fmla="*/ 4992 w 5280"/>
              <a:gd name="T17" fmla="*/ 416 h 448"/>
              <a:gd name="T18" fmla="*/ 5280 w 5280"/>
              <a:gd name="T19" fmla="*/ 2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80" h="448">
                <a:moveTo>
                  <a:pt x="0" y="224"/>
                </a:moveTo>
                <a:cubicBezTo>
                  <a:pt x="208" y="112"/>
                  <a:pt x="416" y="0"/>
                  <a:pt x="624" y="32"/>
                </a:cubicBezTo>
                <a:cubicBezTo>
                  <a:pt x="832" y="64"/>
                  <a:pt x="1040" y="416"/>
                  <a:pt x="1248" y="416"/>
                </a:cubicBezTo>
                <a:cubicBezTo>
                  <a:pt x="1456" y="416"/>
                  <a:pt x="1664" y="32"/>
                  <a:pt x="1872" y="32"/>
                </a:cubicBezTo>
                <a:cubicBezTo>
                  <a:pt x="2080" y="32"/>
                  <a:pt x="2288" y="416"/>
                  <a:pt x="2496" y="416"/>
                </a:cubicBezTo>
                <a:cubicBezTo>
                  <a:pt x="2704" y="416"/>
                  <a:pt x="2912" y="32"/>
                  <a:pt x="3120" y="32"/>
                </a:cubicBezTo>
                <a:cubicBezTo>
                  <a:pt x="3328" y="32"/>
                  <a:pt x="3536" y="416"/>
                  <a:pt x="3744" y="416"/>
                </a:cubicBezTo>
                <a:cubicBezTo>
                  <a:pt x="3952" y="416"/>
                  <a:pt x="4160" y="32"/>
                  <a:pt x="4368" y="32"/>
                </a:cubicBezTo>
                <a:cubicBezTo>
                  <a:pt x="4576" y="32"/>
                  <a:pt x="4840" y="384"/>
                  <a:pt x="4992" y="416"/>
                </a:cubicBezTo>
                <a:cubicBezTo>
                  <a:pt x="5144" y="448"/>
                  <a:pt x="5232" y="256"/>
                  <a:pt x="5280" y="224"/>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Rectangle 31">
            <a:extLst>
              <a:ext uri="{FF2B5EF4-FFF2-40B4-BE49-F238E27FC236}">
                <a16:creationId xmlns:a16="http://schemas.microsoft.com/office/drawing/2014/main" id="{4E33D24E-51DA-4C3E-A7C3-59E1282A9350}"/>
              </a:ext>
            </a:extLst>
          </p:cNvPr>
          <p:cNvSpPr>
            <a:spLocks noChangeArrowheads="1"/>
          </p:cNvSpPr>
          <p:nvPr/>
        </p:nvSpPr>
        <p:spPr bwMode="auto">
          <a:xfrm>
            <a:off x="457200" y="4038600"/>
            <a:ext cx="8534400" cy="685800"/>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Rectangle 32">
            <a:extLst>
              <a:ext uri="{FF2B5EF4-FFF2-40B4-BE49-F238E27FC236}">
                <a16:creationId xmlns:a16="http://schemas.microsoft.com/office/drawing/2014/main" id="{5236E7E4-7FDB-4138-9689-674FA19BFEAA}"/>
              </a:ext>
            </a:extLst>
          </p:cNvPr>
          <p:cNvSpPr>
            <a:spLocks noChangeArrowheads="1"/>
          </p:cNvSpPr>
          <p:nvPr/>
        </p:nvSpPr>
        <p:spPr bwMode="auto">
          <a:xfrm>
            <a:off x="8686800" y="3886200"/>
            <a:ext cx="457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xEl>
                                              <p:charRg st="4294967295" end="4294967295"/>
                                            </p:txEl>
                                          </p:spTgt>
                                        </p:tgtEl>
                                        <p:attrNameLst>
                                          <p:attrName>style.visibility</p:attrName>
                                        </p:attrNameLst>
                                      </p:cBhvr>
                                      <p:to>
                                        <p:strVal val="visible"/>
                                      </p:to>
                                    </p:set>
                                    <p:animEffect transition="in" filter="fade">
                                      <p:cBhvr>
                                        <p:cTn id="7" dur="2000"/>
                                        <p:tgtEl>
                                          <p:spTgt spid="14338">
                                            <p:txEl>
                                              <p:charRg st="4294967295" end="4294967295"/>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2000"/>
                                        <p:tgtEl>
                                          <p:spTgt spid="14339">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2000"/>
                                        <p:tgtEl>
                                          <p:spTgt spid="14339">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fade">
                                      <p:cBhvr>
                                        <p:cTn id="19" dur="2000"/>
                                        <p:tgtEl>
                                          <p:spTgt spid="14339">
                                            <p:txEl>
                                              <p:pRg st="3" end="3"/>
                                            </p:txEl>
                                          </p:spTgt>
                                        </p:tgtEl>
                                      </p:cBhvr>
                                    </p:animEffect>
                                  </p:childTnLst>
                                </p:cTn>
                              </p:par>
                            </p:childTnLst>
                          </p:cTn>
                        </p:par>
                        <p:par>
                          <p:cTn id="20" fill="hold" nodeType="afterGroup">
                            <p:stCondLst>
                              <p:cond delay="8000"/>
                            </p:stCondLst>
                            <p:childTnLst>
                              <p:par>
                                <p:cTn id="21" presetID="63" presetClass="path" presetSubtype="0" accel="50000" decel="50000" fill="hold" nodeType="afterEffect">
                                  <p:stCondLst>
                                    <p:cond delay="0"/>
                                  </p:stCondLst>
                                  <p:childTnLst>
                                    <p:animMotion origin="layout" path="M -3.33333E-6 1.11111E-6 L 0.90834 0.00555 " pathEditMode="relative" rAng="0" ptsTypes="AA">
                                      <p:cBhvr>
                                        <p:cTn id="22" dur="3000" fill="hold"/>
                                        <p:tgtEl>
                                          <p:spTgt spid="14367"/>
                                        </p:tgtEl>
                                        <p:attrNameLst>
                                          <p:attrName>ppt_x</p:attrName>
                                          <p:attrName>ppt_y</p:attrName>
                                        </p:attrNameLst>
                                      </p:cBhvr>
                                      <p:rCtr x="4541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66AC52-3C27-4593-B9F5-0B1895DA076A}"/>
              </a:ext>
            </a:extLst>
          </p:cNvPr>
          <p:cNvSpPr>
            <a:spLocks noGrp="1" noRot="1" noChangeArrowheads="1"/>
          </p:cNvSpPr>
          <p:nvPr>
            <p:ph type="title"/>
          </p:nvPr>
        </p:nvSpPr>
        <p:spPr>
          <a:xfrm>
            <a:off x="0" y="0"/>
            <a:ext cx="9144000" cy="1417638"/>
          </a:xfrm>
          <a:noFill/>
          <a:extLst>
            <a:ext uri="{909E8E84-426E-40DD-AFC4-6F175D3DCCD1}">
              <a14:hiddenFill xmlns:a14="http://schemas.microsoft.com/office/drawing/2010/main">
                <a:solidFill>
                  <a:srgbClr val="FFCC00"/>
                </a:solidFill>
              </a14:hiddenFill>
            </a:ext>
          </a:extLst>
        </p:spPr>
        <p:txBody>
          <a:bodyPr/>
          <a:lstStyle/>
          <a:p>
            <a:r>
              <a:rPr lang="en-US" altLang="en-US">
                <a:solidFill>
                  <a:srgbClr val="FF0000"/>
                </a:solidFill>
              </a:rPr>
              <a:t>Wave Speed</a:t>
            </a:r>
          </a:p>
        </p:txBody>
      </p:sp>
      <p:sp>
        <p:nvSpPr>
          <p:cNvPr id="15363" name="Rectangle 3">
            <a:extLst>
              <a:ext uri="{FF2B5EF4-FFF2-40B4-BE49-F238E27FC236}">
                <a16:creationId xmlns:a16="http://schemas.microsoft.com/office/drawing/2014/main" id="{0BFFF368-5BDF-46FD-BA84-02DC1ED14885}"/>
              </a:ext>
            </a:extLst>
          </p:cNvPr>
          <p:cNvSpPr>
            <a:spLocks noGrp="1" noChangeArrowheads="1"/>
          </p:cNvSpPr>
          <p:nvPr>
            <p:ph type="body" idx="1"/>
          </p:nvPr>
        </p:nvSpPr>
        <p:spPr>
          <a:xfrm>
            <a:off x="457200" y="1371600"/>
            <a:ext cx="8229600" cy="5486400"/>
          </a:xfrm>
          <a:noFill/>
          <a:extLst>
            <a:ext uri="{909E8E84-426E-40DD-AFC4-6F175D3DCCD1}">
              <a14:hiddenFill xmlns:a14="http://schemas.microsoft.com/office/drawing/2010/main">
                <a:solidFill>
                  <a:srgbClr val="FFFF66"/>
                </a:solidFill>
              </a14:hiddenFill>
            </a:ext>
          </a:extLst>
        </p:spPr>
        <p:txBody>
          <a:bodyPr/>
          <a:lstStyle/>
          <a:p>
            <a:r>
              <a:rPr lang="en-US" altLang="en-US" sz="2800" b="1">
                <a:solidFill>
                  <a:srgbClr val="FFFF00"/>
                </a:solidFill>
              </a:rPr>
              <a:t>The speed of a wave depends on the medium through which it is moving.</a:t>
            </a:r>
          </a:p>
          <a:p>
            <a:r>
              <a:rPr lang="en-US" altLang="en-US" sz="2800" b="1">
                <a:solidFill>
                  <a:srgbClr val="FFFF00"/>
                </a:solidFill>
              </a:rPr>
              <a:t>Sound moves at 331.4 m/sec in air, but about 4 times faster through water at 1500 m/sec.</a:t>
            </a:r>
          </a:p>
          <a:p>
            <a:r>
              <a:rPr lang="en-US" altLang="en-US" sz="2800" b="1">
                <a:solidFill>
                  <a:srgbClr val="FFFF00"/>
                </a:solidFill>
              </a:rPr>
              <a:t>The general equation for calculating wave speed is </a:t>
            </a:r>
          </a:p>
          <a:p>
            <a:pPr>
              <a:buFont typeface="Wingdings" panose="05000000000000000000" pitchFamily="2" charset="2"/>
              <a:buNone/>
            </a:pPr>
            <a:r>
              <a:rPr lang="en-US" altLang="en-US" sz="2800" b="1">
                <a:solidFill>
                  <a:srgbClr val="FFFF00"/>
                </a:solidFill>
              </a:rPr>
              <a:t> 		   wave speed  =  wavelength x frequency</a:t>
            </a:r>
          </a:p>
          <a:p>
            <a:pPr>
              <a:buFont typeface="Wingdings" panose="05000000000000000000" pitchFamily="2" charset="2"/>
              <a:buNone/>
            </a:pPr>
            <a:r>
              <a:rPr lang="en-US" altLang="en-US" sz="2800" b="1">
                <a:solidFill>
                  <a:srgbClr val="FFFF00"/>
                </a:solidFill>
              </a:rPr>
              <a:t>		Or                  </a:t>
            </a:r>
            <a:r>
              <a:rPr lang="en-US" altLang="en-US" b="1">
                <a:solidFill>
                  <a:srgbClr val="FFFF00"/>
                </a:solidFill>
              </a:rPr>
              <a:t>v  =  </a:t>
            </a:r>
            <a:r>
              <a:rPr lang="el-GR" altLang="en-US" b="1">
                <a:solidFill>
                  <a:srgbClr val="FFFF00"/>
                </a:solidFill>
              </a:rPr>
              <a:t>λ</a:t>
            </a:r>
            <a:r>
              <a:rPr lang="en-US" altLang="en-US" b="1">
                <a:solidFill>
                  <a:srgbClr val="FFFF00"/>
                </a:solidFill>
              </a:rPr>
              <a:t>f</a:t>
            </a:r>
            <a:r>
              <a:rPr lang="en-US" altLang="en-US" sz="2800" b="1">
                <a:solidFill>
                  <a:srgbClr val="FFFF00"/>
                </a:solidFill>
              </a:rPr>
              <a:t>  </a:t>
            </a:r>
          </a:p>
          <a:p>
            <a:pPr>
              <a:buFont typeface="Wingdings" panose="05000000000000000000" pitchFamily="2" charset="2"/>
              <a:buNone/>
            </a:pPr>
            <a:endParaRPr lang="en-US" altLang="en-US" sz="2800" b="1">
              <a:solidFill>
                <a:srgbClr val="FFFF00"/>
              </a:solidFill>
            </a:endParaRPr>
          </a:p>
          <a:p>
            <a:r>
              <a:rPr lang="en-US" altLang="en-US" sz="2800" b="1">
                <a:solidFill>
                  <a:srgbClr val="FFFF00"/>
                </a:solidFill>
              </a:rPr>
              <a:t>Notice long wavelengths have lower frequencies and short wavelengths have high frequencies.</a:t>
            </a:r>
            <a:endParaRPr lang="el-GR" altLang="en-US" sz="28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xEl>
                                              <p:charRg st="4294967295" end="4294967295"/>
                                            </p:txEl>
                                          </p:spTgt>
                                        </p:tgtEl>
                                        <p:attrNameLst>
                                          <p:attrName>style.visibility</p:attrName>
                                        </p:attrNameLst>
                                      </p:cBhvr>
                                      <p:to>
                                        <p:strVal val="visible"/>
                                      </p:to>
                                    </p:set>
                                    <p:animEffect transition="in" filter="dissolve">
                                      <p:cBhvr>
                                        <p:cTn id="7" dur="500"/>
                                        <p:tgtEl>
                                          <p:spTgt spid="15362">
                                            <p:txEl>
                                              <p:charRg st="4294967295" end="4294967295"/>
                                            </p:txEl>
                                          </p:spTgt>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11" dur="8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5363">
                                            <p:txEl>
                                              <p:pRg st="0" end="0"/>
                                            </p:txEl>
                                          </p:spTgt>
                                        </p:tgtEl>
                                        <p:attrNameLst>
                                          <p:attrName>fill.type</p:attrName>
                                        </p:attrNameLst>
                                      </p:cBhvr>
                                      <p:to>
                                        <p:strVal val="solid"/>
                                      </p:to>
                                    </p:set>
                                  </p:childTnLst>
                                </p:cTn>
                              </p:par>
                            </p:childTnLst>
                          </p:cTn>
                        </p:par>
                        <p:par>
                          <p:cTn id="14" fill="hold" nodeType="afterGroup">
                            <p:stCondLst>
                              <p:cond delay="27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5363">
                                            <p:txEl>
                                              <p:pRg st="1" end="1"/>
                                            </p:txEl>
                                          </p:spTgt>
                                        </p:tgtEl>
                                        <p:attrNameLst>
                                          <p:attrName>style.visibility</p:attrName>
                                        </p:attrNameLst>
                                      </p:cBhvr>
                                      <p:to>
                                        <p:strVal val="visible"/>
                                      </p:to>
                                    </p:set>
                                    <p:anim calcmode="discrete" valueType="clr">
                                      <p:cBhvr override="childStyle">
                                        <p:cTn id="17" dur="80"/>
                                        <p:tgtEl>
                                          <p:spTgt spid="1536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36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15363">
                                            <p:txEl>
                                              <p:pRg st="1" end="1"/>
                                            </p:txEl>
                                          </p:spTgt>
                                        </p:tgtEl>
                                        <p:attrNameLst>
                                          <p:attrName>fill.type</p:attrName>
                                        </p:attrNameLst>
                                      </p:cBhvr>
                                      <p:to>
                                        <p:strVal val="solid"/>
                                      </p:to>
                                    </p:set>
                                  </p:childTnLst>
                                </p:cTn>
                              </p:par>
                            </p:childTnLst>
                          </p:cTn>
                        </p:par>
                        <p:par>
                          <p:cTn id="20" fill="hold" nodeType="afterGroup">
                            <p:stCondLst>
                              <p:cond delay="57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5363">
                                            <p:txEl>
                                              <p:pRg st="2" end="2"/>
                                            </p:txEl>
                                          </p:spTgt>
                                        </p:tgtEl>
                                        <p:attrNameLst>
                                          <p:attrName>style.visibility</p:attrName>
                                        </p:attrNameLst>
                                      </p:cBhvr>
                                      <p:to>
                                        <p:strVal val="visible"/>
                                      </p:to>
                                    </p:set>
                                    <p:anim calcmode="discrete" valueType="clr">
                                      <p:cBhvr override="childStyle">
                                        <p:cTn id="23" dur="80"/>
                                        <p:tgtEl>
                                          <p:spTgt spid="153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363">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15363">
                                            <p:txEl>
                                              <p:pRg st="2" end="2"/>
                                            </p:txEl>
                                          </p:spTgt>
                                        </p:tgtEl>
                                        <p:attrNameLst>
                                          <p:attrName>fill.type</p:attrName>
                                        </p:attrNameLst>
                                      </p:cBhvr>
                                      <p:to>
                                        <p:strVal val="solid"/>
                                      </p:to>
                                    </p:set>
                                  </p:childTnLst>
                                </p:cTn>
                              </p:par>
                            </p:childTnLst>
                          </p:cTn>
                        </p:par>
                        <p:par>
                          <p:cTn id="26" fill="hold" nodeType="afterGroup">
                            <p:stCondLst>
                              <p:cond delay="74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5363">
                                            <p:txEl>
                                              <p:pRg st="3" end="3"/>
                                            </p:txEl>
                                          </p:spTgt>
                                        </p:tgtEl>
                                        <p:attrNameLst>
                                          <p:attrName>style.visibility</p:attrName>
                                        </p:attrNameLst>
                                      </p:cBhvr>
                                      <p:to>
                                        <p:strVal val="visible"/>
                                      </p:to>
                                    </p:set>
                                    <p:anim calcmode="discrete" valueType="clr">
                                      <p:cBhvr override="childStyle">
                                        <p:cTn id="29" dur="80"/>
                                        <p:tgtEl>
                                          <p:spTgt spid="1536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5363">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15363">
                                            <p:txEl>
                                              <p:pRg st="3" end="3"/>
                                            </p:txEl>
                                          </p:spTgt>
                                        </p:tgtEl>
                                        <p:attrNameLst>
                                          <p:attrName>fill.type</p:attrName>
                                        </p:attrNameLst>
                                      </p:cBhvr>
                                      <p:to>
                                        <p:strVal val="solid"/>
                                      </p:to>
                                    </p:set>
                                  </p:childTnLst>
                                </p:cTn>
                              </p:par>
                            </p:childTnLst>
                          </p:cTn>
                        </p:par>
                        <p:par>
                          <p:cTn id="32" fill="hold" nodeType="afterGroup">
                            <p:stCondLst>
                              <p:cond delay="87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5363">
                                            <p:txEl>
                                              <p:pRg st="4" end="4"/>
                                            </p:txEl>
                                          </p:spTgt>
                                        </p:tgtEl>
                                        <p:attrNameLst>
                                          <p:attrName>style.visibility</p:attrName>
                                        </p:attrNameLst>
                                      </p:cBhvr>
                                      <p:to>
                                        <p:strVal val="visible"/>
                                      </p:to>
                                    </p:set>
                                    <p:anim calcmode="discrete" valueType="clr">
                                      <p:cBhvr override="childStyle">
                                        <p:cTn id="35" dur="80"/>
                                        <p:tgtEl>
                                          <p:spTgt spid="1536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36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5363">
                                            <p:txEl>
                                              <p:pRg st="4" end="4"/>
                                            </p:txEl>
                                          </p:spTgt>
                                        </p:tgtEl>
                                        <p:attrNameLst>
                                          <p:attrName>fill.type</p:attrName>
                                        </p:attrNameLst>
                                      </p:cBhvr>
                                      <p:to>
                                        <p:strVal val="solid"/>
                                      </p:to>
                                    </p:set>
                                  </p:childTnLst>
                                </p:cTn>
                              </p:par>
                            </p:childTnLst>
                          </p:cTn>
                        </p:par>
                        <p:par>
                          <p:cTn id="38" fill="hold" nodeType="afterGroup">
                            <p:stCondLst>
                              <p:cond delay="898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15363">
                                            <p:txEl>
                                              <p:pRg st="6" end="6"/>
                                            </p:txEl>
                                          </p:spTgt>
                                        </p:tgtEl>
                                        <p:attrNameLst>
                                          <p:attrName>style.visibility</p:attrName>
                                        </p:attrNameLst>
                                      </p:cBhvr>
                                      <p:to>
                                        <p:strVal val="visible"/>
                                      </p:to>
                                    </p:set>
                                    <p:anim calcmode="discrete" valueType="clr">
                                      <p:cBhvr override="childStyle">
                                        <p:cTn id="41" dur="80"/>
                                        <p:tgtEl>
                                          <p:spTgt spid="1536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5363">
                                            <p:txEl>
                                              <p:pRg st="6" end="6"/>
                                            </p:txEl>
                                          </p:spTgt>
                                        </p:tgtEl>
                                        <p:attrNameLst>
                                          <p:attrName>fillcolor</p:attrName>
                                        </p:attrNameLst>
                                      </p:cBhvr>
                                      <p:tavLst>
                                        <p:tav tm="0">
                                          <p:val>
                                            <p:clrVal>
                                              <a:schemeClr val="accent2"/>
                                            </p:clrVal>
                                          </p:val>
                                        </p:tav>
                                        <p:tav tm="50000">
                                          <p:val>
                                            <p:clrVal>
                                              <a:schemeClr val="hlink"/>
                                            </p:clrVal>
                                          </p:val>
                                        </p:tav>
                                      </p:tavLst>
                                    </p:anim>
                                    <p:set>
                                      <p:cBhvr>
                                        <p:cTn id="43" dur="80"/>
                                        <p:tgtEl>
                                          <p:spTgt spid="1536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1839</TotalTime>
  <Words>1599</Words>
  <Application>Microsoft Office PowerPoint</Application>
  <PresentationFormat>On-screen Show (4:3)</PresentationFormat>
  <Paragraphs>229</Paragraphs>
  <Slides>48</Slides>
  <Notes>2</Notes>
  <HiddenSlides>0</HiddenSlides>
  <MMClips>1</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62" baseType="lpstr">
      <vt:lpstr>ＭＳ Ｐゴシック</vt:lpstr>
      <vt:lpstr>Arial</vt:lpstr>
      <vt:lpstr>Arial Black</vt:lpstr>
      <vt:lpstr>Comic Sans MS</vt:lpstr>
      <vt:lpstr>Garamond</vt:lpstr>
      <vt:lpstr>Impact</vt:lpstr>
      <vt:lpstr>Minnie</vt:lpstr>
      <vt:lpstr>Times New Roman</vt:lpstr>
      <vt:lpstr>Wingdings</vt:lpstr>
      <vt:lpstr>Stream</vt:lpstr>
      <vt:lpstr>Default Design</vt:lpstr>
      <vt:lpstr>1_Default Design</vt:lpstr>
      <vt:lpstr>Office Theme</vt:lpstr>
      <vt:lpstr>WordArt 2.0</vt:lpstr>
      <vt:lpstr> VIBRATIONS  AND  WAVES</vt:lpstr>
      <vt:lpstr>The Vibration of a Pendulum</vt:lpstr>
      <vt:lpstr>PowerPoint Presentation</vt:lpstr>
      <vt:lpstr>The Vibration of a Pendulum</vt:lpstr>
      <vt:lpstr>Wave Description</vt:lpstr>
      <vt:lpstr>Wave Description</vt:lpstr>
      <vt:lpstr>Wave Description</vt:lpstr>
      <vt:lpstr>Wave Motion</vt:lpstr>
      <vt:lpstr>Wave Speed</vt:lpstr>
      <vt:lpstr>Wave Speed</vt:lpstr>
      <vt:lpstr>Transverse  Waves</vt:lpstr>
      <vt:lpstr>PowerPoint Presentation</vt:lpstr>
      <vt:lpstr>Longitudinal  Waves</vt:lpstr>
      <vt:lpstr>PowerPoint Presentation</vt:lpstr>
      <vt:lpstr>Boundary Behavior (or whatever happens to the wave when the medium changes or runs out?)</vt:lpstr>
      <vt:lpstr>PowerPoint Presentation</vt:lpstr>
      <vt:lpstr>PowerPoint Presentation</vt:lpstr>
      <vt:lpstr>Fixed End</vt:lpstr>
      <vt:lpstr>Fixed End</vt:lpstr>
      <vt:lpstr>Fixed End Animation</vt:lpstr>
      <vt:lpstr>Free End</vt:lpstr>
      <vt:lpstr>Free End</vt:lpstr>
      <vt:lpstr>Free End Animation</vt:lpstr>
      <vt:lpstr>Change in Medium</vt:lpstr>
      <vt:lpstr>Change in Medium</vt:lpstr>
      <vt:lpstr>Change in Medium</vt:lpstr>
      <vt:lpstr>Change in Medium Animation</vt:lpstr>
      <vt:lpstr>PowerPoint Presentation</vt:lpstr>
      <vt:lpstr>Refraction</vt:lpstr>
      <vt:lpstr>Refraction</vt:lpstr>
      <vt:lpstr>PowerPoint Presentation</vt:lpstr>
      <vt:lpstr>11-14 Diffraction</vt:lpstr>
      <vt:lpstr>Diffraction</vt:lpstr>
      <vt:lpstr>Standing  Waves</vt:lpstr>
      <vt:lpstr>Standing  Waves</vt:lpstr>
      <vt:lpstr>PowerPoint Presentation</vt:lpstr>
      <vt:lpstr>Wave Interaction</vt:lpstr>
      <vt:lpstr>Constructive Interference</vt:lpstr>
      <vt:lpstr>Constructive Interference</vt:lpstr>
      <vt:lpstr>PowerPoint Presentation</vt:lpstr>
      <vt:lpstr>Destructive Interference</vt:lpstr>
      <vt:lpstr>Destructive Interference</vt:lpstr>
      <vt:lpstr>PowerPoint Presentation</vt:lpstr>
      <vt:lpstr>Interference</vt:lpstr>
      <vt:lpstr>Interference</vt:lpstr>
      <vt:lpstr>Interference</vt:lpstr>
      <vt:lpstr>Check Your Understanding</vt:lpstr>
      <vt:lpstr>PowerPoint Presentation</vt:lpstr>
    </vt:vector>
  </TitlesOfParts>
  <Company>Chaminade College Preparatory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VIBRATIONS  AND  WAVES</dc:title>
  <dc:creator>Administrator</dc:creator>
  <cp:lastModifiedBy>James A Sy</cp:lastModifiedBy>
  <cp:revision>61</cp:revision>
  <dcterms:created xsi:type="dcterms:W3CDTF">2005-03-28T18:49:18Z</dcterms:created>
  <dcterms:modified xsi:type="dcterms:W3CDTF">2019-04-15T18:05:47Z</dcterms:modified>
</cp:coreProperties>
</file>