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312" r:id="rId4"/>
    <p:sldId id="296" r:id="rId5"/>
    <p:sldId id="299" r:id="rId6"/>
    <p:sldId id="313" r:id="rId7"/>
    <p:sldId id="314" r:id="rId8"/>
    <p:sldId id="315" r:id="rId9"/>
    <p:sldId id="316" r:id="rId10"/>
    <p:sldId id="31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CC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51" autoAdjust="0"/>
    <p:restoredTop sz="90222" autoAdjust="0"/>
  </p:normalViewPr>
  <p:slideViewPr>
    <p:cSldViewPr>
      <p:cViewPr varScale="1">
        <p:scale>
          <a:sx n="81" d="100"/>
          <a:sy n="81" d="100"/>
        </p:scale>
        <p:origin x="9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B2C86DEC-79B0-4BD1-992D-7F132DD0BC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DD319D6-A1B1-46BD-83F6-C633ED9DD6A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AB699932-8BB3-42AE-85A8-9D13E32DE2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0E660D36-AC75-407C-9B1A-1C574D809A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920185AC-3CD0-48AE-8D3A-35D8062BF4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100F54B8-AB51-480E-8062-1986EA644D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F395DC-FE12-4713-8C76-258A4EDFD4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BF6FE-AC48-4E20-A257-446DD784A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3E692-9545-4D14-A38C-A7DA0198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854F2-D74E-4C7B-969C-6A13164CE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5F60B-DDA3-45F1-960E-29645B14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D9A08-D54E-4A6A-B8B0-D3F68031B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15805-7DE5-4FC8-BC73-C551945DC8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11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35F2-9D57-4BF9-9BC4-7A18D9F5F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18FBF-142C-46E8-AA76-51A0363B9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DB333-4694-49F6-B263-72850388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215A4-DA4D-4268-8A6F-FEE01D70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88EE2-5671-42AE-8DDC-57D68296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3C157-1B22-4CFD-97FC-A63D9903D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31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016F3-1B46-43A6-818F-2285C3917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62109-2415-4879-B8F5-0C6FF73D0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9D3A-32EB-46ED-A4CF-E2DCA810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5CE7-CE2B-4299-9F6B-6B39DDDC3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2F5C8-02C3-42B9-9E66-82406E28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D2F01-4EF9-4206-B5DC-E444FA1FA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51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A02F3-95F1-4D1B-82C7-A3F84004F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4CEDF-E995-42F9-8591-B6675DD51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4400D-101C-430D-A7B1-3FCB2585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EB58C-4E5B-4093-8ACD-EB21C947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26667-5643-4E52-AB48-67B030A0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DDA5F-286C-446E-9812-7CE8BA140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01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261AE-EF9C-4325-BFA6-E09E5844F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B095D-44A7-4BCF-89F9-308709005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37043-EDC3-4C5C-9C3E-FA3AD17A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A701-AEC4-4B6E-8F84-C040806A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12FCC-C7F7-4B3B-BDE7-B17694BA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3DDDC-A8E6-4263-9DA8-36C883A41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39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E9C02-31A2-4E08-9D75-08DA52E3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74A27-8AAD-4B9A-A3E2-8A36FE6D3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48B8D-F490-4CB7-B0AC-1580327F8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56534-99BB-4E31-A14C-3730F1DE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3A5CF-113F-4D0A-A7A1-98B733FC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9633-AAE6-4AAC-8644-203E774D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E6B11-F019-44B1-92BF-705F7FE59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21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666F0-DDAF-49ED-B6B6-12523FAB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65048-96C7-4787-85CB-3315D6498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B452D-806F-4568-A092-3A9B14AFD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3791F-CC66-4ADB-A30B-693CFE4B4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D0E3E-13F3-486F-9E43-E4A9257D7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37161C-F4D2-4A19-A021-DB0A3A959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583F2-8F71-44B6-8113-0B5DBD21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7C81B0-84F7-4802-AAD2-2871F1DD9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6153D-E99E-409D-91D5-BB5545663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1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43989-911A-44DE-B0D1-33B96070B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ADB35-5FB8-4F34-924D-10000B61C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A183A-AD11-4930-9DBF-960DBC35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2249BF-8225-427D-8376-3AD70AB2B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0A5BD-B663-4A61-BDE5-28D245654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43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694F2-B1DB-470C-8D1E-D9141838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FC65FF-F2D6-41DC-BD28-8E363F72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558A0-429C-41B3-B8FA-10F43DBC4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219A6-E6A7-4722-9F5F-36432C094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24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D02A8-043E-4BBD-A443-D9C2A68A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4CB7F-AE41-4411-A899-10382DAB3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5D78D-8E82-4C4B-9E3C-648EF051D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A3106-C71C-4224-87B3-87D46EC6F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D913E-2C75-43A0-9701-B6899CC3E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B5C97-D93C-43FD-881F-49C9631BF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35BAC-6DE6-4338-B278-9F6D2DAA0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61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415-B359-4117-9EAD-C0857A76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B16C5-3A30-4219-91F8-6D9744E13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6AB60-938D-42CD-A3F6-8553C0689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DD4DE-87A4-4F7E-80FA-C327A262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B8161-01F0-46BC-BE34-D53311AEB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B029B-8BF9-4B73-B240-0586E6DC9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EE32E-ED7E-4DC5-B925-DF2A2C9C6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29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F165101-75AD-42AF-870C-41760501D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F2092A-C986-4247-B794-776D237FA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4D1DAFB-6941-450C-93FE-8BD17703D5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D5C604-FF84-4D89-B318-F526ADD737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A6AF66-0453-4BC8-8D73-8626F704D3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18180A-4199-4222-872C-15D97C7678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F6BC9A6-7B1B-4C8F-9425-C6CB2C83B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457200"/>
            <a:ext cx="8093075" cy="374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 u="sng"/>
              <a:t>Calorimetry</a:t>
            </a:r>
          </a:p>
          <a:p>
            <a:pPr lvl="1"/>
            <a:r>
              <a:rPr lang="en-US" altLang="en-US" sz="4000"/>
              <a:t>C</a:t>
            </a:r>
            <a:r>
              <a:rPr lang="en-US" altLang="en-US" sz="3600"/>
              <a:t>ontents:</a:t>
            </a:r>
            <a:endParaRPr lang="en-US" altLang="en-US" sz="3200"/>
          </a:p>
          <a:p>
            <a:pPr lvl="2">
              <a:buFontTx/>
              <a:buChar char="•"/>
            </a:pPr>
            <a:r>
              <a:rPr lang="en-US" altLang="en-US" sz="3200"/>
              <a:t>Basic Concept</a:t>
            </a:r>
          </a:p>
          <a:p>
            <a:pPr lvl="2">
              <a:buFontTx/>
              <a:buChar char="•"/>
            </a:pPr>
            <a:r>
              <a:rPr lang="en-US" altLang="en-US" sz="3200"/>
              <a:t>Example</a:t>
            </a:r>
          </a:p>
          <a:p>
            <a:pPr lvl="2">
              <a:buFontTx/>
              <a:buChar char="•"/>
            </a:pPr>
            <a:r>
              <a:rPr lang="en-US" altLang="en-US" sz="3200"/>
              <a:t>Whiteboards</a:t>
            </a:r>
          </a:p>
          <a:p>
            <a:pPr lvl="2">
              <a:buFontTx/>
              <a:buChar char="•"/>
            </a:pPr>
            <a:r>
              <a:rPr lang="en-US" altLang="en-US" sz="3200"/>
              <a:t>Bomb Calorimeters</a:t>
            </a:r>
          </a:p>
          <a:p>
            <a:pPr lvl="2"/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>
            <a:extLst>
              <a:ext uri="{FF2B5EF4-FFF2-40B4-BE49-F238E27FC236}">
                <a16:creationId xmlns:a16="http://schemas.microsoft.com/office/drawing/2014/main" id="{F5A64F07-CFE0-4FAE-9AFC-35D8E1B35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09975"/>
            <a:ext cx="91440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dirty="0"/>
              <a:t>Heat lost = Heat gained</a:t>
            </a:r>
          </a:p>
          <a:p>
            <a:pPr algn="ctr"/>
            <a:r>
              <a:rPr lang="en-US" altLang="en-US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dirty="0"/>
              <a:t>m</a:t>
            </a:r>
            <a:r>
              <a:rPr lang="en-US" altLang="en-US" baseline="-25000" dirty="0"/>
              <a:t>2</a:t>
            </a:r>
            <a:r>
              <a:rPr lang="en-US" altLang="en-US" dirty="0"/>
              <a:t>c</a:t>
            </a:r>
            <a:r>
              <a:rPr lang="en-US" altLang="en-US" baseline="-25000" dirty="0"/>
              <a:t>2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2 </a:t>
            </a:r>
            <a:r>
              <a:rPr lang="en-US" altLang="en-US" dirty="0"/>
              <a:t>+</a:t>
            </a:r>
            <a:r>
              <a:rPr lang="en-US" altLang="en-US" baseline="-25000" dirty="0"/>
              <a:t> </a:t>
            </a:r>
            <a:r>
              <a:rPr lang="en-US" altLang="en-US" dirty="0"/>
              <a:t>m</a:t>
            </a:r>
            <a:r>
              <a:rPr lang="en-US" altLang="en-US" baseline="-25000" dirty="0"/>
              <a:t>3</a:t>
            </a:r>
            <a:r>
              <a:rPr lang="en-US" altLang="en-US" dirty="0"/>
              <a:t>c</a:t>
            </a:r>
            <a:r>
              <a:rPr lang="en-US" altLang="en-US" baseline="-25000" dirty="0"/>
              <a:t>3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3</a:t>
            </a:r>
            <a:endParaRPr lang="en-US" altLang="en-US" dirty="0"/>
          </a:p>
          <a:p>
            <a:pPr algn="ctr"/>
            <a:r>
              <a:rPr lang="en-US" altLang="en-US" sz="2400" dirty="0"/>
              <a:t>(127)(0.390)(99.5-T) = (325)(4.186)(T-23.6) + (562)(0.840)(T-23.6)</a:t>
            </a:r>
          </a:p>
          <a:p>
            <a:pPr algn="ctr"/>
            <a:r>
              <a:rPr lang="en-US" altLang="en-US" dirty="0"/>
              <a:t>T = 25.6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</a:t>
            </a:r>
            <a:endParaRPr lang="en-US" altLang="en-US" baseline="30000" dirty="0"/>
          </a:p>
        </p:txBody>
      </p:sp>
      <p:sp>
        <p:nvSpPr>
          <p:cNvPr id="156675" name="Text Box 3">
            <a:extLst>
              <a:ext uri="{FF2B5EF4-FFF2-40B4-BE49-F238E27FC236}">
                <a16:creationId xmlns:a16="http://schemas.microsoft.com/office/drawing/2014/main" id="{B8934996-086F-44FF-BFED-8E025EE9E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77000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25.6 </a:t>
            </a:r>
            <a:r>
              <a:rPr lang="en-US" altLang="en-US" sz="1200" baseline="30000"/>
              <a:t>o</a:t>
            </a:r>
            <a:r>
              <a:rPr lang="en-US" altLang="en-US" sz="1200"/>
              <a:t>C</a:t>
            </a:r>
          </a:p>
        </p:txBody>
      </p:sp>
      <p:sp>
        <p:nvSpPr>
          <p:cNvPr id="156676" name="Text Box 4">
            <a:extLst>
              <a:ext uri="{FF2B5EF4-FFF2-40B4-BE49-F238E27FC236}">
                <a16:creationId xmlns:a16="http://schemas.microsoft.com/office/drawing/2014/main" id="{4058E1D1-BDD8-4D45-9DD8-060C21093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2" action="ppaction://hlinksldjump"/>
              </a:rPr>
              <a:t>W</a:t>
            </a:r>
            <a:endParaRPr lang="en-US" altLang="en-US"/>
          </a:p>
        </p:txBody>
      </p:sp>
      <p:sp>
        <p:nvSpPr>
          <p:cNvPr id="156677" name="Text Box 5">
            <a:extLst>
              <a:ext uri="{FF2B5EF4-FFF2-40B4-BE49-F238E27FC236}">
                <a16:creationId xmlns:a16="http://schemas.microsoft.com/office/drawing/2014/main" id="{10BEAF87-355C-4D97-A2B2-BCF7DAC43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6868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/>
              <a:t>127 grams of copper at 99.5 </a:t>
            </a:r>
            <a:r>
              <a:rPr lang="en-US" altLang="en-US" sz="3200" baseline="30000" dirty="0" err="1"/>
              <a:t>o</a:t>
            </a:r>
            <a:r>
              <a:rPr lang="en-US" altLang="en-US" sz="3200" dirty="0" err="1"/>
              <a:t>C</a:t>
            </a:r>
            <a:r>
              <a:rPr lang="en-US" altLang="en-US" sz="3200" dirty="0"/>
              <a:t> is dropped into 325 g of water at 23.6 </a:t>
            </a:r>
            <a:r>
              <a:rPr lang="en-US" altLang="en-US" sz="3200" baseline="30000" dirty="0" err="1"/>
              <a:t>o</a:t>
            </a:r>
            <a:r>
              <a:rPr lang="en-US" altLang="en-US" sz="3200" dirty="0" err="1"/>
              <a:t>C</a:t>
            </a:r>
            <a:r>
              <a:rPr lang="en-US" altLang="en-US" sz="3200" dirty="0"/>
              <a:t> in a 562 g glass beaker.  What will be the final equilibrium temperature if no heat is lost to the surroundings?</a:t>
            </a:r>
          </a:p>
          <a:p>
            <a:r>
              <a:rPr lang="en-US" altLang="en-US" dirty="0"/>
              <a:t>(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water</a:t>
            </a:r>
            <a:r>
              <a:rPr lang="en-US" altLang="en-US" dirty="0"/>
              <a:t> = 4.186 </a:t>
            </a:r>
            <a:r>
              <a:rPr lang="en-US" altLang="en-US" sz="1800" dirty="0"/>
              <a:t>J</a:t>
            </a:r>
            <a:r>
              <a:rPr lang="en-US" altLang="en-US" sz="1800" baseline="30000" dirty="0"/>
              <a:t>o</a:t>
            </a:r>
            <a:r>
              <a:rPr lang="en-US" altLang="en-US" sz="1800" dirty="0"/>
              <a:t>C</a:t>
            </a:r>
            <a:r>
              <a:rPr lang="en-US" altLang="en-US" sz="1800" baseline="30000" dirty="0"/>
              <a:t>-1</a:t>
            </a:r>
            <a:r>
              <a:rPr lang="en-US" altLang="en-US" sz="1800" dirty="0"/>
              <a:t>g</a:t>
            </a:r>
            <a:r>
              <a:rPr lang="en-US" altLang="en-US" sz="1800" baseline="30000" dirty="0"/>
              <a:t>-1</a:t>
            </a:r>
            <a:r>
              <a:rPr lang="en-US" altLang="en-US" dirty="0"/>
              <a:t>, 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glass</a:t>
            </a:r>
            <a:r>
              <a:rPr lang="en-US" altLang="en-US" dirty="0"/>
              <a:t> = 0.840 </a:t>
            </a:r>
            <a:r>
              <a:rPr lang="en-US" altLang="en-US" sz="1800" dirty="0"/>
              <a:t>J</a:t>
            </a:r>
            <a:r>
              <a:rPr lang="en-US" altLang="en-US" sz="1800" baseline="30000" dirty="0"/>
              <a:t>o</a:t>
            </a:r>
            <a:r>
              <a:rPr lang="en-US" altLang="en-US" sz="1800" dirty="0"/>
              <a:t>C</a:t>
            </a:r>
            <a:r>
              <a:rPr lang="en-US" altLang="en-US" sz="1800" baseline="30000" dirty="0"/>
              <a:t>-1.</a:t>
            </a:r>
            <a:r>
              <a:rPr lang="en-US" altLang="en-US" sz="1800" dirty="0"/>
              <a:t>g</a:t>
            </a:r>
            <a:r>
              <a:rPr lang="en-US" altLang="en-US" sz="1800" baseline="30000" dirty="0"/>
              <a:t>-1</a:t>
            </a:r>
            <a:r>
              <a:rPr lang="en-US" altLang="en-US" dirty="0"/>
              <a:t>, 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Cu</a:t>
            </a:r>
            <a:r>
              <a:rPr lang="en-US" altLang="en-US" dirty="0"/>
              <a:t> = 0.390 </a:t>
            </a:r>
            <a:r>
              <a:rPr lang="en-US" altLang="en-US" sz="1800" dirty="0"/>
              <a:t>J</a:t>
            </a:r>
            <a:r>
              <a:rPr lang="en-US" altLang="en-US" sz="1800" baseline="30000" dirty="0"/>
              <a:t>o</a:t>
            </a:r>
            <a:r>
              <a:rPr lang="en-US" altLang="en-US" sz="1800" dirty="0"/>
              <a:t>C</a:t>
            </a:r>
            <a:r>
              <a:rPr lang="en-US" altLang="en-US" sz="1800" baseline="30000" dirty="0"/>
              <a:t>-1</a:t>
            </a:r>
            <a:r>
              <a:rPr lang="en-US" altLang="en-US" sz="1800" dirty="0"/>
              <a:t>g</a:t>
            </a:r>
            <a:r>
              <a:rPr lang="en-US" altLang="en-US" sz="1800" baseline="30000" dirty="0"/>
              <a:t>-1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>
            <a:extLst>
              <a:ext uri="{FF2B5EF4-FFF2-40B4-BE49-F238E27FC236}">
                <a16:creationId xmlns:a16="http://schemas.microsoft.com/office/drawing/2014/main" id="{F17FBD34-614A-4F6B-8010-AEA12CB45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7638"/>
            <a:ext cx="2328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/>
              <a:t>Calorimetry</a:t>
            </a:r>
          </a:p>
        </p:txBody>
      </p:sp>
      <p:sp>
        <p:nvSpPr>
          <p:cNvPr id="11290" name="Text Box 26">
            <a:extLst>
              <a:ext uri="{FF2B5EF4-FFF2-40B4-BE49-F238E27FC236}">
                <a16:creationId xmlns:a16="http://schemas.microsoft.com/office/drawing/2014/main" id="{451D0BF7-F8DB-4A1B-9650-3EE2DA692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hlinkClick r:id="rId2" action="ppaction://hlinksldjump"/>
              </a:rPr>
              <a:t>TOC</a:t>
            </a:r>
            <a:endParaRPr lang="en-US" altLang="en-US" sz="2400"/>
          </a:p>
        </p:txBody>
      </p:sp>
      <p:sp>
        <p:nvSpPr>
          <p:cNvPr id="11292" name="Text Box 28">
            <a:extLst>
              <a:ext uri="{FF2B5EF4-FFF2-40B4-BE49-F238E27FC236}">
                <a16:creationId xmlns:a16="http://schemas.microsoft.com/office/drawing/2014/main" id="{E34E61BE-10F3-4788-879C-8C136529E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Drop a hot piece of material into water</a:t>
            </a:r>
          </a:p>
          <a:p>
            <a:r>
              <a:rPr lang="en-US" altLang="en-US"/>
              <a:t>Heat lost by hot stuff = heat gained by cold stuff</a:t>
            </a:r>
          </a:p>
        </p:txBody>
      </p:sp>
      <p:pic>
        <p:nvPicPr>
          <p:cNvPr id="11342" name="Picture 78">
            <a:extLst>
              <a:ext uri="{FF2B5EF4-FFF2-40B4-BE49-F238E27FC236}">
                <a16:creationId xmlns:a16="http://schemas.microsoft.com/office/drawing/2014/main" id="{94ECFCA5-636A-477A-95B4-D1D734924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5" t="8000" r="26985" b="9500"/>
          <a:stretch>
            <a:fillRect/>
          </a:stretch>
        </p:blipFill>
        <p:spPr bwMode="auto">
          <a:xfrm>
            <a:off x="2422525" y="0"/>
            <a:ext cx="414655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>
            <a:extLst>
              <a:ext uri="{FF2B5EF4-FFF2-40B4-BE49-F238E27FC236}">
                <a16:creationId xmlns:a16="http://schemas.microsoft.com/office/drawing/2014/main" id="{0929EE9A-EDAF-42E6-93AE-ED4A0A328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7638"/>
            <a:ext cx="6367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/>
              <a:t>Calorimetry - Example 1 - finding c</a:t>
            </a: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F7C2FFBB-7743-40A1-9F78-B55D85006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hlinkClick r:id="rId2" action="ppaction://hlinksldjump"/>
              </a:rPr>
              <a:t>TOC</a:t>
            </a:r>
            <a:endParaRPr lang="en-US" altLang="en-US" sz="2400"/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CC532F77-D226-431A-B0E7-FF0B037E1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6868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231</a:t>
            </a:r>
            <a:r>
              <a:rPr lang="en-US" altLang="en-US" dirty="0"/>
              <a:t> g piece of unknown substance at</a:t>
            </a:r>
            <a:r>
              <a:rPr lang="en-US" altLang="en-US" dirty="0">
                <a:solidFill>
                  <a:srgbClr val="FF0000"/>
                </a:solidFill>
              </a:rPr>
              <a:t> 98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</a:t>
            </a:r>
            <a:r>
              <a:rPr lang="en-US" altLang="en-US" dirty="0"/>
              <a:t> is dropped into </a:t>
            </a:r>
            <a:r>
              <a:rPr lang="en-US" altLang="en-US" dirty="0">
                <a:solidFill>
                  <a:srgbClr val="0000FF"/>
                </a:solidFill>
              </a:rPr>
              <a:t>481</a:t>
            </a:r>
            <a:r>
              <a:rPr lang="en-US" altLang="en-US" dirty="0"/>
              <a:t> g of water at </a:t>
            </a:r>
            <a:r>
              <a:rPr lang="en-US" altLang="en-US" dirty="0">
                <a:solidFill>
                  <a:srgbClr val="FF0000"/>
                </a:solidFill>
              </a:rPr>
              <a:t>18</a:t>
            </a:r>
            <a:r>
              <a:rPr lang="en-US" altLang="en-US" dirty="0"/>
              <a:t>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C.</a:t>
            </a:r>
            <a:r>
              <a:rPr lang="en-US" altLang="en-US" dirty="0"/>
              <a:t>  The final temperature of the water is </a:t>
            </a:r>
            <a:r>
              <a:rPr lang="en-US" altLang="en-US" dirty="0">
                <a:solidFill>
                  <a:srgbClr val="008000"/>
                </a:solidFill>
              </a:rPr>
              <a:t>32</a:t>
            </a:r>
            <a:r>
              <a:rPr lang="en-US" altLang="en-US" dirty="0"/>
              <a:t>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C.</a:t>
            </a:r>
            <a:r>
              <a:rPr lang="en-US" altLang="en-US" dirty="0"/>
              <a:t>  What is the specific heat of the substance?  (neglect the calorimeter cup, and assume no heat is lost to the surroundings) (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water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rgbClr val="0000FF"/>
                </a:solidFill>
              </a:rPr>
              <a:t>4.186</a:t>
            </a:r>
            <a:r>
              <a:rPr lang="en-US" altLang="en-US" dirty="0"/>
              <a:t> J</a:t>
            </a:r>
            <a:r>
              <a:rPr lang="en-US" altLang="en-US" baseline="30000" dirty="0"/>
              <a:t>o</a:t>
            </a:r>
            <a:r>
              <a:rPr lang="en-US" altLang="en-US" dirty="0"/>
              <a:t>C</a:t>
            </a:r>
            <a:r>
              <a:rPr lang="en-US" altLang="en-US" baseline="30000" dirty="0"/>
              <a:t>-1</a:t>
            </a:r>
            <a:r>
              <a:rPr lang="en-US" altLang="en-US" dirty="0"/>
              <a:t>g</a:t>
            </a:r>
            <a:r>
              <a:rPr lang="en-US" altLang="en-US" baseline="30000" dirty="0"/>
              <a:t>-1</a:t>
            </a:r>
            <a:r>
              <a:rPr lang="en-US" altLang="en-US" dirty="0"/>
              <a:t>)</a:t>
            </a:r>
          </a:p>
          <a:p>
            <a:endParaRPr lang="en-US" altLang="en-US" dirty="0"/>
          </a:p>
          <a:p>
            <a:pPr algn="ctr"/>
            <a:r>
              <a:rPr lang="en-US" altLang="en-US" dirty="0"/>
              <a:t>Heat lost = Heat gained</a:t>
            </a:r>
          </a:p>
          <a:p>
            <a:pPr algn="ctr"/>
            <a:r>
              <a:rPr lang="en-US" altLang="en-US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dirty="0"/>
              <a:t>m</a:t>
            </a:r>
            <a:r>
              <a:rPr lang="en-US" altLang="en-US" baseline="-25000" dirty="0"/>
              <a:t>2</a:t>
            </a:r>
            <a:r>
              <a:rPr lang="en-US" altLang="en-US" dirty="0"/>
              <a:t>c</a:t>
            </a:r>
            <a:r>
              <a:rPr lang="en-US" altLang="en-US" baseline="-25000" dirty="0"/>
              <a:t>2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2</a:t>
            </a:r>
            <a:endParaRPr lang="en-US" altLang="en-US" dirty="0"/>
          </a:p>
          <a:p>
            <a:pPr algn="ctr"/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231</a:t>
            </a:r>
            <a:r>
              <a:rPr lang="en-US" altLang="en-US" dirty="0"/>
              <a:t> g)c(</a:t>
            </a:r>
            <a:r>
              <a:rPr lang="en-US" altLang="en-US" dirty="0">
                <a:solidFill>
                  <a:srgbClr val="FF0000"/>
                </a:solidFill>
              </a:rPr>
              <a:t>98</a:t>
            </a:r>
            <a:r>
              <a:rPr lang="en-US" altLang="en-US" baseline="30000" dirty="0"/>
              <a:t>o</a:t>
            </a:r>
            <a:r>
              <a:rPr lang="en-US" altLang="en-US" dirty="0"/>
              <a:t>C-</a:t>
            </a:r>
            <a:r>
              <a:rPr lang="en-US" altLang="en-US" dirty="0">
                <a:solidFill>
                  <a:srgbClr val="008000"/>
                </a:solidFill>
              </a:rPr>
              <a:t>32</a:t>
            </a:r>
            <a:r>
              <a:rPr lang="en-US" altLang="en-US" baseline="30000" dirty="0"/>
              <a:t>o</a:t>
            </a:r>
            <a:r>
              <a:rPr lang="en-US" altLang="en-US" dirty="0"/>
              <a:t>C) = (</a:t>
            </a:r>
            <a:r>
              <a:rPr lang="en-US" altLang="en-US" dirty="0">
                <a:solidFill>
                  <a:srgbClr val="0000FF"/>
                </a:solidFill>
              </a:rPr>
              <a:t>481</a:t>
            </a:r>
            <a:r>
              <a:rPr lang="en-US" altLang="en-US" dirty="0"/>
              <a:t> g)(</a:t>
            </a:r>
            <a:r>
              <a:rPr lang="en-US" altLang="en-US" dirty="0">
                <a:solidFill>
                  <a:srgbClr val="0000FF"/>
                </a:solidFill>
              </a:rPr>
              <a:t>4.186</a:t>
            </a:r>
            <a:r>
              <a:rPr lang="en-US" altLang="en-US" dirty="0"/>
              <a:t> J</a:t>
            </a:r>
            <a:r>
              <a:rPr lang="en-US" altLang="en-US" baseline="30000" dirty="0"/>
              <a:t>o</a:t>
            </a:r>
            <a:r>
              <a:rPr lang="en-US" altLang="en-US" dirty="0"/>
              <a:t>C</a:t>
            </a:r>
            <a:r>
              <a:rPr lang="en-US" altLang="en-US" baseline="30000" dirty="0"/>
              <a:t>-1</a:t>
            </a:r>
            <a:r>
              <a:rPr lang="en-US" altLang="en-US" dirty="0"/>
              <a:t>g</a:t>
            </a:r>
            <a:r>
              <a:rPr lang="en-US" altLang="en-US" baseline="30000" dirty="0"/>
              <a:t>-1</a:t>
            </a:r>
            <a:r>
              <a:rPr lang="en-US" altLang="en-US" dirty="0"/>
              <a:t>)(</a:t>
            </a:r>
            <a:r>
              <a:rPr lang="en-US" altLang="en-US" dirty="0">
                <a:solidFill>
                  <a:srgbClr val="008000"/>
                </a:solidFill>
              </a:rPr>
              <a:t>32</a:t>
            </a:r>
            <a:r>
              <a:rPr lang="en-US" altLang="en-US" baseline="30000" dirty="0"/>
              <a:t>o</a:t>
            </a:r>
            <a:r>
              <a:rPr lang="en-US" altLang="en-US" dirty="0"/>
              <a:t>C-</a:t>
            </a:r>
            <a:r>
              <a:rPr lang="en-US" altLang="en-US" dirty="0">
                <a:solidFill>
                  <a:srgbClr val="0000FF"/>
                </a:solidFill>
              </a:rPr>
              <a:t>18</a:t>
            </a:r>
            <a:r>
              <a:rPr lang="en-US" altLang="en-US" baseline="30000" dirty="0"/>
              <a:t>o</a:t>
            </a:r>
            <a:r>
              <a:rPr lang="en-US" altLang="en-US" dirty="0"/>
              <a:t>C)</a:t>
            </a:r>
          </a:p>
          <a:p>
            <a:pPr algn="ctr"/>
            <a:r>
              <a:rPr lang="en-US" altLang="en-US" dirty="0"/>
              <a:t>c = 1.8489 J</a:t>
            </a:r>
            <a:r>
              <a:rPr lang="en-US" altLang="en-US" baseline="30000" dirty="0"/>
              <a:t>o</a:t>
            </a:r>
            <a:r>
              <a:rPr lang="en-US" altLang="en-US" dirty="0"/>
              <a:t>C</a:t>
            </a:r>
            <a:r>
              <a:rPr lang="en-US" altLang="en-US" baseline="30000" dirty="0"/>
              <a:t>-1</a:t>
            </a:r>
            <a:r>
              <a:rPr lang="en-US" altLang="en-US" dirty="0"/>
              <a:t>g</a:t>
            </a:r>
            <a:r>
              <a:rPr lang="en-US" altLang="en-US" baseline="30000" dirty="0"/>
              <a:t>-1</a:t>
            </a:r>
            <a:r>
              <a:rPr lang="en-US" altLang="en-US" dirty="0"/>
              <a:t>  = 1.800 J</a:t>
            </a:r>
            <a:r>
              <a:rPr lang="en-US" altLang="en-US" baseline="30000" dirty="0"/>
              <a:t>o</a:t>
            </a:r>
            <a:r>
              <a:rPr lang="en-US" altLang="en-US" dirty="0"/>
              <a:t>C</a:t>
            </a:r>
            <a:r>
              <a:rPr lang="en-US" altLang="en-US" baseline="30000" dirty="0"/>
              <a:t>-1</a:t>
            </a:r>
            <a:r>
              <a:rPr lang="en-US" altLang="en-US" dirty="0"/>
              <a:t>g</a:t>
            </a:r>
            <a:r>
              <a:rPr lang="en-US" altLang="en-US" baseline="30000" dirty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>
            <a:extLst>
              <a:ext uri="{FF2B5EF4-FFF2-40B4-BE49-F238E27FC236}">
                <a16:creationId xmlns:a16="http://schemas.microsoft.com/office/drawing/2014/main" id="{AF0AC552-CE78-4A6D-B34B-2F45F26FD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2263775"/>
            <a:ext cx="70993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5400" u="sng"/>
              <a:t>Calorimetry - find c or m</a:t>
            </a:r>
          </a:p>
          <a:p>
            <a:pPr algn="ctr"/>
            <a:r>
              <a:rPr lang="en-US" altLang="en-US" sz="5400">
                <a:hlinkClick r:id="rId2" action="ppaction://hlinksldjump"/>
              </a:rPr>
              <a:t>1</a:t>
            </a:r>
            <a:r>
              <a:rPr lang="en-US" altLang="en-US" sz="5400"/>
              <a:t> | </a:t>
            </a:r>
            <a:r>
              <a:rPr lang="en-US" altLang="en-US" sz="5400">
                <a:hlinkClick r:id="" action="ppaction://noaction"/>
              </a:rPr>
              <a:t>2</a:t>
            </a:r>
            <a:r>
              <a:rPr lang="en-US" altLang="en-US" sz="5400"/>
              <a:t>  </a:t>
            </a:r>
            <a:r>
              <a:rPr lang="en-US" altLang="en-US" sz="5400" u="sng"/>
              <a:t> </a:t>
            </a:r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BB8A5D9B-D9D9-4A1F-B468-8BAC34FB6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hlinkClick r:id="rId3" action="ppaction://hlinksldjump"/>
              </a:rPr>
              <a:t>TOC</a:t>
            </a: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>
            <a:extLst>
              <a:ext uri="{FF2B5EF4-FFF2-40B4-BE49-F238E27FC236}">
                <a16:creationId xmlns:a16="http://schemas.microsoft.com/office/drawing/2014/main" id="{758B8844-F2A9-4DF2-8FF6-6998F4D8E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33775"/>
            <a:ext cx="914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dirty="0"/>
              <a:t>Heat lost = Heat gained</a:t>
            </a:r>
          </a:p>
          <a:p>
            <a:pPr algn="ctr"/>
            <a:r>
              <a:rPr lang="en-US" altLang="en-US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dirty="0"/>
              <a:t>m</a:t>
            </a:r>
            <a:r>
              <a:rPr lang="en-US" altLang="en-US" baseline="-25000" dirty="0"/>
              <a:t>2</a:t>
            </a:r>
            <a:r>
              <a:rPr lang="en-US" altLang="en-US" dirty="0"/>
              <a:t>c</a:t>
            </a:r>
            <a:r>
              <a:rPr lang="en-US" altLang="en-US" baseline="-25000" dirty="0"/>
              <a:t>2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2</a:t>
            </a:r>
            <a:endParaRPr lang="en-US" altLang="en-US" dirty="0"/>
          </a:p>
          <a:p>
            <a:pPr algn="ctr"/>
            <a:r>
              <a:rPr lang="en-US" altLang="en-US" sz="2400" dirty="0"/>
              <a:t>(</a:t>
            </a:r>
            <a:r>
              <a:rPr lang="en-US" altLang="en-US" sz="2400" dirty="0">
                <a:solidFill>
                  <a:srgbClr val="FF0000"/>
                </a:solidFill>
              </a:rPr>
              <a:t>112</a:t>
            </a:r>
            <a:r>
              <a:rPr lang="en-US" altLang="en-US" sz="2400" dirty="0"/>
              <a:t>g)c(</a:t>
            </a:r>
            <a:r>
              <a:rPr lang="en-US" altLang="en-US" sz="2400" dirty="0">
                <a:solidFill>
                  <a:srgbClr val="FF0000"/>
                </a:solidFill>
              </a:rPr>
              <a:t>85.45</a:t>
            </a:r>
            <a:r>
              <a:rPr lang="en-US" altLang="en-US" sz="2400" baseline="30000" dirty="0"/>
              <a:t> </a:t>
            </a:r>
            <a:r>
              <a:rPr lang="en-US" altLang="en-US" sz="2400" baseline="30000" dirty="0" err="1"/>
              <a:t>o</a:t>
            </a:r>
            <a:r>
              <a:rPr lang="en-US" altLang="en-US" sz="2400" dirty="0" err="1"/>
              <a:t>C</a:t>
            </a:r>
            <a:r>
              <a:rPr lang="en-US" altLang="en-US" sz="2400" dirty="0"/>
              <a:t> -</a:t>
            </a:r>
            <a:r>
              <a:rPr lang="en-US" altLang="en-US" sz="2400" dirty="0">
                <a:solidFill>
                  <a:srgbClr val="008000"/>
                </a:solidFill>
              </a:rPr>
              <a:t>23.12</a:t>
            </a:r>
            <a:r>
              <a:rPr lang="en-US" altLang="en-US" sz="2400" baseline="30000" dirty="0"/>
              <a:t> </a:t>
            </a:r>
            <a:r>
              <a:rPr lang="en-US" altLang="en-US" sz="2400" baseline="30000" dirty="0" err="1"/>
              <a:t>o</a:t>
            </a:r>
            <a:r>
              <a:rPr lang="en-US" altLang="en-US" sz="2400" dirty="0" err="1"/>
              <a:t>C</a:t>
            </a:r>
            <a:r>
              <a:rPr lang="en-US" altLang="en-US" sz="2400" dirty="0"/>
              <a:t>) = (</a:t>
            </a:r>
            <a:r>
              <a:rPr lang="en-US" altLang="en-US" sz="2400" dirty="0">
                <a:solidFill>
                  <a:srgbClr val="0000FF"/>
                </a:solidFill>
              </a:rPr>
              <a:t>873</a:t>
            </a:r>
            <a:r>
              <a:rPr lang="en-US" altLang="en-US" sz="2400" dirty="0"/>
              <a:t> g)(</a:t>
            </a:r>
            <a:r>
              <a:rPr lang="en-US" altLang="en-US" sz="2400" dirty="0">
                <a:solidFill>
                  <a:srgbClr val="0000FF"/>
                </a:solidFill>
              </a:rPr>
              <a:t>4.186</a:t>
            </a:r>
            <a:r>
              <a:rPr lang="en-US" altLang="en-US" sz="2400" dirty="0"/>
              <a:t> J</a:t>
            </a:r>
            <a:r>
              <a:rPr lang="en-US" altLang="en-US" sz="2400" baseline="30000" dirty="0"/>
              <a:t>o</a:t>
            </a:r>
            <a:r>
              <a:rPr lang="en-US" altLang="en-US" sz="2400" dirty="0"/>
              <a:t>C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g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)(</a:t>
            </a:r>
            <a:r>
              <a:rPr lang="en-US" altLang="en-US" sz="2400" dirty="0">
                <a:solidFill>
                  <a:srgbClr val="008000"/>
                </a:solidFill>
              </a:rPr>
              <a:t>23.12</a:t>
            </a:r>
            <a:r>
              <a:rPr lang="en-US" altLang="en-US" sz="2400" baseline="30000" dirty="0"/>
              <a:t> </a:t>
            </a:r>
            <a:r>
              <a:rPr lang="en-US" altLang="en-US" sz="2400" baseline="30000" dirty="0" err="1"/>
              <a:t>o</a:t>
            </a:r>
            <a:r>
              <a:rPr lang="en-US" altLang="en-US" sz="2400" dirty="0" err="1"/>
              <a:t>C</a:t>
            </a:r>
            <a:r>
              <a:rPr lang="en-US" altLang="en-US" sz="2400" dirty="0"/>
              <a:t> -</a:t>
            </a:r>
            <a:r>
              <a:rPr lang="en-US" altLang="en-US" sz="2400" dirty="0">
                <a:solidFill>
                  <a:srgbClr val="0000FF"/>
                </a:solidFill>
              </a:rPr>
              <a:t>18.05</a:t>
            </a:r>
            <a:r>
              <a:rPr lang="en-US" altLang="en-US" sz="2400" baseline="30000" dirty="0"/>
              <a:t> </a:t>
            </a:r>
            <a:r>
              <a:rPr lang="en-US" altLang="en-US" sz="2400" baseline="30000" dirty="0" err="1"/>
              <a:t>o</a:t>
            </a:r>
            <a:r>
              <a:rPr lang="en-US" altLang="en-US" sz="2400" dirty="0" err="1"/>
              <a:t>C</a:t>
            </a:r>
            <a:r>
              <a:rPr lang="en-US" altLang="en-US" sz="2400" dirty="0"/>
              <a:t>)</a:t>
            </a:r>
          </a:p>
          <a:p>
            <a:pPr algn="ctr"/>
            <a:r>
              <a:rPr lang="en-US" altLang="en-US" dirty="0"/>
              <a:t>c = 2.650 J</a:t>
            </a:r>
            <a:r>
              <a:rPr lang="en-US" altLang="en-US" baseline="30000" dirty="0"/>
              <a:t>o</a:t>
            </a:r>
            <a:r>
              <a:rPr lang="en-US" altLang="en-US" dirty="0"/>
              <a:t>C</a:t>
            </a:r>
            <a:r>
              <a:rPr lang="en-US" altLang="en-US" baseline="30000" dirty="0"/>
              <a:t>-1</a:t>
            </a:r>
            <a:r>
              <a:rPr lang="en-US" altLang="en-US" dirty="0"/>
              <a:t>g</a:t>
            </a:r>
            <a:r>
              <a:rPr lang="en-US" altLang="en-US" baseline="30000" dirty="0"/>
              <a:t>-1</a:t>
            </a: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D56C89B8-0383-439E-AF49-43723106A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77000"/>
            <a:ext cx="1058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2650 J</a:t>
            </a:r>
            <a:r>
              <a:rPr lang="en-US" altLang="en-US" sz="1200" baseline="30000"/>
              <a:t>o</a:t>
            </a:r>
            <a:r>
              <a:rPr lang="en-US" altLang="en-US" sz="1200"/>
              <a:t>C</a:t>
            </a:r>
            <a:r>
              <a:rPr lang="en-US" altLang="en-US" sz="1200" baseline="30000"/>
              <a:t>-1</a:t>
            </a:r>
            <a:r>
              <a:rPr lang="en-US" altLang="en-US" sz="1200"/>
              <a:t>kg</a:t>
            </a:r>
            <a:r>
              <a:rPr lang="en-US" altLang="en-US" sz="1200" baseline="30000"/>
              <a:t>-1</a:t>
            </a:r>
          </a:p>
        </p:txBody>
      </p:sp>
      <p:sp>
        <p:nvSpPr>
          <p:cNvPr id="110596" name="Text Box 4">
            <a:extLst>
              <a:ext uri="{FF2B5EF4-FFF2-40B4-BE49-F238E27FC236}">
                <a16:creationId xmlns:a16="http://schemas.microsoft.com/office/drawing/2014/main" id="{B4D620D9-D258-4B97-9559-3FCD83E40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2" action="ppaction://hlinksldjump"/>
              </a:rPr>
              <a:t>W</a:t>
            </a:r>
            <a:endParaRPr lang="en-US" altLang="en-US"/>
          </a:p>
        </p:txBody>
      </p:sp>
      <p:sp>
        <p:nvSpPr>
          <p:cNvPr id="110597" name="Text Box 5">
            <a:extLst>
              <a:ext uri="{FF2B5EF4-FFF2-40B4-BE49-F238E27FC236}">
                <a16:creationId xmlns:a16="http://schemas.microsoft.com/office/drawing/2014/main" id="{41B12ADC-53DE-4AAA-842B-FCBD8717D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686800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>
                <a:solidFill>
                  <a:srgbClr val="FF0000"/>
                </a:solidFill>
              </a:rPr>
              <a:t>112 </a:t>
            </a:r>
            <a:r>
              <a:rPr lang="en-US" altLang="en-US" sz="3200" dirty="0"/>
              <a:t>g of a mystery substance at </a:t>
            </a:r>
            <a:r>
              <a:rPr lang="en-US" altLang="en-US" sz="3200" dirty="0">
                <a:solidFill>
                  <a:srgbClr val="FF0000"/>
                </a:solidFill>
              </a:rPr>
              <a:t>85.45</a:t>
            </a:r>
            <a:r>
              <a:rPr lang="en-US" altLang="en-US" sz="3200" dirty="0"/>
              <a:t> </a:t>
            </a:r>
            <a:r>
              <a:rPr lang="en-US" altLang="en-US" sz="3200" baseline="30000" dirty="0" err="1"/>
              <a:t>o</a:t>
            </a:r>
            <a:r>
              <a:rPr lang="en-US" altLang="en-US" sz="3200" dirty="0" err="1"/>
              <a:t>C</a:t>
            </a:r>
            <a:r>
              <a:rPr lang="en-US" altLang="en-US" sz="3200" dirty="0"/>
              <a:t> is dropped into </a:t>
            </a:r>
            <a:r>
              <a:rPr lang="en-US" altLang="en-US" sz="3200" dirty="0">
                <a:solidFill>
                  <a:srgbClr val="0000FF"/>
                </a:solidFill>
              </a:rPr>
              <a:t>873</a:t>
            </a:r>
            <a:r>
              <a:rPr lang="en-US" altLang="en-US" sz="3200" dirty="0"/>
              <a:t> g of water at </a:t>
            </a:r>
            <a:r>
              <a:rPr lang="en-US" altLang="en-US" sz="3200" dirty="0">
                <a:solidFill>
                  <a:srgbClr val="0000FF"/>
                </a:solidFill>
              </a:rPr>
              <a:t>18.05</a:t>
            </a:r>
            <a:r>
              <a:rPr lang="en-US" altLang="en-US" sz="3200" dirty="0"/>
              <a:t> </a:t>
            </a:r>
            <a:r>
              <a:rPr lang="en-US" altLang="en-US" sz="3200" baseline="30000" dirty="0" err="1"/>
              <a:t>o</a:t>
            </a:r>
            <a:r>
              <a:rPr lang="en-US" altLang="en-US" sz="3200" dirty="0" err="1"/>
              <a:t>C</a:t>
            </a:r>
            <a:r>
              <a:rPr lang="en-US" altLang="en-US" sz="3200" dirty="0"/>
              <a:t> in an insulated Styrofoam container.  The water and substance come to equilibrium at </a:t>
            </a:r>
            <a:r>
              <a:rPr lang="en-US" altLang="en-US" sz="3200" dirty="0">
                <a:solidFill>
                  <a:srgbClr val="008000"/>
                </a:solidFill>
              </a:rPr>
              <a:t>23.12</a:t>
            </a:r>
            <a:r>
              <a:rPr lang="en-US" altLang="en-US" sz="3200" dirty="0"/>
              <a:t> </a:t>
            </a:r>
            <a:r>
              <a:rPr lang="en-US" altLang="en-US" sz="3200" baseline="30000" dirty="0" err="1"/>
              <a:t>o</a:t>
            </a:r>
            <a:r>
              <a:rPr lang="en-US" altLang="en-US" sz="3200" dirty="0" err="1"/>
              <a:t>C.</a:t>
            </a:r>
            <a:r>
              <a:rPr lang="en-US" altLang="en-US" sz="3200" dirty="0"/>
              <a:t>  What is the specific heat (c) of the substance?</a:t>
            </a:r>
          </a:p>
          <a:p>
            <a:r>
              <a:rPr lang="en-US" altLang="en-US" dirty="0"/>
              <a:t>(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water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rgbClr val="0000FF"/>
                </a:solidFill>
              </a:rPr>
              <a:t>4.186</a:t>
            </a:r>
            <a:r>
              <a:rPr lang="en-US" altLang="en-US" dirty="0"/>
              <a:t> J</a:t>
            </a:r>
            <a:r>
              <a:rPr lang="en-US" altLang="en-US" baseline="30000" dirty="0"/>
              <a:t>o</a:t>
            </a:r>
            <a:r>
              <a:rPr lang="en-US" altLang="en-US" dirty="0"/>
              <a:t>C</a:t>
            </a:r>
            <a:r>
              <a:rPr lang="en-US" altLang="en-US" baseline="30000" dirty="0"/>
              <a:t>-1</a:t>
            </a:r>
            <a:r>
              <a:rPr lang="en-US" altLang="en-US" dirty="0"/>
              <a:t>g</a:t>
            </a:r>
            <a:r>
              <a:rPr lang="en-US" altLang="en-US" baseline="30000" dirty="0"/>
              <a:t>-1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>
            <a:extLst>
              <a:ext uri="{FF2B5EF4-FFF2-40B4-BE49-F238E27FC236}">
                <a16:creationId xmlns:a16="http://schemas.microsoft.com/office/drawing/2014/main" id="{2D6EA5B9-CAA3-4F4D-B50F-DC624DD51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3609975"/>
            <a:ext cx="9296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dirty="0"/>
              <a:t>Heat lost = Heat gained</a:t>
            </a:r>
          </a:p>
          <a:p>
            <a:pPr algn="ctr"/>
            <a:r>
              <a:rPr lang="en-US" altLang="en-US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dirty="0"/>
              <a:t>m</a:t>
            </a:r>
            <a:r>
              <a:rPr lang="en-US" altLang="en-US" baseline="-25000" dirty="0"/>
              <a:t>2</a:t>
            </a:r>
            <a:r>
              <a:rPr lang="en-US" altLang="en-US" dirty="0"/>
              <a:t>c</a:t>
            </a:r>
            <a:r>
              <a:rPr lang="en-US" altLang="en-US" baseline="-25000" dirty="0"/>
              <a:t>2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2 </a:t>
            </a:r>
            <a:r>
              <a:rPr lang="en-US" altLang="en-US" dirty="0"/>
              <a:t>+</a:t>
            </a:r>
            <a:r>
              <a:rPr lang="en-US" altLang="en-US" baseline="-25000" dirty="0"/>
              <a:t> </a:t>
            </a:r>
            <a:r>
              <a:rPr lang="en-US" altLang="en-US" dirty="0"/>
              <a:t>m</a:t>
            </a:r>
            <a:r>
              <a:rPr lang="en-US" altLang="en-US" baseline="-25000" dirty="0"/>
              <a:t>3</a:t>
            </a:r>
            <a:r>
              <a:rPr lang="en-US" altLang="en-US" dirty="0"/>
              <a:t>c</a:t>
            </a:r>
            <a:r>
              <a:rPr lang="en-US" altLang="en-US" baseline="-25000" dirty="0"/>
              <a:t>3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3</a:t>
            </a:r>
            <a:endParaRPr lang="en-US" altLang="en-US" dirty="0"/>
          </a:p>
          <a:p>
            <a:pPr algn="ctr"/>
            <a:r>
              <a:rPr lang="en-US" altLang="en-US" sz="2400" dirty="0"/>
              <a:t>m(</a:t>
            </a:r>
            <a:r>
              <a:rPr lang="en-US" altLang="en-US" sz="2400" dirty="0">
                <a:solidFill>
                  <a:srgbClr val="FF0000"/>
                </a:solidFill>
              </a:rPr>
              <a:t>2.174</a:t>
            </a:r>
            <a:r>
              <a:rPr lang="en-US" altLang="en-US" sz="2400" dirty="0"/>
              <a:t>)(</a:t>
            </a:r>
            <a:r>
              <a:rPr lang="en-US" altLang="en-US" sz="2400" dirty="0">
                <a:solidFill>
                  <a:srgbClr val="FF0000"/>
                </a:solidFill>
              </a:rPr>
              <a:t>68.1</a:t>
            </a:r>
            <a:r>
              <a:rPr lang="en-US" altLang="en-US" sz="2400" dirty="0"/>
              <a:t>-</a:t>
            </a:r>
            <a:r>
              <a:rPr lang="en-US" altLang="en-US" sz="2400" dirty="0">
                <a:solidFill>
                  <a:srgbClr val="008000"/>
                </a:solidFill>
              </a:rPr>
              <a:t>25.2</a:t>
            </a:r>
            <a:r>
              <a:rPr lang="en-US" altLang="en-US" sz="2400" dirty="0"/>
              <a:t>) = (</a:t>
            </a:r>
            <a:r>
              <a:rPr lang="en-US" altLang="en-US" sz="2400" dirty="0">
                <a:solidFill>
                  <a:srgbClr val="0000FF"/>
                </a:solidFill>
              </a:rPr>
              <a:t>625</a:t>
            </a:r>
            <a:r>
              <a:rPr lang="en-US" altLang="en-US" sz="2400" dirty="0"/>
              <a:t>)(</a:t>
            </a:r>
            <a:r>
              <a:rPr lang="en-US" altLang="en-US" sz="2400" dirty="0">
                <a:solidFill>
                  <a:srgbClr val="0000FF"/>
                </a:solidFill>
              </a:rPr>
              <a:t>4.186</a:t>
            </a:r>
            <a:r>
              <a:rPr lang="en-US" altLang="en-US" sz="2400" dirty="0"/>
              <a:t>)(</a:t>
            </a:r>
            <a:r>
              <a:rPr lang="en-US" altLang="en-US" sz="2400" dirty="0">
                <a:solidFill>
                  <a:srgbClr val="008000"/>
                </a:solidFill>
              </a:rPr>
              <a:t>25.2-</a:t>
            </a:r>
            <a:r>
              <a:rPr lang="en-US" altLang="en-US" sz="2400" dirty="0">
                <a:solidFill>
                  <a:srgbClr val="0000FF"/>
                </a:solidFill>
              </a:rPr>
              <a:t>21.1</a:t>
            </a:r>
            <a:r>
              <a:rPr lang="en-US" altLang="en-US" sz="2400" dirty="0"/>
              <a:t>) + </a:t>
            </a:r>
            <a:r>
              <a:rPr lang="en-US" altLang="en-US" sz="2400" dirty="0">
                <a:solidFill>
                  <a:srgbClr val="0000FF"/>
                </a:solidFill>
              </a:rPr>
              <a:t>(257</a:t>
            </a:r>
            <a:r>
              <a:rPr lang="en-US" altLang="en-US" sz="2400" dirty="0"/>
              <a:t>)(</a:t>
            </a:r>
            <a:r>
              <a:rPr lang="en-US" altLang="en-US" sz="2400" dirty="0">
                <a:solidFill>
                  <a:srgbClr val="0000FF"/>
                </a:solidFill>
              </a:rPr>
              <a:t>0.900</a:t>
            </a:r>
            <a:r>
              <a:rPr lang="en-US" altLang="en-US" sz="2400" dirty="0"/>
              <a:t>)(</a:t>
            </a:r>
            <a:r>
              <a:rPr lang="en-US" altLang="en-US" sz="2400" dirty="0">
                <a:solidFill>
                  <a:srgbClr val="008000"/>
                </a:solidFill>
              </a:rPr>
              <a:t>25.2</a:t>
            </a:r>
            <a:r>
              <a:rPr lang="en-US" altLang="en-US" sz="2400" dirty="0"/>
              <a:t>-</a:t>
            </a:r>
            <a:r>
              <a:rPr lang="en-US" altLang="en-US" sz="2400" dirty="0">
                <a:solidFill>
                  <a:srgbClr val="0000FF"/>
                </a:solidFill>
              </a:rPr>
              <a:t>21.1</a:t>
            </a:r>
            <a:r>
              <a:rPr lang="en-US" altLang="en-US" sz="2400" dirty="0"/>
              <a:t>)</a:t>
            </a:r>
          </a:p>
          <a:p>
            <a:pPr algn="ctr"/>
            <a:r>
              <a:rPr lang="en-US" altLang="en-US" dirty="0"/>
              <a:t>m = 125 g</a:t>
            </a:r>
            <a:endParaRPr lang="en-US" altLang="en-US" baseline="30000" dirty="0"/>
          </a:p>
        </p:txBody>
      </p:sp>
      <p:sp>
        <p:nvSpPr>
          <p:cNvPr id="152579" name="Text Box 3">
            <a:extLst>
              <a:ext uri="{FF2B5EF4-FFF2-40B4-BE49-F238E27FC236}">
                <a16:creationId xmlns:a16="http://schemas.microsoft.com/office/drawing/2014/main" id="{1CA53494-AFA1-4880-B2FE-088CDF6D3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77000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.125 kg</a:t>
            </a:r>
            <a:endParaRPr lang="en-US" altLang="en-US" sz="1200" baseline="30000"/>
          </a:p>
        </p:txBody>
      </p:sp>
      <p:sp>
        <p:nvSpPr>
          <p:cNvPr id="152580" name="Text Box 4">
            <a:extLst>
              <a:ext uri="{FF2B5EF4-FFF2-40B4-BE49-F238E27FC236}">
                <a16:creationId xmlns:a16="http://schemas.microsoft.com/office/drawing/2014/main" id="{38F3B1D8-A612-4734-AFA8-585A6C0CF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2" action="ppaction://hlinksldjump"/>
              </a:rPr>
              <a:t>W</a:t>
            </a:r>
            <a:endParaRPr lang="en-US" altLang="en-US"/>
          </a:p>
        </p:txBody>
      </p:sp>
      <p:sp>
        <p:nvSpPr>
          <p:cNvPr id="152581" name="Text Box 5">
            <a:extLst>
              <a:ext uri="{FF2B5EF4-FFF2-40B4-BE49-F238E27FC236}">
                <a16:creationId xmlns:a16="http://schemas.microsoft.com/office/drawing/2014/main" id="{8274D42C-46A3-4AE8-971F-6C8EF7411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686800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/>
              <a:t>A chunk of </a:t>
            </a:r>
            <a:r>
              <a:rPr lang="en-US" altLang="en-US" sz="3200" dirty="0" err="1"/>
              <a:t>Mippsalipsium</a:t>
            </a:r>
            <a:r>
              <a:rPr lang="en-US" altLang="en-US" sz="3200" dirty="0"/>
              <a:t>  at </a:t>
            </a:r>
            <a:r>
              <a:rPr lang="en-US" altLang="en-US" sz="3200" dirty="0">
                <a:solidFill>
                  <a:srgbClr val="FF0000"/>
                </a:solidFill>
              </a:rPr>
              <a:t>68.1</a:t>
            </a:r>
            <a:r>
              <a:rPr lang="en-US" altLang="en-US" sz="3200" dirty="0"/>
              <a:t> </a:t>
            </a:r>
            <a:r>
              <a:rPr lang="en-US" altLang="en-US" sz="3200" baseline="30000" dirty="0" err="1"/>
              <a:t>o</a:t>
            </a:r>
            <a:r>
              <a:rPr lang="en-US" altLang="en-US" sz="3200" dirty="0" err="1"/>
              <a:t>C</a:t>
            </a:r>
            <a:r>
              <a:rPr lang="en-US" altLang="en-US" sz="3200" dirty="0"/>
              <a:t> is dropped into </a:t>
            </a:r>
            <a:r>
              <a:rPr lang="en-US" altLang="en-US" sz="3200" dirty="0">
                <a:solidFill>
                  <a:srgbClr val="0000FF"/>
                </a:solidFill>
              </a:rPr>
              <a:t>625</a:t>
            </a:r>
            <a:r>
              <a:rPr lang="en-US" altLang="en-US" sz="3200" dirty="0"/>
              <a:t> g of water at </a:t>
            </a:r>
            <a:r>
              <a:rPr lang="en-US" altLang="en-US" sz="3200" dirty="0">
                <a:solidFill>
                  <a:srgbClr val="0000FF"/>
                </a:solidFill>
              </a:rPr>
              <a:t>21.1</a:t>
            </a:r>
            <a:r>
              <a:rPr lang="en-US" altLang="en-US" sz="3200" dirty="0"/>
              <a:t> </a:t>
            </a:r>
            <a:r>
              <a:rPr lang="en-US" altLang="en-US" sz="3200" baseline="30000" dirty="0" err="1"/>
              <a:t>o</a:t>
            </a:r>
            <a:r>
              <a:rPr lang="en-US" altLang="en-US" sz="3200" dirty="0" err="1"/>
              <a:t>C</a:t>
            </a:r>
            <a:r>
              <a:rPr lang="en-US" altLang="en-US" sz="3200" dirty="0"/>
              <a:t> in a </a:t>
            </a:r>
            <a:r>
              <a:rPr lang="en-US" altLang="en-US" sz="3200" dirty="0">
                <a:solidFill>
                  <a:srgbClr val="0000FF"/>
                </a:solidFill>
              </a:rPr>
              <a:t>257</a:t>
            </a:r>
            <a:r>
              <a:rPr lang="en-US" altLang="en-US" sz="3200" dirty="0"/>
              <a:t> g Aluminum calorimeter.   The water, Aluminum,  and </a:t>
            </a:r>
            <a:r>
              <a:rPr lang="en-US" altLang="en-US" sz="3200" dirty="0" err="1"/>
              <a:t>Mippsalipsium</a:t>
            </a:r>
            <a:r>
              <a:rPr lang="en-US" altLang="en-US" sz="3200" dirty="0"/>
              <a:t> come to equilibrium at </a:t>
            </a:r>
            <a:r>
              <a:rPr lang="en-US" altLang="en-US" sz="3200" dirty="0">
                <a:solidFill>
                  <a:srgbClr val="008000"/>
                </a:solidFill>
              </a:rPr>
              <a:t>25.2 </a:t>
            </a:r>
            <a:r>
              <a:rPr lang="en-US" altLang="en-US" sz="3200" baseline="30000" dirty="0" err="1"/>
              <a:t>o</a:t>
            </a:r>
            <a:r>
              <a:rPr lang="en-US" altLang="en-US" sz="3200" dirty="0" err="1"/>
              <a:t>C.</a:t>
            </a:r>
            <a:r>
              <a:rPr lang="en-US" altLang="en-US" sz="3200" dirty="0"/>
              <a:t>  What is the mass of the </a:t>
            </a:r>
            <a:r>
              <a:rPr lang="en-US" altLang="en-US" sz="3200" dirty="0" err="1"/>
              <a:t>Mippsalipsium</a:t>
            </a:r>
            <a:r>
              <a:rPr lang="en-US" altLang="en-US" sz="3200" dirty="0"/>
              <a:t>?</a:t>
            </a:r>
          </a:p>
          <a:p>
            <a:r>
              <a:rPr lang="en-US" altLang="en-US" sz="2400" dirty="0"/>
              <a:t>(</a:t>
            </a:r>
            <a:r>
              <a:rPr lang="en-US" altLang="en-US" sz="2400" dirty="0" err="1"/>
              <a:t>c</a:t>
            </a:r>
            <a:r>
              <a:rPr lang="en-US" altLang="en-US" sz="2400" baseline="-25000" dirty="0" err="1"/>
              <a:t>water</a:t>
            </a:r>
            <a:r>
              <a:rPr lang="en-US" altLang="en-US" sz="2400" dirty="0"/>
              <a:t> = </a:t>
            </a:r>
            <a:r>
              <a:rPr lang="en-US" altLang="en-US" sz="2400" dirty="0">
                <a:solidFill>
                  <a:srgbClr val="0000FF"/>
                </a:solidFill>
              </a:rPr>
              <a:t>4.186</a:t>
            </a:r>
            <a:r>
              <a:rPr lang="en-US" altLang="en-US" sz="2400" dirty="0"/>
              <a:t> J</a:t>
            </a:r>
            <a:r>
              <a:rPr lang="en-US" altLang="en-US" sz="2400" baseline="30000" dirty="0"/>
              <a:t>o</a:t>
            </a:r>
            <a:r>
              <a:rPr lang="en-US" altLang="en-US" sz="2400" dirty="0"/>
              <a:t>C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g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c</a:t>
            </a:r>
            <a:r>
              <a:rPr lang="en-US" altLang="en-US" sz="2400" baseline="-25000" dirty="0" err="1"/>
              <a:t>Al</a:t>
            </a:r>
            <a:r>
              <a:rPr lang="en-US" altLang="en-US" sz="2400" dirty="0"/>
              <a:t> = </a:t>
            </a:r>
            <a:r>
              <a:rPr lang="en-US" altLang="en-US" sz="2400" dirty="0">
                <a:solidFill>
                  <a:srgbClr val="0000FF"/>
                </a:solidFill>
              </a:rPr>
              <a:t>0.900</a:t>
            </a:r>
            <a:r>
              <a:rPr lang="en-US" altLang="en-US" sz="2400" dirty="0"/>
              <a:t> J</a:t>
            </a:r>
            <a:r>
              <a:rPr lang="en-US" altLang="en-US" sz="2400" baseline="30000" dirty="0"/>
              <a:t>o</a:t>
            </a:r>
            <a:r>
              <a:rPr lang="en-US" altLang="en-US" sz="2400" dirty="0"/>
              <a:t>C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g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c</a:t>
            </a:r>
            <a:r>
              <a:rPr lang="en-US" altLang="en-US" sz="2400" baseline="-25000" dirty="0" err="1"/>
              <a:t>Mi</a:t>
            </a:r>
            <a:r>
              <a:rPr lang="en-US" altLang="en-US" sz="2400" dirty="0"/>
              <a:t> = </a:t>
            </a:r>
            <a:r>
              <a:rPr lang="en-US" altLang="en-US" sz="2400" dirty="0">
                <a:solidFill>
                  <a:srgbClr val="FF0000"/>
                </a:solidFill>
              </a:rPr>
              <a:t>2.174 J</a:t>
            </a:r>
            <a:r>
              <a:rPr lang="en-US" altLang="en-US" sz="2400" baseline="30000" dirty="0">
                <a:solidFill>
                  <a:srgbClr val="FF0000"/>
                </a:solidFill>
              </a:rPr>
              <a:t>o</a:t>
            </a:r>
            <a:r>
              <a:rPr lang="en-US" altLang="en-US" sz="2400" dirty="0">
                <a:solidFill>
                  <a:srgbClr val="FF0000"/>
                </a:solidFill>
              </a:rPr>
              <a:t>C</a:t>
            </a:r>
            <a:r>
              <a:rPr lang="en-US" altLang="en-US" sz="2400" baseline="30000" dirty="0">
                <a:solidFill>
                  <a:srgbClr val="FF0000"/>
                </a:solidFill>
              </a:rPr>
              <a:t>-1</a:t>
            </a:r>
            <a:r>
              <a:rPr lang="en-US" altLang="en-US" sz="2400" dirty="0">
                <a:solidFill>
                  <a:srgbClr val="FF0000"/>
                </a:solidFill>
              </a:rPr>
              <a:t>g</a:t>
            </a:r>
            <a:r>
              <a:rPr lang="en-US" altLang="en-US" sz="2400" baseline="30000" dirty="0">
                <a:solidFill>
                  <a:srgbClr val="FF0000"/>
                </a:solidFill>
              </a:rPr>
              <a:t>-1</a:t>
            </a:r>
            <a:r>
              <a:rPr lang="en-US" altLang="en-US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>
            <a:extLst>
              <a:ext uri="{FF2B5EF4-FFF2-40B4-BE49-F238E27FC236}">
                <a16:creationId xmlns:a16="http://schemas.microsoft.com/office/drawing/2014/main" id="{FCFB3467-1803-443D-8C61-411618EB5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7638"/>
            <a:ext cx="6570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/>
              <a:t>Calorimetry - Example 2 - Finding T</a:t>
            </a:r>
          </a:p>
        </p:txBody>
      </p:sp>
      <p:sp>
        <p:nvSpPr>
          <p:cNvPr id="153603" name="Text Box 3">
            <a:extLst>
              <a:ext uri="{FF2B5EF4-FFF2-40B4-BE49-F238E27FC236}">
                <a16:creationId xmlns:a16="http://schemas.microsoft.com/office/drawing/2014/main" id="{0D5B609D-EFAE-45B3-8456-F2D25C749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hlinkClick r:id="rId2" action="ppaction://hlinksldjump"/>
              </a:rPr>
              <a:t>TOC</a:t>
            </a:r>
            <a:endParaRPr lang="en-US" altLang="en-US" sz="2400"/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02EE89A9-8EFB-41B2-94FB-4703F9CBE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6868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250</a:t>
            </a:r>
            <a:r>
              <a:rPr lang="en-US" altLang="en-US" dirty="0"/>
              <a:t> g piece of iron at </a:t>
            </a:r>
            <a:r>
              <a:rPr lang="en-US" altLang="en-US" dirty="0">
                <a:solidFill>
                  <a:srgbClr val="FF0000"/>
                </a:solidFill>
              </a:rPr>
              <a:t>95.0</a:t>
            </a:r>
            <a:r>
              <a:rPr lang="en-US" altLang="en-US" dirty="0"/>
              <a:t>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</a:t>
            </a:r>
            <a:r>
              <a:rPr lang="en-US" altLang="en-US" dirty="0"/>
              <a:t> is dropped into </a:t>
            </a:r>
            <a:r>
              <a:rPr lang="en-US" altLang="en-US" dirty="0">
                <a:solidFill>
                  <a:srgbClr val="0000FF"/>
                </a:solidFill>
              </a:rPr>
              <a:t>512</a:t>
            </a:r>
            <a:r>
              <a:rPr lang="en-US" altLang="en-US" dirty="0"/>
              <a:t> g of water at </a:t>
            </a:r>
            <a:r>
              <a:rPr lang="en-US" altLang="en-US" dirty="0">
                <a:solidFill>
                  <a:srgbClr val="0000FF"/>
                </a:solidFill>
              </a:rPr>
              <a:t>18.0</a:t>
            </a:r>
            <a:r>
              <a:rPr lang="en-US" altLang="en-US" dirty="0"/>
              <a:t>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C.</a:t>
            </a:r>
            <a:r>
              <a:rPr lang="en-US" altLang="en-US" dirty="0"/>
              <a:t>  What is the final equilibrium temperature?  (neglect the calorimeter cup, and assume no heat is lost to the surroundings) </a:t>
            </a:r>
          </a:p>
          <a:p>
            <a:r>
              <a:rPr lang="en-US" altLang="en-US" dirty="0"/>
              <a:t>(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water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rgbClr val="0000FF"/>
                </a:solidFill>
              </a:rPr>
              <a:t>4.186 </a:t>
            </a:r>
            <a:r>
              <a:rPr lang="en-US" altLang="en-US" dirty="0"/>
              <a:t>J</a:t>
            </a:r>
            <a:r>
              <a:rPr lang="en-US" altLang="en-US" baseline="30000" dirty="0"/>
              <a:t>o</a:t>
            </a:r>
            <a:r>
              <a:rPr lang="en-US" altLang="en-US" dirty="0"/>
              <a:t>C</a:t>
            </a:r>
            <a:r>
              <a:rPr lang="en-US" altLang="en-US" baseline="30000" dirty="0"/>
              <a:t>-1</a:t>
            </a:r>
            <a:r>
              <a:rPr lang="en-US" altLang="en-US" dirty="0"/>
              <a:t>g</a:t>
            </a:r>
            <a:r>
              <a:rPr lang="en-US" altLang="en-US" baseline="30000" dirty="0"/>
              <a:t>-1</a:t>
            </a:r>
            <a:r>
              <a:rPr lang="en-US" altLang="en-US" dirty="0"/>
              <a:t>,c</a:t>
            </a:r>
            <a:r>
              <a:rPr lang="en-US" altLang="en-US" baseline="-25000" dirty="0"/>
              <a:t>Fe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rgbClr val="FF0000"/>
                </a:solidFill>
              </a:rPr>
              <a:t>0.450 </a:t>
            </a:r>
            <a:r>
              <a:rPr lang="en-US" altLang="en-US" dirty="0"/>
              <a:t>J</a:t>
            </a:r>
            <a:r>
              <a:rPr lang="en-US" altLang="en-US" baseline="30000" dirty="0"/>
              <a:t>o</a:t>
            </a:r>
            <a:r>
              <a:rPr lang="en-US" altLang="en-US" dirty="0"/>
              <a:t>C</a:t>
            </a:r>
            <a:r>
              <a:rPr lang="en-US" altLang="en-US" baseline="30000" dirty="0"/>
              <a:t>-1</a:t>
            </a:r>
            <a:r>
              <a:rPr lang="en-US" altLang="en-US" dirty="0"/>
              <a:t>g</a:t>
            </a:r>
            <a:r>
              <a:rPr lang="en-US" altLang="en-US" baseline="30000" dirty="0"/>
              <a:t>-1</a:t>
            </a:r>
            <a:r>
              <a:rPr lang="en-US" altLang="en-US" dirty="0"/>
              <a:t>)</a:t>
            </a:r>
          </a:p>
          <a:p>
            <a:endParaRPr lang="en-US" altLang="en-US" dirty="0"/>
          </a:p>
          <a:p>
            <a:pPr algn="ctr"/>
            <a:r>
              <a:rPr lang="en-US" altLang="en-US" dirty="0"/>
              <a:t>Heat lost = Heat gained</a:t>
            </a:r>
          </a:p>
          <a:p>
            <a:pPr algn="ctr"/>
            <a:r>
              <a:rPr lang="en-US" altLang="en-US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dirty="0"/>
              <a:t>m</a:t>
            </a:r>
            <a:r>
              <a:rPr lang="en-US" altLang="en-US" baseline="-25000" dirty="0"/>
              <a:t>2</a:t>
            </a:r>
            <a:r>
              <a:rPr lang="en-US" altLang="en-US" dirty="0"/>
              <a:t>c</a:t>
            </a:r>
            <a:r>
              <a:rPr lang="en-US" altLang="en-US" baseline="-25000" dirty="0"/>
              <a:t>2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2</a:t>
            </a:r>
            <a:endParaRPr lang="en-US" altLang="en-US" dirty="0"/>
          </a:p>
          <a:p>
            <a:pPr algn="ctr"/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250</a:t>
            </a:r>
            <a:r>
              <a:rPr lang="en-US" altLang="en-US" dirty="0"/>
              <a:t> g)(</a:t>
            </a:r>
            <a:r>
              <a:rPr lang="en-US" altLang="en-US" dirty="0">
                <a:solidFill>
                  <a:srgbClr val="FF0000"/>
                </a:solidFill>
              </a:rPr>
              <a:t>0.450</a:t>
            </a:r>
            <a:r>
              <a:rPr lang="en-US" altLang="en-US" dirty="0"/>
              <a:t>)(</a:t>
            </a:r>
            <a:r>
              <a:rPr lang="en-US" altLang="en-US" dirty="0">
                <a:solidFill>
                  <a:srgbClr val="FF0000"/>
                </a:solidFill>
              </a:rPr>
              <a:t>95</a:t>
            </a:r>
            <a:r>
              <a:rPr lang="en-US" altLang="en-US" dirty="0"/>
              <a:t>-</a:t>
            </a:r>
            <a:r>
              <a:rPr lang="en-US" altLang="en-US" dirty="0">
                <a:solidFill>
                  <a:srgbClr val="008000"/>
                </a:solidFill>
              </a:rPr>
              <a:t>T</a:t>
            </a:r>
            <a:r>
              <a:rPr lang="en-US" altLang="en-US" dirty="0"/>
              <a:t>) = (</a:t>
            </a:r>
            <a:r>
              <a:rPr lang="en-US" altLang="en-US" dirty="0">
                <a:solidFill>
                  <a:srgbClr val="0000FF"/>
                </a:solidFill>
              </a:rPr>
              <a:t>512</a:t>
            </a:r>
            <a:r>
              <a:rPr lang="en-US" altLang="en-US" dirty="0"/>
              <a:t> g)(</a:t>
            </a:r>
            <a:r>
              <a:rPr lang="en-US" altLang="en-US" dirty="0">
                <a:solidFill>
                  <a:srgbClr val="0000FF"/>
                </a:solidFill>
              </a:rPr>
              <a:t>4.186</a:t>
            </a:r>
            <a:r>
              <a:rPr lang="en-US" altLang="en-US" dirty="0"/>
              <a:t>)(</a:t>
            </a:r>
            <a:r>
              <a:rPr lang="en-US" altLang="en-US" dirty="0">
                <a:solidFill>
                  <a:srgbClr val="008000"/>
                </a:solidFill>
              </a:rPr>
              <a:t>T</a:t>
            </a:r>
            <a:r>
              <a:rPr lang="en-US" altLang="en-US" dirty="0"/>
              <a:t>-</a:t>
            </a:r>
            <a:r>
              <a:rPr lang="en-US" altLang="en-US" dirty="0">
                <a:solidFill>
                  <a:srgbClr val="0000FF"/>
                </a:solidFill>
              </a:rPr>
              <a:t>18</a:t>
            </a:r>
            <a:r>
              <a:rPr lang="en-US" altLang="en-US" dirty="0"/>
              <a:t>)</a:t>
            </a:r>
          </a:p>
          <a:p>
            <a:pPr algn="ctr"/>
            <a:r>
              <a:rPr lang="en-US" altLang="en-US" dirty="0"/>
              <a:t>(explain how to set up equation)</a:t>
            </a:r>
          </a:p>
          <a:p>
            <a:pPr algn="ctr"/>
            <a:r>
              <a:rPr lang="en-US" altLang="en-US" dirty="0"/>
              <a:t>(show how to do math)</a:t>
            </a:r>
          </a:p>
          <a:p>
            <a:pPr algn="ctr"/>
            <a:r>
              <a:rPr lang="en-US" altLang="en-US" dirty="0"/>
              <a:t>T = 21.845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</a:t>
            </a:r>
            <a:r>
              <a:rPr lang="en-US" altLang="en-US" dirty="0"/>
              <a:t> = 21.8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>
            <a:extLst>
              <a:ext uri="{FF2B5EF4-FFF2-40B4-BE49-F238E27FC236}">
                <a16:creationId xmlns:a16="http://schemas.microsoft.com/office/drawing/2014/main" id="{97D9EEA6-F3DF-448E-B2E6-5DE070206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3" y="2263775"/>
            <a:ext cx="5765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5400" u="sng"/>
              <a:t>Calorimetry - find T</a:t>
            </a:r>
          </a:p>
          <a:p>
            <a:pPr algn="ctr"/>
            <a:r>
              <a:rPr lang="en-US" altLang="en-US" sz="5400">
                <a:hlinkClick r:id="rId2" action="ppaction://hlinksldjump"/>
              </a:rPr>
              <a:t>1</a:t>
            </a:r>
            <a:r>
              <a:rPr lang="en-US" altLang="en-US" sz="5400"/>
              <a:t> | </a:t>
            </a:r>
            <a:r>
              <a:rPr lang="en-US" altLang="en-US" sz="5400">
                <a:hlinkClick r:id="" action="ppaction://noaction"/>
              </a:rPr>
              <a:t>2</a:t>
            </a:r>
            <a:r>
              <a:rPr lang="en-US" altLang="en-US" sz="5400"/>
              <a:t>  </a:t>
            </a:r>
            <a:r>
              <a:rPr lang="en-US" altLang="en-US" sz="5400" u="sng"/>
              <a:t> </a:t>
            </a:r>
          </a:p>
        </p:txBody>
      </p:sp>
      <p:sp>
        <p:nvSpPr>
          <p:cNvPr id="154627" name="Text Box 3">
            <a:extLst>
              <a:ext uri="{FF2B5EF4-FFF2-40B4-BE49-F238E27FC236}">
                <a16:creationId xmlns:a16="http://schemas.microsoft.com/office/drawing/2014/main" id="{CA30132C-31A5-4E54-B3EC-BCEF8950B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hlinkClick r:id="rId3" action="ppaction://hlinksldjump"/>
              </a:rPr>
              <a:t>TOC</a:t>
            </a:r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>
            <a:extLst>
              <a:ext uri="{FF2B5EF4-FFF2-40B4-BE49-F238E27FC236}">
                <a16:creationId xmlns:a16="http://schemas.microsoft.com/office/drawing/2014/main" id="{BED81568-9FEA-42FE-A413-BDAB50FD0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33775"/>
            <a:ext cx="876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dirty="0"/>
              <a:t>Heat lost = Heat gained</a:t>
            </a:r>
          </a:p>
          <a:p>
            <a:pPr algn="ctr"/>
            <a:r>
              <a:rPr lang="en-US" altLang="en-US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 = </a:t>
            </a:r>
            <a:r>
              <a:rPr lang="en-US" altLang="en-US" dirty="0"/>
              <a:t>m</a:t>
            </a:r>
            <a:r>
              <a:rPr lang="en-US" altLang="en-US" baseline="-25000" dirty="0"/>
              <a:t>2</a:t>
            </a:r>
            <a:r>
              <a:rPr lang="en-US" altLang="en-US" dirty="0"/>
              <a:t>c</a:t>
            </a:r>
            <a:r>
              <a:rPr lang="en-US" altLang="en-US" baseline="-25000" dirty="0"/>
              <a:t>2</a:t>
            </a:r>
            <a:r>
              <a:rPr lang="en-US" altLang="en-US" dirty="0">
                <a:sym typeface="Symbol" panose="05050102010706020507" pitchFamily="18" charset="2"/>
              </a:rPr>
              <a:t>T</a:t>
            </a:r>
            <a:r>
              <a:rPr lang="en-US" altLang="en-US" baseline="-25000" dirty="0"/>
              <a:t>2</a:t>
            </a:r>
            <a:endParaRPr lang="en-US" altLang="en-US" dirty="0"/>
          </a:p>
          <a:p>
            <a:pPr algn="ctr"/>
            <a:r>
              <a:rPr lang="en-US" altLang="en-US" dirty="0"/>
              <a:t>(52 g)(0.840)(91.1-T) = (154 g)(4.186)(T-25.1)</a:t>
            </a:r>
          </a:p>
          <a:p>
            <a:pPr algn="ctr"/>
            <a:r>
              <a:rPr lang="en-US" altLang="en-US" dirty="0"/>
              <a:t>T = 29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</a:t>
            </a:r>
            <a:endParaRPr lang="en-US" altLang="en-US" baseline="30000" dirty="0"/>
          </a:p>
        </p:txBody>
      </p:sp>
      <p:sp>
        <p:nvSpPr>
          <p:cNvPr id="155651" name="Text Box 3">
            <a:extLst>
              <a:ext uri="{FF2B5EF4-FFF2-40B4-BE49-F238E27FC236}">
                <a16:creationId xmlns:a16="http://schemas.microsoft.com/office/drawing/2014/main" id="{2A176305-9BBD-4FBC-8B9F-59650A83F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77000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29 </a:t>
            </a:r>
            <a:r>
              <a:rPr lang="en-US" altLang="en-US" sz="1200" baseline="30000"/>
              <a:t>o</a:t>
            </a:r>
            <a:r>
              <a:rPr lang="en-US" altLang="en-US" sz="1200"/>
              <a:t>C</a:t>
            </a:r>
            <a:endParaRPr lang="en-US" altLang="en-US" sz="1200" baseline="30000"/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9C40CEEF-B1E4-4628-B7B9-D81D06536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hlinkClick r:id="rId2" action="ppaction://hlinksldjump"/>
              </a:rPr>
              <a:t>W</a:t>
            </a:r>
            <a:endParaRPr lang="en-US" altLang="en-US"/>
          </a:p>
        </p:txBody>
      </p:sp>
      <p:sp>
        <p:nvSpPr>
          <p:cNvPr id="155653" name="Text Box 5">
            <a:extLst>
              <a:ext uri="{FF2B5EF4-FFF2-40B4-BE49-F238E27FC236}">
                <a16:creationId xmlns:a16="http://schemas.microsoft.com/office/drawing/2014/main" id="{FE37CDDE-CE54-4E90-A81D-9F40DA25A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6868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/>
              <a:t>52 grams of glass at 91.1 </a:t>
            </a:r>
            <a:r>
              <a:rPr lang="en-US" altLang="en-US" sz="3200" baseline="30000" dirty="0" err="1"/>
              <a:t>o</a:t>
            </a:r>
            <a:r>
              <a:rPr lang="en-US" altLang="en-US" sz="3200" dirty="0" err="1"/>
              <a:t>C</a:t>
            </a:r>
            <a:r>
              <a:rPr lang="en-US" altLang="en-US" sz="3200" dirty="0"/>
              <a:t> is dropped into 154 g of water at 25.1 </a:t>
            </a:r>
            <a:r>
              <a:rPr lang="en-US" altLang="en-US" sz="3200" baseline="30000" dirty="0" err="1"/>
              <a:t>o</a:t>
            </a:r>
            <a:r>
              <a:rPr lang="en-US" altLang="en-US" sz="3200" dirty="0" err="1"/>
              <a:t>C</a:t>
            </a:r>
            <a:r>
              <a:rPr lang="en-US" altLang="en-US" sz="3200" dirty="0"/>
              <a:t> in an insulated Styrofoam container.  What will be the final equilibrium temperature if no heat is lost to the surroundings?</a:t>
            </a:r>
          </a:p>
          <a:p>
            <a:r>
              <a:rPr lang="en-US" altLang="en-US" dirty="0"/>
              <a:t>(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water</a:t>
            </a:r>
            <a:r>
              <a:rPr lang="en-US" altLang="en-US" dirty="0"/>
              <a:t> = 4.186 J</a:t>
            </a:r>
            <a:r>
              <a:rPr lang="en-US" altLang="en-US" baseline="30000" dirty="0"/>
              <a:t>o</a:t>
            </a:r>
            <a:r>
              <a:rPr lang="en-US" altLang="en-US" dirty="0"/>
              <a:t>C</a:t>
            </a:r>
            <a:r>
              <a:rPr lang="en-US" altLang="en-US" baseline="30000" dirty="0"/>
              <a:t>-1</a:t>
            </a:r>
            <a:r>
              <a:rPr lang="en-US" altLang="en-US" dirty="0"/>
              <a:t>g</a:t>
            </a:r>
            <a:r>
              <a:rPr lang="en-US" altLang="en-US" baseline="30000" dirty="0"/>
              <a:t>-1</a:t>
            </a:r>
            <a:r>
              <a:rPr lang="en-US" altLang="en-US" dirty="0"/>
              <a:t>, 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glass</a:t>
            </a:r>
            <a:r>
              <a:rPr lang="en-US" altLang="en-US" dirty="0"/>
              <a:t> = 0.840 J</a:t>
            </a:r>
            <a:r>
              <a:rPr lang="en-US" altLang="en-US" baseline="30000" dirty="0"/>
              <a:t>o</a:t>
            </a:r>
            <a:r>
              <a:rPr lang="en-US" altLang="en-US" dirty="0"/>
              <a:t>C</a:t>
            </a:r>
            <a:r>
              <a:rPr lang="en-US" altLang="en-US" baseline="30000" dirty="0"/>
              <a:t>-1</a:t>
            </a:r>
            <a:r>
              <a:rPr lang="en-US" altLang="en-US" dirty="0"/>
              <a:t>g</a:t>
            </a:r>
            <a:r>
              <a:rPr lang="en-US" altLang="en-US" baseline="30000" dirty="0"/>
              <a:t>-1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664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James A Sy</cp:lastModifiedBy>
  <cp:revision>266</cp:revision>
  <dcterms:created xsi:type="dcterms:W3CDTF">2001-03-01T17:38:38Z</dcterms:created>
  <dcterms:modified xsi:type="dcterms:W3CDTF">2020-02-07T15:14:50Z</dcterms:modified>
</cp:coreProperties>
</file>