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84"/>
  </p:notesMasterIdLst>
  <p:handoutMasterIdLst>
    <p:handoutMasterId r:id="rId85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31" r:id="rId74"/>
    <p:sldId id="332" r:id="rId75"/>
    <p:sldId id="333" r:id="rId76"/>
    <p:sldId id="334" r:id="rId77"/>
    <p:sldId id="335" r:id="rId78"/>
    <p:sldId id="336" r:id="rId79"/>
    <p:sldId id="337" r:id="rId80"/>
    <p:sldId id="338" r:id="rId81"/>
    <p:sldId id="339" r:id="rId82"/>
    <p:sldId id="340" r:id="rId8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4B94"/>
    <a:srgbClr val="000000"/>
    <a:srgbClr val="E5B73D"/>
    <a:srgbClr val="CD0044"/>
    <a:srgbClr val="4D92BC"/>
    <a:srgbClr val="6A733D"/>
    <a:srgbClr val="4E6273"/>
    <a:srgbClr val="E3E709"/>
    <a:srgbClr val="BE2A40"/>
    <a:srgbClr val="8E8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7" autoAdjust="0"/>
    <p:restoredTop sz="93586" autoAdjust="0"/>
  </p:normalViewPr>
  <p:slideViewPr>
    <p:cSldViewPr snapToGrid="0">
      <p:cViewPr varScale="1">
        <p:scale>
          <a:sx n="109" d="100"/>
          <a:sy n="109" d="100"/>
        </p:scale>
        <p:origin x="-1504" y="-112"/>
      </p:cViewPr>
      <p:guideLst>
        <p:guide orient="horz" pos="2160"/>
        <p:guide orient="horz" pos="4032"/>
        <p:guide pos="2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notesMaster" Target="notesMasters/notesMaster1.xml"/><Relationship Id="rId85" Type="http://schemas.openxmlformats.org/officeDocument/2006/relationships/handoutMaster" Target="handoutMasters/handoutMaster1.xml"/><Relationship Id="rId86" Type="http://schemas.openxmlformats.org/officeDocument/2006/relationships/printerSettings" Target="printerSettings/printerSettings1.bin"/><Relationship Id="rId87" Type="http://schemas.openxmlformats.org/officeDocument/2006/relationships/presProps" Target="presProps.xml"/><Relationship Id="rId88" Type="http://schemas.openxmlformats.org/officeDocument/2006/relationships/viewProps" Target="viewProps.xml"/><Relationship Id="rId8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CAE23-4D2E-2F4E-8AF9-A93C6DBEAC74}" type="datetimeFigureOut">
              <a:rPr lang="en-US" smtClean="0"/>
              <a:t>3/6/14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44CFC-8BF9-2C4E-9289-81FEC5A72F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750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116663-B372-3E48-9F73-B21AA219DBD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4977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FE69F1-2C49-8541-A1A5-EFBA37142D8A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1857504-2E88-8A46-BD19-89C9DEC70D90}" type="slidenum">
              <a:rPr lang="en-US" sz="1200"/>
              <a:pPr/>
              <a:t>10</a:t>
            </a:fld>
            <a:endParaRPr lang="en-US" sz="1200" dirty="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4F64B30-944E-6D46-88E2-73881D879C24}" type="slidenum">
              <a:rPr lang="en-US" sz="1200"/>
              <a:pPr/>
              <a:t>11</a:t>
            </a:fld>
            <a:endParaRPr lang="en-US" sz="1200" dirty="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buFont typeface="Times" charset="0"/>
              <a:buNone/>
            </a:pPr>
            <a:r>
              <a:rPr lang="en-US" dirty="0">
                <a:latin typeface="Times New Roman" charset="0"/>
              </a:rPr>
              <a:t>A: Rocky material condensed everywhere. B: The students often get confused by the differentiation ideas </a:t>
            </a:r>
            <a:r>
              <a:rPr lang="en-US" dirty="0" smtClean="0">
                <a:latin typeface="Times New Roman" charset="0"/>
              </a:rPr>
              <a:t>they</a:t>
            </a:r>
            <a:r>
              <a:rPr lang="fr-FR" altLang="ja-JP" dirty="0" smtClean="0">
                <a:latin typeface="Times New Roman" charset="0"/>
              </a:rPr>
              <a:t>'</a:t>
            </a:r>
            <a:r>
              <a:rPr lang="en-US" altLang="ja-JP" dirty="0" smtClean="0">
                <a:latin typeface="Times New Roman" charset="0"/>
              </a:rPr>
              <a:t>ve </a:t>
            </a:r>
            <a:r>
              <a:rPr lang="en-US" altLang="ja-JP" dirty="0">
                <a:latin typeface="Times New Roman" charset="0"/>
              </a:rPr>
              <a:t>just heard about in planet formation. D: If a passing star ripped off asteroids, it would have stripped away comets and planets, too. (That may be one explanation for the truncation of the Kuiper belt…)</a:t>
            </a:r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EA16C80-7DFD-D445-8326-BAEFB84FDC34}" type="slidenum">
              <a:rPr lang="en-US" sz="1200"/>
              <a:pPr/>
              <a:t>12</a:t>
            </a:fld>
            <a:endParaRPr lang="en-US" sz="1200" dirty="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5806818-8D50-5A4A-A9E5-9B0E69C718E7}" type="slidenum">
              <a:rPr lang="en-US" sz="1200"/>
              <a:pPr/>
              <a:t>13</a:t>
            </a:fld>
            <a:endParaRPr lang="en-US" sz="1200" dirty="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>
                <a:latin typeface="Times New Roman" charset="0"/>
              </a:rPr>
              <a:t>Discussion: A: Planetesimals formed EVERYWHERE in the solar system</a:t>
            </a:r>
            <a:r>
              <a:rPr lang="en-US" dirty="0" smtClean="0">
                <a:latin typeface="Times New Roman" charset="0"/>
              </a:rPr>
              <a:t>.  </a:t>
            </a:r>
            <a:endParaRPr lang="en-US" dirty="0">
              <a:latin typeface="Times New Roman" charset="0"/>
            </a:endParaRPr>
          </a:p>
          <a:p>
            <a:r>
              <a:rPr lang="en-US" dirty="0">
                <a:latin typeface="Times New Roman" charset="0"/>
              </a:rPr>
              <a:t>B: </a:t>
            </a:r>
            <a:r>
              <a:rPr lang="en-US" dirty="0" smtClean="0">
                <a:latin typeface="Times New Roman" charset="0"/>
              </a:rPr>
              <a:t>There</a:t>
            </a:r>
            <a:r>
              <a:rPr lang="fr-FR" altLang="ja-JP" dirty="0" smtClean="0">
                <a:latin typeface="Times New Roman" charset="0"/>
              </a:rPr>
              <a:t>'</a:t>
            </a:r>
            <a:r>
              <a:rPr lang="en-US" altLang="ja-JP" dirty="0" smtClean="0">
                <a:latin typeface="Times New Roman" charset="0"/>
              </a:rPr>
              <a:t>s </a:t>
            </a:r>
            <a:r>
              <a:rPr lang="en-US" altLang="ja-JP" dirty="0">
                <a:latin typeface="Times New Roman" charset="0"/>
              </a:rPr>
              <a:t>not enough mass in the asteroid belt to be the remnant of even a small terrestrial planet.</a:t>
            </a:r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D149D25-39F2-7A44-B92B-74D0B01A5952}" type="slidenum">
              <a:rPr lang="en-US" sz="1200"/>
              <a:pPr/>
              <a:t>14</a:t>
            </a:fld>
            <a:endParaRPr lang="en-US" sz="1200" dirty="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ED21975-E6B1-8242-8E23-764804565D99}" type="slidenum">
              <a:rPr lang="en-US" sz="1200"/>
              <a:pPr/>
              <a:t>15</a:t>
            </a:fld>
            <a:endParaRPr lang="en-US" sz="1200" dirty="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E3A4AC5-4944-194B-AD1E-1D61FDB91BA0}" type="slidenum">
              <a:rPr lang="en-US" sz="1200"/>
              <a:pPr/>
              <a:t>16</a:t>
            </a:fld>
            <a:endParaRPr lang="en-US" sz="1200" dirty="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FFCF90F-4CD3-0343-B144-6E869E0A8BB7}" type="slidenum">
              <a:rPr lang="en-US" sz="1200"/>
              <a:pPr/>
              <a:t>17</a:t>
            </a:fld>
            <a:endParaRPr lang="en-US" sz="1200" dirty="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2531D92-E780-FC4A-BCA3-A45EB1D602F0}" type="slidenum">
              <a:rPr lang="en-US" sz="1200"/>
              <a:pPr/>
              <a:t>18</a:t>
            </a:fld>
            <a:endParaRPr lang="en-US" sz="1200" dirty="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9AB5FBB-0FE1-E443-A933-2ED5902EA1EA}" type="slidenum">
              <a:rPr lang="en-US" sz="1200"/>
              <a:pPr/>
              <a:t>19</a:t>
            </a:fld>
            <a:endParaRPr lang="en-US" sz="1200" dirty="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44EF37B-0283-9044-ADCF-5E4EB36FB8EE}" type="slidenum">
              <a:rPr lang="en-US" sz="1200"/>
              <a:pPr/>
              <a:t>2</a:t>
            </a:fld>
            <a:endParaRPr lang="en-US" sz="1200" dirty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4D5A970-0629-6749-A093-3753F3137F44}" type="slidenum">
              <a:rPr lang="en-US" sz="1200"/>
              <a:pPr/>
              <a:t>20</a:t>
            </a:fld>
            <a:endParaRPr lang="en-US" sz="1200" dirty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3E4C3C4-66A6-2A4D-91E9-099E7D424351}" type="slidenum">
              <a:rPr lang="en-US" sz="1200"/>
              <a:pPr/>
              <a:t>21</a:t>
            </a:fld>
            <a:endParaRPr lang="en-US" sz="1200" dirty="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>
                <a:latin typeface="Times New Roman" charset="0"/>
              </a:rPr>
              <a:t>Simple rocks and metal, occasionally carbon compounds and water.</a:t>
            </a:r>
          </a:p>
          <a:p>
            <a:r>
              <a:rPr lang="en-US" dirty="0">
                <a:latin typeface="Times New Roman" charset="0"/>
              </a:rPr>
              <a:t>Shiny bits are metal flakes, first to condense.</a:t>
            </a:r>
          </a:p>
          <a:p>
            <a:r>
              <a:rPr lang="en-US" dirty="0">
                <a:latin typeface="Times New Roman" charset="0"/>
              </a:rPr>
              <a:t>White features are solidified droplets of material that splashed out during impacts during accretion.</a:t>
            </a:r>
          </a:p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A0BADDE-D4F4-CF4C-B8BA-8597C2F1FFBD}" type="slidenum">
              <a:rPr lang="en-US" sz="1200"/>
              <a:pPr/>
              <a:t>22</a:t>
            </a:fld>
            <a:endParaRPr lang="en-US" sz="1200" dirty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CACEAA2-5FC5-374A-B4E6-5424C1D50ADE}" type="slidenum">
              <a:rPr lang="en-US" sz="1200"/>
              <a:pPr/>
              <a:t>23</a:t>
            </a:fld>
            <a:endParaRPr lang="en-US" sz="1200" dirty="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4B78BF7-D736-8A4B-ABDB-06702D8A1E7B}" type="slidenum">
              <a:rPr lang="en-US" sz="1200"/>
              <a:pPr/>
              <a:t>24</a:t>
            </a:fld>
            <a:endParaRPr lang="en-US" sz="1200" dirty="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794F58C-1EF9-8E44-A6F5-7ECCDCD8F413}" type="slidenum">
              <a:rPr lang="en-US" sz="1200"/>
              <a:pPr/>
              <a:t>25</a:t>
            </a:fld>
            <a:endParaRPr lang="en-US" sz="1200" dirty="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D8559F6-78C4-354C-9767-10DF0F646931}" type="slidenum">
              <a:rPr lang="en-US" sz="1200"/>
              <a:pPr/>
              <a:t>26</a:t>
            </a:fld>
            <a:endParaRPr lang="en-US" sz="1200" dirty="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E435D34-EA00-5F43-853B-78CB3BC2C8E5}" type="slidenum">
              <a:rPr lang="en-US" sz="1200"/>
              <a:pPr/>
              <a:t>27</a:t>
            </a:fld>
            <a:endParaRPr lang="en-US" sz="1200" dirty="0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64E4CFA-2B21-BB44-809A-0D36256799BE}" type="slidenum">
              <a:rPr lang="en-US" sz="1200"/>
              <a:pPr/>
              <a:t>28</a:t>
            </a:fld>
            <a:endParaRPr lang="en-US" sz="1200" dirty="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BB1BE19-CA5B-2344-A4CF-A03E680B91D1}" type="slidenum">
              <a:rPr lang="en-US" sz="1200"/>
              <a:pPr/>
              <a:t>29</a:t>
            </a:fld>
            <a:endParaRPr lang="en-US" sz="1200" dirty="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40B2073-E3CC-3046-B288-219F01324301}" type="slidenum">
              <a:rPr lang="en-US" sz="1200"/>
              <a:pPr/>
              <a:t>3</a:t>
            </a:fld>
            <a:endParaRPr lang="en-US" sz="1200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A5178BB-3114-744B-9442-996A23AAC718}" type="slidenum">
              <a:rPr lang="en-US" sz="1200"/>
              <a:pPr/>
              <a:t>30</a:t>
            </a:fld>
            <a:endParaRPr lang="en-US" sz="1200" dirty="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3F93E49-85CC-DD47-9186-27B1AB3E0690}" type="slidenum">
              <a:rPr lang="en-US" sz="1200"/>
              <a:pPr/>
              <a:t>31</a:t>
            </a:fld>
            <a:endParaRPr lang="en-US" sz="1200" dirty="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B4D56EA-C6DA-3945-912D-6909D0F6A89D}" type="slidenum">
              <a:rPr lang="en-US" sz="1200"/>
              <a:pPr/>
              <a:t>32</a:t>
            </a:fld>
            <a:endParaRPr lang="en-US" sz="1200" dirty="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362EF4F-D3D4-3C40-A266-A6012AAEEB11}" type="slidenum">
              <a:rPr lang="en-US" sz="1200"/>
              <a:pPr/>
              <a:t>33</a:t>
            </a:fld>
            <a:endParaRPr lang="en-US" sz="1200" dirty="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824AD3D-5AA8-D141-9088-3F2F2DAD4F08}" type="slidenum">
              <a:rPr lang="en-US" sz="1200"/>
              <a:pPr/>
              <a:t>34</a:t>
            </a:fld>
            <a:endParaRPr lang="en-US" sz="1200" dirty="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F591733-27BE-A84F-AF42-D3EE5212FCF7}" type="slidenum">
              <a:rPr lang="en-US" sz="1200"/>
              <a:pPr/>
              <a:t>35</a:t>
            </a:fld>
            <a:endParaRPr lang="en-US" sz="1200" dirty="0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1BCB37F-F877-DF4A-9F19-0CC314D76C8E}" type="slidenum">
              <a:rPr lang="en-US" sz="1200"/>
              <a:pPr/>
              <a:t>36</a:t>
            </a:fld>
            <a:endParaRPr lang="en-US" sz="1200" dirty="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5643C72-C0B0-D745-A1B2-D4D7E66CF442}" type="slidenum">
              <a:rPr lang="en-US" sz="1200"/>
              <a:pPr/>
              <a:t>37</a:t>
            </a:fld>
            <a:endParaRPr lang="en-US" sz="1200" dirty="0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66232E3-4DE1-0A4C-91E0-9524EEB54B9B}" type="slidenum">
              <a:rPr lang="en-US" sz="1200"/>
              <a:pPr/>
              <a:t>38</a:t>
            </a:fld>
            <a:endParaRPr lang="en-US" sz="1200" dirty="0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0E00E71-8771-CE4B-9AAD-6401D308C4DB}" type="slidenum">
              <a:rPr lang="en-US" sz="1200"/>
              <a:pPr/>
              <a:t>39</a:t>
            </a:fld>
            <a:endParaRPr lang="en-US" sz="1200" dirty="0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C12E90E-5E05-7E45-AA7B-59DF1DB5EF4F}" type="slidenum">
              <a:rPr lang="en-US" sz="1200"/>
              <a:pPr/>
              <a:t>4</a:t>
            </a:fld>
            <a:endParaRPr lang="en-US" sz="1200" dirty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C5D35DD-FD14-4840-85A2-7391879BE107}" type="slidenum">
              <a:rPr lang="en-US" sz="1200"/>
              <a:pPr/>
              <a:t>40</a:t>
            </a:fld>
            <a:endParaRPr lang="en-US" sz="1200" dirty="0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5287E38-0107-7041-86F1-0A6FFE171011}" type="slidenum">
              <a:rPr lang="en-US" sz="1200"/>
              <a:pPr/>
              <a:t>41</a:t>
            </a:fld>
            <a:endParaRPr lang="en-US" sz="1200" dirty="0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1717153-534C-7146-9962-8811BB6E7DE9}" type="slidenum">
              <a:rPr lang="en-US" sz="1200"/>
              <a:pPr/>
              <a:t>42</a:t>
            </a:fld>
            <a:endParaRPr lang="en-US" sz="1200" dirty="0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5627061-4ECE-AE45-82ED-8C92EDF283B4}" type="slidenum">
              <a:rPr lang="en-US" sz="1200"/>
              <a:pPr/>
              <a:t>43</a:t>
            </a:fld>
            <a:endParaRPr lang="en-US" sz="1200" dirty="0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0EE0683-CDEF-8A40-9478-A1678B31B127}" type="slidenum">
              <a:rPr lang="en-US" sz="1200"/>
              <a:pPr/>
              <a:t>44</a:t>
            </a:fld>
            <a:endParaRPr lang="en-US" sz="1200" dirty="0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DD380D2-4118-254D-BF4A-C0B94CF31097}" type="slidenum">
              <a:rPr lang="en-US" sz="1200"/>
              <a:pPr/>
              <a:t>45</a:t>
            </a:fld>
            <a:endParaRPr lang="en-US" sz="1200" dirty="0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0A30AA1-52C7-5B44-95F5-AD92BDDB5A10}" type="slidenum">
              <a:rPr lang="en-US" sz="1200"/>
              <a:pPr/>
              <a:t>46</a:t>
            </a:fld>
            <a:endParaRPr lang="en-US" sz="1200" dirty="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CA03B7A-D5D4-A540-80D3-BC274A1CEC77}" type="slidenum">
              <a:rPr lang="en-US" sz="1200"/>
              <a:pPr/>
              <a:t>47</a:t>
            </a:fld>
            <a:endParaRPr lang="en-US" sz="1200" dirty="0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79B6137-94EE-994D-88FF-083BAC121640}" type="slidenum">
              <a:rPr lang="en-US" sz="1200"/>
              <a:pPr/>
              <a:t>48</a:t>
            </a:fld>
            <a:endParaRPr lang="en-US" sz="1200" dirty="0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873F492-6E1F-6743-99C7-87B654AD036E}" type="slidenum">
              <a:rPr lang="en-US" sz="1200"/>
              <a:pPr/>
              <a:t>49</a:t>
            </a:fld>
            <a:endParaRPr lang="en-US" sz="1200" dirty="0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1367AE9-6D62-5F40-8AD5-9AD2DE1C14F4}" type="slidenum">
              <a:rPr lang="en-US" sz="1200"/>
              <a:pPr/>
              <a:t>5</a:t>
            </a:fld>
            <a:endParaRPr lang="en-US" sz="1200" dirty="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E6E9FB6-096C-9A40-8E76-FEE6DC631076}" type="slidenum">
              <a:rPr lang="en-US" sz="1200"/>
              <a:pPr/>
              <a:t>50</a:t>
            </a:fld>
            <a:endParaRPr lang="en-US" sz="1200" dirty="0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556F746-F42E-7E49-B713-15378D5A66AE}" type="slidenum">
              <a:rPr lang="en-US" sz="1200"/>
              <a:pPr/>
              <a:t>51</a:t>
            </a:fld>
            <a:endParaRPr lang="en-US" sz="1200" dirty="0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E0498B6-03B6-D840-85D7-658BD6934750}" type="slidenum">
              <a:rPr lang="en-US" sz="1200"/>
              <a:pPr/>
              <a:t>52</a:t>
            </a:fld>
            <a:endParaRPr lang="en-US" sz="1200" dirty="0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73385BD-E095-CF4E-B42B-A5A16BC55952}" type="slidenum">
              <a:rPr lang="en-US" sz="1200"/>
              <a:pPr/>
              <a:t>53</a:t>
            </a:fld>
            <a:endParaRPr lang="en-US" sz="1200" dirty="0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1E3926C-B05B-C54D-A716-EAE94A3DD1FF}" type="slidenum">
              <a:rPr lang="en-US" sz="1200"/>
              <a:pPr/>
              <a:t>55</a:t>
            </a:fld>
            <a:endParaRPr lang="en-US" sz="1200" dirty="0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CE0D286-C27E-DA43-B275-E72B109A6C1C}" type="slidenum">
              <a:rPr lang="en-US" sz="1200"/>
              <a:pPr/>
              <a:t>56</a:t>
            </a:fld>
            <a:endParaRPr lang="en-US" sz="1200" dirty="0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5A63A73-27C0-2D48-AC01-1CCD60599485}" type="slidenum">
              <a:rPr lang="en-US" sz="1200"/>
              <a:pPr/>
              <a:t>57</a:t>
            </a:fld>
            <a:endParaRPr lang="en-US" sz="1200" dirty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D079D8B-A5DC-554B-AFCE-D0A95C9A5544}" type="slidenum">
              <a:rPr lang="en-US" sz="1200"/>
              <a:pPr/>
              <a:t>58</a:t>
            </a:fld>
            <a:endParaRPr lang="en-US" sz="1200" dirty="0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AD2C5D6-263A-C145-882F-E0DD953F28A1}" type="slidenum">
              <a:rPr lang="en-US" sz="1200"/>
              <a:pPr/>
              <a:t>59</a:t>
            </a:fld>
            <a:endParaRPr lang="en-US" sz="1200" dirty="0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D7AC694-88A8-7247-B407-CDBD5B7E03F7}" type="slidenum">
              <a:rPr lang="en-US" sz="1200"/>
              <a:pPr/>
              <a:t>60</a:t>
            </a:fld>
            <a:endParaRPr lang="en-US" sz="1200" dirty="0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E6F1592-B277-8B4C-9EC4-CA989F8A761D}" type="slidenum">
              <a:rPr lang="en-US" sz="1200"/>
              <a:pPr/>
              <a:t>6</a:t>
            </a:fld>
            <a:endParaRPr lang="en-US" sz="1200" dirty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>
                <a:latin typeface="Times New Roman" charset="0"/>
              </a:rPr>
              <a:t>Thought question: Were these pictures taken from Earth? </a:t>
            </a:r>
          </a:p>
          <a:p>
            <a:r>
              <a:rPr lang="en-US" dirty="0">
                <a:latin typeface="Times New Roman" charset="0"/>
              </a:rPr>
              <a:t>One of these has a satellite (Ida is orbitted by Dactyl, lower left).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394DDFA-791D-D24C-A21E-220901C41027}" type="slidenum">
              <a:rPr lang="en-US" sz="1200"/>
              <a:pPr/>
              <a:t>61</a:t>
            </a:fld>
            <a:endParaRPr lang="en-US" sz="1200" dirty="0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F6D8C52-2937-1141-9CAE-AF4F97693C4B}" type="slidenum">
              <a:rPr lang="en-US" sz="1200"/>
              <a:pPr/>
              <a:t>62</a:t>
            </a:fld>
            <a:endParaRPr lang="en-US" sz="1200" dirty="0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985D578-AD71-0447-8212-E378D0400724}" type="slidenum">
              <a:rPr lang="en-US" sz="1200"/>
              <a:pPr/>
              <a:t>63</a:t>
            </a:fld>
            <a:endParaRPr lang="en-US" sz="1200" dirty="0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E8B560F-8460-F546-A070-782C3C370B53}" type="slidenum">
              <a:rPr lang="en-US" sz="1200"/>
              <a:pPr/>
              <a:t>64</a:t>
            </a:fld>
            <a:endParaRPr lang="en-US" sz="1200" dirty="0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2B4AA58-EC6E-FD4E-AFA7-2898AB244248}" type="slidenum">
              <a:rPr lang="en-US" sz="1200"/>
              <a:pPr/>
              <a:t>65</a:t>
            </a:fld>
            <a:endParaRPr lang="en-US" sz="1200" dirty="0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3C36B05-A5EE-A74D-AB7F-4A7A25A8419A}" type="slidenum">
              <a:rPr lang="en-US" sz="1200"/>
              <a:pPr/>
              <a:t>66</a:t>
            </a:fld>
            <a:endParaRPr lang="en-US" sz="1200" dirty="0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E25748A-B457-0641-BE8E-6931DEAC40B5}" type="slidenum">
              <a:rPr lang="en-US" sz="1200"/>
              <a:pPr/>
              <a:t>67</a:t>
            </a:fld>
            <a:endParaRPr lang="en-US" sz="1200" dirty="0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2020E9A-D967-E746-AC10-459BCFF329EE}" type="slidenum">
              <a:rPr lang="en-US" sz="1200"/>
              <a:pPr/>
              <a:t>68</a:t>
            </a:fld>
            <a:endParaRPr lang="en-US" sz="1200" dirty="0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D750C53-805F-D34D-99C7-A9DA4252D932}" type="slidenum">
              <a:rPr lang="en-US" sz="1200"/>
              <a:pPr/>
              <a:t>69</a:t>
            </a:fld>
            <a:endParaRPr lang="en-US" sz="1200" dirty="0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EDC4D44-6D8A-8E48-9869-4C8FE807D284}" type="slidenum">
              <a:rPr lang="en-US" sz="1200"/>
              <a:pPr/>
              <a:t>70</a:t>
            </a:fld>
            <a:endParaRPr lang="en-US" sz="1200" dirty="0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740490E-CDE5-9945-A6C2-C858771E835F}" type="slidenum">
              <a:rPr lang="en-US" sz="1200"/>
              <a:pPr/>
              <a:t>7</a:t>
            </a:fld>
            <a:endParaRPr lang="en-US" sz="1200" dirty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B7A7781-A547-1941-BD43-44D620004048}" type="slidenum">
              <a:rPr lang="en-US" sz="1200"/>
              <a:pPr/>
              <a:t>72</a:t>
            </a:fld>
            <a:endParaRPr lang="en-US" sz="1200" dirty="0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>
                <a:latin typeface="Times New Roman" charset="0"/>
              </a:rPr>
              <a:t>Several atomic </a:t>
            </a:r>
            <a:r>
              <a:rPr lang="en-US" dirty="0" smtClean="0">
                <a:latin typeface="Times New Roman" charset="0"/>
              </a:rPr>
              <a:t>bombs</a:t>
            </a:r>
            <a:r>
              <a:rPr lang="fr-FR" altLang="ja-JP" dirty="0" smtClean="0">
                <a:latin typeface="Times New Roman" charset="0"/>
              </a:rPr>
              <a:t>'</a:t>
            </a:r>
            <a:r>
              <a:rPr lang="en-US" altLang="ja-JP" dirty="0" smtClean="0">
                <a:latin typeface="Times New Roman" charset="0"/>
              </a:rPr>
              <a:t> </a:t>
            </a:r>
            <a:r>
              <a:rPr lang="en-US" altLang="ja-JP" dirty="0">
                <a:latin typeface="Times New Roman" charset="0"/>
              </a:rPr>
              <a:t>worth of energy.</a:t>
            </a:r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8AD5C6A-0BBE-0F4D-9F71-AA481AEC44E6}" type="slidenum">
              <a:rPr lang="en-US" sz="1200"/>
              <a:pPr/>
              <a:t>73</a:t>
            </a:fld>
            <a:endParaRPr lang="en-US" sz="1200" dirty="0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>
                <a:latin typeface="Times New Roman" charset="0"/>
              </a:rPr>
              <a:t>Crater is 1 km in diameter.</a:t>
            </a:r>
          </a:p>
          <a:p>
            <a:r>
              <a:rPr lang="en-US" dirty="0">
                <a:latin typeface="Times New Roman" charset="0"/>
              </a:rPr>
              <a:t>Impact was 20 megatons.</a:t>
            </a:r>
          </a:p>
          <a:p>
            <a:r>
              <a:rPr lang="en-US" dirty="0">
                <a:latin typeface="Times New Roman" charset="0"/>
              </a:rPr>
              <a:t>Privately owned National Landmark.</a:t>
            </a: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C22C792-C035-CB43-A101-208032877B01}" type="slidenum">
              <a:rPr lang="en-US" sz="1200"/>
              <a:pPr/>
              <a:t>74</a:t>
            </a:fld>
            <a:endParaRPr lang="en-US" sz="1200" dirty="0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DA0355B-EA77-5546-B262-E99EC1C6C140}" type="slidenum">
              <a:rPr lang="en-US" sz="1200"/>
              <a:pPr/>
              <a:t>75</a:t>
            </a:fld>
            <a:endParaRPr lang="en-US" sz="1200" dirty="0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41DEEA7-EE95-3140-957B-F33EABDD8062}" type="slidenum">
              <a:rPr lang="en-US" sz="1200"/>
              <a:pPr/>
              <a:t>76</a:t>
            </a:fld>
            <a:endParaRPr lang="en-US" sz="1200" dirty="0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AA77D49-E99E-1343-B188-F59A8E1FD19F}" type="slidenum">
              <a:rPr lang="en-US" sz="1200"/>
              <a:pPr/>
              <a:t>77</a:t>
            </a:fld>
            <a:endParaRPr lang="en-US" sz="1200" dirty="0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21FE13F-B7F6-CF45-A6A9-4E1865968780}" type="slidenum">
              <a:rPr lang="en-US" sz="1200"/>
              <a:pPr/>
              <a:t>78</a:t>
            </a:fld>
            <a:endParaRPr lang="en-US" sz="1200" dirty="0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744AF29-2DA4-B745-85C5-2394F9C569D4}" type="slidenum">
              <a:rPr lang="en-US" sz="1200"/>
              <a:pPr/>
              <a:t>79</a:t>
            </a:fld>
            <a:endParaRPr lang="en-US" sz="1200" dirty="0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D005A3A-1228-164F-B8F9-AD1AAC625DBC}" type="slidenum">
              <a:rPr lang="en-US" sz="1200"/>
              <a:pPr/>
              <a:t>80</a:t>
            </a:fld>
            <a:endParaRPr lang="en-US" sz="1200" dirty="0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471C762-2609-CD43-93E7-33F34D1B22C3}" type="slidenum">
              <a:rPr lang="en-US" sz="1200"/>
              <a:pPr/>
              <a:t>81</a:t>
            </a:fld>
            <a:endParaRPr lang="en-US" sz="1200" dirty="0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3B6A94D-280A-2E48-AC3C-0EA5FE6A5357}" type="slidenum">
              <a:rPr lang="en-US" sz="1200"/>
              <a:pPr/>
              <a:t>8</a:t>
            </a:fld>
            <a:endParaRPr lang="en-US" sz="1200" dirty="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00373B8-1713-8B40-8943-C90D2E5CAAF2}" type="slidenum">
              <a:rPr lang="en-US" sz="1200"/>
              <a:pPr/>
              <a:t>82</a:t>
            </a:fld>
            <a:endParaRPr lang="en-US" sz="1200" dirty="0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227D6A3-FA04-2C47-B7FF-CFE2F7392436}" type="slidenum">
              <a:rPr lang="en-US" sz="1200"/>
              <a:pPr/>
              <a:t>9</a:t>
            </a:fld>
            <a:endParaRPr lang="en-US" sz="1200" dirty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65126" y="3124200"/>
            <a:ext cx="3392503" cy="107721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91440"/>
          <a:lstStyle>
            <a:lvl1pPr>
              <a:defRPr>
                <a:solidFill>
                  <a:srgbClr val="374B94"/>
                </a:solidFill>
              </a:defRPr>
            </a:lvl1pPr>
          </a:lstStyle>
          <a:p>
            <a:pPr lvl="0"/>
            <a:r>
              <a:rPr lang="en-US" noProof="0" dirty="0" smtClean="0"/>
              <a:t>Click to edit</a:t>
            </a:r>
            <a:br>
              <a:rPr lang="en-US" noProof="0" dirty="0" smtClean="0"/>
            </a:br>
            <a:r>
              <a:rPr lang="en-US" noProof="0" dirty="0" smtClean="0"/>
              <a:t>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125" y="4860925"/>
            <a:ext cx="6569075" cy="400110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2000" baseline="0">
                <a:solidFill>
                  <a:srgbClr val="CD0044"/>
                </a:solidFill>
              </a:defRPr>
            </a:lvl1pPr>
          </a:lstStyle>
          <a:p>
            <a:pPr lvl="0"/>
            <a:endParaRPr lang="en-US" noProof="0" dirty="0" smtClean="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-6350" y="0"/>
            <a:ext cx="9162288" cy="609600"/>
          </a:xfrm>
          <a:prstGeom prst="rect">
            <a:avLst/>
          </a:prstGeom>
          <a:solidFill>
            <a:srgbClr val="83649F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65125" y="44450"/>
            <a:ext cx="800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Lecture Outline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113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8" name="Picture 7" descr="BENN8085_07_eca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41" y="607681"/>
            <a:ext cx="5541264" cy="6258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0372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463040"/>
            <a:ext cx="4038600" cy="5106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5" y="1463040"/>
            <a:ext cx="4038600" cy="5106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190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2015 Pearson Education, Inc.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1988C-91AC-574D-A657-98720ADE69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799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2015 Pearson Education, Inc.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EA099-F371-EC44-8972-F529751247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837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2015 Pearson Education, Inc.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CC15E-B6C9-3149-BDAD-37C6944D4B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566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2015 Pearson Education, Inc.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FD286-1B91-7A42-9517-334B4B9E03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309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-6350" y="0"/>
            <a:ext cx="9162288" cy="609600"/>
          </a:xfrm>
          <a:prstGeom prst="rect">
            <a:avLst/>
          </a:prstGeom>
          <a:solidFill>
            <a:srgbClr val="83649F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614908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957254"/>
            <a:ext cx="8229600" cy="4653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87313" y="6613525"/>
            <a:ext cx="5399087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cs typeface="+mj-cs"/>
              </a:defRPr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</p:sldLayoutIdLst>
  <p:hf sldNum="0" hdr="0" dt="0"/>
  <p:txStyles>
    <p:titleStyle>
      <a:lvl1pPr algn="l" rtl="0" fontAlgn="base">
        <a:spcBef>
          <a:spcPct val="50000"/>
        </a:spcBef>
        <a:spcAft>
          <a:spcPct val="0"/>
        </a:spcAft>
        <a:defRPr sz="3200" b="1">
          <a:solidFill>
            <a:srgbClr val="374B94"/>
          </a:solidFill>
          <a:latin typeface="+mj-lt"/>
          <a:ea typeface="+mj-ea"/>
          <a:cs typeface="+mj-cs"/>
        </a:defRPr>
      </a:lvl1pPr>
      <a:lvl2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2pPr>
      <a:lvl3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3pPr>
      <a:lvl4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4pPr>
      <a:lvl5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374B94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800100" indent="-342900" algn="l" rtl="0" fontAlgn="base">
        <a:spcBef>
          <a:spcPct val="20000"/>
        </a:spcBef>
        <a:spcAft>
          <a:spcPct val="0"/>
        </a:spcAft>
        <a:buClr>
          <a:srgbClr val="374B94"/>
        </a:buClr>
        <a:buChar char="–"/>
        <a:tabLst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374B94"/>
        </a:buClr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374B94"/>
        </a:buClr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374B94"/>
        </a:buClr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3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4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5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6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7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8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9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0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1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4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1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5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6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8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31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32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33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3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35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36.jp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37.jp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38.jp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28.jp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38.jp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3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39.jpe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41.jpe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42.jp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Relationship Id="rId3" Type="http://schemas.openxmlformats.org/officeDocument/2006/relationships/hyperlink" Target="http://impact.arc.nasa.gov/" TargetMode="Externa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43.jpe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44.jp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4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image" Target="../media/image46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8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1" name="Rectangle 43"/>
          <p:cNvSpPr>
            <a:spLocks noGrp="1" noChangeArrowheads="1"/>
          </p:cNvSpPr>
          <p:nvPr>
            <p:ph type="ctrTitle"/>
          </p:nvPr>
        </p:nvSpPr>
        <p:spPr>
          <a:xfrm>
            <a:off x="365125" y="1933283"/>
            <a:ext cx="3255548" cy="3603936"/>
          </a:xfrm>
        </p:spPr>
        <p:txBody>
          <a:bodyPr/>
          <a:lstStyle/>
          <a:p>
            <a:r>
              <a:rPr lang="en-US" dirty="0" smtClean="0"/>
              <a:t>Chapter 9</a:t>
            </a:r>
            <a:r>
              <a:rPr lang="en-US" dirty="0"/>
              <a:t>: Asteroids, Comets, and Dwarf Planets: </a:t>
            </a:r>
            <a:br>
              <a:rPr lang="en-US" dirty="0"/>
            </a:br>
            <a:r>
              <a:rPr lang="en-US" dirty="0"/>
              <a:t>Their Nature, Orbits, and Impacts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5394325" y="8731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Asteroid Orbits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Most asteroids orbit in a belt between Mars and Jupiter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i="1" dirty="0"/>
              <a:t>Trojan asteroids </a:t>
            </a:r>
            <a:r>
              <a:rPr lang="en-US" dirty="0"/>
              <a:t>follow </a:t>
            </a:r>
            <a:r>
              <a:rPr lang="en-US" dirty="0" smtClean="0"/>
              <a:t>Jupiter</a:t>
            </a:r>
            <a:r>
              <a:rPr lang="fr-FR" dirty="0" smtClean="0"/>
              <a:t>'</a:t>
            </a:r>
            <a:r>
              <a:rPr lang="en-US" dirty="0" smtClean="0"/>
              <a:t>s </a:t>
            </a:r>
            <a:r>
              <a:rPr lang="en-US" dirty="0"/>
              <a:t>orbit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Orbits of </a:t>
            </a:r>
            <a:r>
              <a:rPr lang="en-US" i="1" dirty="0"/>
              <a:t>near-Earth asteroids</a:t>
            </a:r>
            <a:r>
              <a:rPr lang="en-US" dirty="0"/>
              <a:t> cross </a:t>
            </a:r>
            <a:r>
              <a:rPr lang="en-US" dirty="0" smtClean="0"/>
              <a:t>Earth</a:t>
            </a:r>
            <a:r>
              <a:rPr lang="fr-FR" dirty="0" smtClean="0"/>
              <a:t>'</a:t>
            </a:r>
            <a:r>
              <a:rPr lang="en-US" dirty="0" smtClean="0"/>
              <a:t>s </a:t>
            </a:r>
            <a:r>
              <a:rPr lang="en-US" dirty="0"/>
              <a:t>orbit.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7" name="Picture 6" descr="09_04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9"/>
          <a:stretch/>
        </p:blipFill>
        <p:spPr>
          <a:xfrm>
            <a:off x="72574" y="1541087"/>
            <a:ext cx="4488415" cy="440323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 Question</a:t>
            </a:r>
            <a:endParaRPr lang="en-US" dirty="0"/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125" y="1957254"/>
            <a:ext cx="8229600" cy="47172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Why are there very few asteroids beyond Jupiter</a:t>
            </a:r>
            <a:r>
              <a:rPr lang="fr-FR" altLang="ja-JP" dirty="0" smtClean="0"/>
              <a:t>'</a:t>
            </a:r>
            <a:r>
              <a:rPr lang="en-US" altLang="ja-JP" dirty="0" smtClean="0"/>
              <a:t>s orbit?</a:t>
            </a:r>
          </a:p>
          <a:p>
            <a:pPr marL="514350" indent="-514350">
              <a:buClr>
                <a:schemeClr val="tx1"/>
              </a:buClr>
              <a:buFont typeface="+mj-lt"/>
              <a:buAutoNum type="alphaUcPeriod"/>
            </a:pPr>
            <a:r>
              <a:rPr lang="en-US" dirty="0" smtClean="0"/>
              <a:t>There was no rocky material beyond Jupiter</a:t>
            </a:r>
            <a:r>
              <a:rPr lang="fr-FR" altLang="ja-JP" dirty="0" smtClean="0"/>
              <a:t>'</a:t>
            </a:r>
            <a:r>
              <a:rPr lang="en-US" altLang="ja-JP" dirty="0" smtClean="0"/>
              <a:t>s orbit.</a:t>
            </a:r>
          </a:p>
          <a:p>
            <a:pPr marL="514350" indent="-514350">
              <a:buClr>
                <a:schemeClr val="tx1"/>
              </a:buClr>
              <a:buFont typeface="+mj-lt"/>
              <a:buAutoNum type="alphaUcPeriod"/>
            </a:pPr>
            <a:r>
              <a:rPr lang="en-US" dirty="0" smtClean="0"/>
              <a:t>The heaviest rocks sank toward the center of the solar system.</a:t>
            </a:r>
          </a:p>
          <a:p>
            <a:pPr marL="514350" indent="-514350">
              <a:buClr>
                <a:schemeClr val="tx1"/>
              </a:buClr>
              <a:buFont typeface="+mj-lt"/>
              <a:buAutoNum type="alphaUcPeriod"/>
            </a:pPr>
            <a:r>
              <a:rPr lang="en-US" dirty="0" smtClean="0"/>
              <a:t>Ice could form in the outer solar system.</a:t>
            </a:r>
          </a:p>
          <a:p>
            <a:pPr marL="514350" indent="-514350">
              <a:buClr>
                <a:schemeClr val="tx1"/>
              </a:buClr>
              <a:buFont typeface="+mj-lt"/>
              <a:buAutoNum type="alphaUcPeriod"/>
            </a:pPr>
            <a:r>
              <a:rPr lang="en-US" dirty="0" smtClean="0"/>
              <a:t>A passing star probably stripped away all of those asteroids, even if they were there at one time.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ransition xmlns:p14="http://schemas.microsoft.com/office/powerpoint/2010/main">
    <p:sndAc>
      <p:endSnd/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 Question</a:t>
            </a:r>
            <a:endParaRPr lang="en-US" dirty="0"/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Why are there very few asteroids beyond Jupiter</a:t>
            </a:r>
            <a:r>
              <a:rPr lang="fr-FR" altLang="ja-JP" dirty="0" smtClean="0"/>
              <a:t>'</a:t>
            </a:r>
            <a:r>
              <a:rPr lang="en-US" altLang="ja-JP" dirty="0" smtClean="0"/>
              <a:t>s orbit?</a:t>
            </a:r>
          </a:p>
          <a:p>
            <a:pPr marL="514350" indent="-514350">
              <a:buClrTx/>
              <a:buFont typeface="+mj-lt"/>
              <a:buAutoNum type="alphaUcPeriod"/>
            </a:pPr>
            <a:r>
              <a:rPr lang="en-US" dirty="0" smtClean="0">
                <a:solidFill>
                  <a:srgbClr val="BFBFBF"/>
                </a:solidFill>
              </a:rPr>
              <a:t>There was no rocky material beyond Jupiter</a:t>
            </a:r>
            <a:r>
              <a:rPr lang="fr-FR" altLang="ja-JP" dirty="0" smtClean="0">
                <a:solidFill>
                  <a:srgbClr val="BFBFBF"/>
                </a:solidFill>
              </a:rPr>
              <a:t>'</a:t>
            </a:r>
            <a:r>
              <a:rPr lang="en-US" altLang="ja-JP" dirty="0" smtClean="0">
                <a:solidFill>
                  <a:srgbClr val="BFBFBF"/>
                </a:solidFill>
              </a:rPr>
              <a:t>s orbit.</a:t>
            </a:r>
          </a:p>
          <a:p>
            <a:pPr marL="514350" indent="-514350">
              <a:buClrTx/>
              <a:buFont typeface="+mj-lt"/>
              <a:buAutoNum type="alphaUcPeriod"/>
            </a:pPr>
            <a:r>
              <a:rPr lang="en-US" dirty="0" smtClean="0">
                <a:solidFill>
                  <a:srgbClr val="BFBFBF"/>
                </a:solidFill>
              </a:rPr>
              <a:t>The heaviest rocks sank toward the center of the solar system.</a:t>
            </a:r>
          </a:p>
          <a:p>
            <a:pPr marL="514350" indent="-514350">
              <a:buClrTx/>
              <a:buFont typeface="+mj-lt"/>
              <a:buAutoNum type="alphaUcPeriod"/>
            </a:pPr>
            <a:r>
              <a:rPr lang="en-US" b="1" dirty="0" smtClean="0"/>
              <a:t>Ice could form in the outer solar system.</a:t>
            </a:r>
          </a:p>
          <a:p>
            <a:pPr marL="514350" indent="-514350">
              <a:buClrTx/>
              <a:buFont typeface="+mj-lt"/>
              <a:buAutoNum type="alphaUcPeriod"/>
            </a:pPr>
            <a:r>
              <a:rPr lang="en-US" dirty="0" smtClean="0">
                <a:solidFill>
                  <a:srgbClr val="BFBFBF"/>
                </a:solidFill>
              </a:rPr>
              <a:t>A passing star probably stripped away all of those asteroids, even if they were there at one time.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ransition xmlns:p14="http://schemas.microsoft.com/office/powerpoint/2010/main">
    <p:sndAc>
      <p:endSnd/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 Question</a:t>
            </a:r>
            <a:endParaRPr lang="en-US" dirty="0"/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Which explanation for the asteroid belt seems the most plausible?</a:t>
            </a:r>
          </a:p>
          <a:p>
            <a:pPr marL="514350" indent="-514350">
              <a:buClrTx/>
              <a:buFont typeface="+mj-lt"/>
              <a:buAutoNum type="alphaUcPeriod"/>
            </a:pPr>
            <a:r>
              <a:rPr lang="en-US" dirty="0" smtClean="0"/>
              <a:t>The belt is where all the asteroids happened to form.</a:t>
            </a:r>
          </a:p>
          <a:p>
            <a:pPr marL="514350" indent="-514350">
              <a:buClrTx/>
              <a:buFont typeface="+mj-lt"/>
              <a:buAutoNum type="alphaUcPeriod"/>
            </a:pPr>
            <a:r>
              <a:rPr lang="en-US" dirty="0" smtClean="0"/>
              <a:t>The belt is the remnant of a large terrestrial planet that used to be between Mars and Jupiter.</a:t>
            </a:r>
          </a:p>
          <a:p>
            <a:pPr marL="514350" indent="-514350">
              <a:buClrTx/>
              <a:buFont typeface="+mj-lt"/>
              <a:buAutoNum type="alphaUcPeriod"/>
            </a:pPr>
            <a:r>
              <a:rPr lang="en-US" dirty="0" smtClean="0"/>
              <a:t>The belt is where all the asteroids happened to survive.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ransition xmlns:p14="http://schemas.microsoft.com/office/powerpoint/2010/main">
    <p:sndAc>
      <p:endSnd/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 Question</a:t>
            </a:r>
            <a:endParaRPr lang="en-US" dirty="0"/>
          </a:p>
        </p:txBody>
      </p:sp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Which explanation for the asteroid belt seems the most plausible?</a:t>
            </a:r>
          </a:p>
          <a:p>
            <a:pPr marL="514350" indent="-514350">
              <a:buClrTx/>
              <a:buFont typeface="+mj-lt"/>
              <a:buAutoNum type="alphaUcPeriod"/>
            </a:pPr>
            <a:r>
              <a:rPr lang="en-US" dirty="0" smtClean="0">
                <a:solidFill>
                  <a:srgbClr val="BFBFBF"/>
                </a:solidFill>
              </a:rPr>
              <a:t>The belt is where all the asteroids happened to form.</a:t>
            </a:r>
          </a:p>
          <a:p>
            <a:pPr marL="514350" indent="-514350">
              <a:buClrTx/>
              <a:buFont typeface="+mj-lt"/>
              <a:buAutoNum type="alphaUcPeriod"/>
            </a:pPr>
            <a:r>
              <a:rPr lang="en-US" dirty="0" smtClean="0">
                <a:solidFill>
                  <a:srgbClr val="BFBFBF"/>
                </a:solidFill>
              </a:rPr>
              <a:t>The belt is the remnant of a large terrestrial planet that used to be between Mars and Jupiter.</a:t>
            </a:r>
          </a:p>
          <a:p>
            <a:pPr marL="514350" indent="-514350">
              <a:buClrTx/>
              <a:buFont typeface="+mj-lt"/>
              <a:buAutoNum type="alphaUcPeriod"/>
            </a:pPr>
            <a:r>
              <a:rPr lang="en-US" b="1" dirty="0" smtClean="0"/>
              <a:t>The belt is where all the asteroids happened to survive.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5057020" y="5682534"/>
            <a:ext cx="3437373" cy="95410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latin typeface="+mn-lt"/>
              </a:rPr>
              <a:t>But WHY </a:t>
            </a:r>
            <a:r>
              <a:rPr lang="en-US" sz="2800" dirty="0" smtClean="0">
                <a:latin typeface="+mn-lt"/>
              </a:rPr>
              <a:t>didn</a:t>
            </a:r>
            <a:r>
              <a:rPr lang="fr-FR" altLang="ja-JP" sz="2800" dirty="0" smtClean="0">
                <a:latin typeface="+mn-lt"/>
              </a:rPr>
              <a:t>'</a:t>
            </a:r>
            <a:r>
              <a:rPr lang="en-US" altLang="ja-JP" sz="2800" dirty="0" smtClean="0">
                <a:latin typeface="+mn-lt"/>
              </a:rPr>
              <a:t>t </a:t>
            </a:r>
            <a:r>
              <a:rPr lang="en-US" altLang="ja-JP" sz="2800" dirty="0">
                <a:latin typeface="+mn-lt"/>
              </a:rPr>
              <a:t>they form a little planet?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ransition xmlns:p14="http://schemas.microsoft.com/office/powerpoint/2010/main">
    <p:sndAc>
      <p:endSnd/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Orbital Resonances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56125" y="1463040"/>
            <a:ext cx="4194616" cy="5106987"/>
          </a:xfrm>
        </p:spPr>
        <p:txBody>
          <a:bodyPr/>
          <a:lstStyle/>
          <a:p>
            <a:r>
              <a:rPr lang="en-US" dirty="0"/>
              <a:t>Asteroids in orbital resonance with Jupiter experience periodic nudges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Eventually those nudges move asteroids out of resonant orbits, leaving gaps in the belt.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7" name="Picture 6" descr="09_05_Figure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5"/>
          <a:stretch/>
        </p:blipFill>
        <p:spPr>
          <a:xfrm>
            <a:off x="166659" y="1605542"/>
            <a:ext cx="4413906" cy="318757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 of Asteroid Belt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56124" y="1463040"/>
            <a:ext cx="4342445" cy="5106987"/>
          </a:xfrm>
        </p:spPr>
        <p:txBody>
          <a:bodyPr/>
          <a:lstStyle/>
          <a:p>
            <a:r>
              <a:rPr lang="en-US" dirty="0"/>
              <a:t>Rocky planetesimals between Mars and Jupiter did not accrete into a planet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Jupiter</a:t>
            </a:r>
            <a:r>
              <a:rPr lang="fr-FR" dirty="0" smtClean="0"/>
              <a:t>'</a:t>
            </a:r>
            <a:r>
              <a:rPr lang="en-US" dirty="0" smtClean="0"/>
              <a:t>s </a:t>
            </a:r>
            <a:r>
              <a:rPr lang="en-US" dirty="0"/>
              <a:t>gravity, through influence of orbital resonances, stirred up asteroid orbits and prevented their accretion into a planet.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11" name="Picture 10" descr="09_04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9"/>
          <a:stretch/>
        </p:blipFill>
        <p:spPr>
          <a:xfrm>
            <a:off x="72574" y="1541087"/>
            <a:ext cx="4488415" cy="440323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sndAc>
      <p:endSnd/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meteorites related to asteroids?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5" name="Picture 4" descr="09_06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62" y="1226077"/>
            <a:ext cx="7637076" cy="530427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sndAc>
      <p:endSnd/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 of Meteorites</a:t>
            </a:r>
            <a:endParaRPr 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Most meteorites are pieces of asteroids.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13" name="Picture 12" descr="09_06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02" y="1214973"/>
            <a:ext cx="6942796" cy="482207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sndAc>
      <p:endSnd/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Meteor Terminology</a:t>
            </a:r>
            <a:endParaRPr lang="en-US" dirty="0"/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Meteorite:</a:t>
            </a:r>
            <a:r>
              <a:rPr lang="en-US" dirty="0" smtClean="0"/>
              <a:t> A rock from space that falls through Earth</a:t>
            </a:r>
            <a:r>
              <a:rPr lang="fr-FR" altLang="ja-JP" dirty="0" smtClean="0"/>
              <a:t>'</a:t>
            </a:r>
            <a:r>
              <a:rPr lang="en-US" altLang="ja-JP" dirty="0" smtClean="0"/>
              <a:t>s atmosphere.</a:t>
            </a:r>
            <a:endParaRPr lang="en-US" dirty="0" smtClean="0"/>
          </a:p>
          <a:p>
            <a:r>
              <a:rPr lang="en-US" b="1" dirty="0" smtClean="0"/>
              <a:t>Meteor:</a:t>
            </a:r>
            <a:r>
              <a:rPr lang="en-US" dirty="0" smtClean="0"/>
              <a:t> The bright trail left by a meteorite.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ransition xmlns:p14="http://schemas.microsoft.com/office/powerpoint/2010/main">
    <p:sndAc>
      <p:endSnd/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9.1 Asteroids and Meteorites</a:t>
            </a:r>
            <a:endParaRPr lang="en-US" dirty="0"/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Our goals for learning:</a:t>
            </a:r>
          </a:p>
          <a:p>
            <a:r>
              <a:rPr lang="en-US" dirty="0" smtClean="0">
                <a:solidFill>
                  <a:srgbClr val="374B94"/>
                </a:solidFill>
              </a:rPr>
              <a:t>What are asteroids like?</a:t>
            </a:r>
          </a:p>
          <a:p>
            <a:r>
              <a:rPr lang="en-US" dirty="0" smtClean="0">
                <a:solidFill>
                  <a:srgbClr val="374B94"/>
                </a:solidFill>
              </a:rPr>
              <a:t>Why is there an asteroid belt?</a:t>
            </a:r>
          </a:p>
          <a:p>
            <a:r>
              <a:rPr lang="en-US" dirty="0" smtClean="0">
                <a:solidFill>
                  <a:srgbClr val="374B94"/>
                </a:solidFill>
              </a:rPr>
              <a:t>How are meteorites related to asteroids?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Meteorite Types</a:t>
            </a:r>
            <a:endParaRPr lang="en-US" dirty="0"/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Primitive: Unchanged in composition since they first formed 4.6 billion years ago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Processed: Younger, have experienced processes such as volcanism or differentiation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ransition xmlns:p14="http://schemas.microsoft.com/office/powerpoint/2010/main">
    <p:sndAc>
      <p:endSnd/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Primitive Meteorites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4" name="Picture 3" descr="09_07_FigureA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6"/>
          <a:stretch/>
        </p:blipFill>
        <p:spPr>
          <a:xfrm>
            <a:off x="266700" y="1226693"/>
            <a:ext cx="8601456" cy="518656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Processed Meteorites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4" name="Picture 3" descr="09_07_FigureB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4"/>
          <a:stretch/>
        </p:blipFill>
        <p:spPr>
          <a:xfrm>
            <a:off x="266700" y="1208674"/>
            <a:ext cx="8601456" cy="517756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Meteorites from the Moon and Mars</a:t>
            </a:r>
            <a:endParaRPr lang="en-US" dirty="0"/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few meteorites arrive on Earth from the Moon and Mars.</a:t>
            </a:r>
          </a:p>
          <a:p>
            <a:r>
              <a:rPr lang="en-US" dirty="0" smtClean="0"/>
              <a:t>Composition differs from the asteroid fragments.</a:t>
            </a:r>
          </a:p>
          <a:p>
            <a:r>
              <a:rPr lang="en-US" dirty="0" smtClean="0"/>
              <a:t>This is a cheap (but slow) way to acquire moon rocks and Mars rocks.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ransition xmlns:p14="http://schemas.microsoft.com/office/powerpoint/2010/main">
    <p:sndAc>
      <p:endSnd/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have we learned?</a:t>
            </a:r>
            <a:endParaRPr lang="en-US" dirty="0"/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74B94"/>
                </a:solidFill>
              </a:rPr>
              <a:t>What are asteroids like?</a:t>
            </a:r>
          </a:p>
          <a:p>
            <a:pPr lvl="1"/>
            <a:r>
              <a:rPr lang="en-US" dirty="0" smtClean="0"/>
              <a:t>Asteroids are rocky leftovers from the era of planet formation.</a:t>
            </a:r>
          </a:p>
          <a:p>
            <a:r>
              <a:rPr lang="en-US" dirty="0" smtClean="0">
                <a:solidFill>
                  <a:srgbClr val="374B94"/>
                </a:solidFill>
              </a:rPr>
              <a:t>Why is there an asteroid belt?</a:t>
            </a:r>
          </a:p>
          <a:p>
            <a:pPr lvl="1"/>
            <a:r>
              <a:rPr lang="en-US" dirty="0" smtClean="0"/>
              <a:t>Orbital resonances with Jupiter prevented rocky planetesimals between Jupiter and Mars from forming a planet.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have we learned?</a:t>
            </a:r>
            <a:endParaRPr lang="en-US" dirty="0"/>
          </a:p>
        </p:txBody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74B94"/>
                </a:solidFill>
              </a:rPr>
              <a:t>How are meteorites related to asteroids?</a:t>
            </a:r>
          </a:p>
          <a:p>
            <a:pPr lvl="1"/>
            <a:r>
              <a:rPr lang="en-US" dirty="0" smtClean="0"/>
              <a:t>Most meteorites are pieces of asteroids.</a:t>
            </a:r>
          </a:p>
          <a:p>
            <a:pPr lvl="1"/>
            <a:r>
              <a:rPr lang="en-US" dirty="0" smtClean="0"/>
              <a:t>Primitive meteorites are remnants from solar nebula.</a:t>
            </a:r>
          </a:p>
          <a:p>
            <a:pPr lvl="1"/>
            <a:r>
              <a:rPr lang="en-US" dirty="0" smtClean="0"/>
              <a:t>Processed meteorites are fragments of larger bodies that underwent differentiation.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9.2 Comets</a:t>
            </a:r>
            <a:endParaRPr lang="en-US" dirty="0"/>
          </a:p>
        </p:txBody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Our goals for learning:</a:t>
            </a:r>
          </a:p>
          <a:p>
            <a:r>
              <a:rPr lang="en-US" dirty="0" smtClean="0">
                <a:solidFill>
                  <a:srgbClr val="374B94"/>
                </a:solidFill>
              </a:rPr>
              <a:t>How do comets get their tails?</a:t>
            </a:r>
          </a:p>
          <a:p>
            <a:r>
              <a:rPr lang="en-US" dirty="0" smtClean="0">
                <a:solidFill>
                  <a:srgbClr val="374B94"/>
                </a:solidFill>
              </a:rPr>
              <a:t>Where do comets come from?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comets get their tails?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5" name="Picture 4" descr="09_08A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0"/>
          <a:stretch/>
        </p:blipFill>
        <p:spPr>
          <a:xfrm>
            <a:off x="1083174" y="1209749"/>
            <a:ext cx="6977653" cy="5324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Comet Facts</a:t>
            </a:r>
            <a:endParaRPr lang="en-US" dirty="0"/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Formed beyond the frost line, comets are icy counterparts to asteroids.</a:t>
            </a:r>
          </a:p>
          <a:p>
            <a:r>
              <a:rPr lang="en-US" dirty="0" smtClean="0"/>
              <a:t>The nucleus of a comet is like a </a:t>
            </a:r>
            <a:r>
              <a:rPr lang="en-US" altLang="ja-JP" dirty="0" smtClean="0"/>
              <a:t>"dirty snowball."</a:t>
            </a:r>
          </a:p>
          <a:p>
            <a:r>
              <a:rPr lang="en-US" dirty="0" smtClean="0"/>
              <a:t>Most comets do not have tails.</a:t>
            </a:r>
          </a:p>
          <a:p>
            <a:r>
              <a:rPr lang="en-US" dirty="0" smtClean="0"/>
              <a:t>Most comets remain perpetually frozen in the outer solar system.</a:t>
            </a:r>
          </a:p>
          <a:p>
            <a:r>
              <a:rPr lang="en-US" dirty="0" smtClean="0"/>
              <a:t>Only comets that enter the inner solar system grow tails.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ransition xmlns:p14="http://schemas.microsoft.com/office/powerpoint/2010/main">
    <p:sndAc>
      <p:endSnd/>
    </p:sndAc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Nucleus of Comet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smtClean="0"/>
              <a:t>"dirty snowball”</a:t>
            </a:r>
            <a:endParaRPr lang="en-US" dirty="0"/>
          </a:p>
          <a:p>
            <a:r>
              <a:rPr lang="en-US" dirty="0"/>
              <a:t>Source of material for </a:t>
            </a:r>
            <a:r>
              <a:rPr lang="en-US" dirty="0" smtClean="0"/>
              <a:t>comet</a:t>
            </a:r>
            <a:r>
              <a:rPr lang="fr-FR" dirty="0" smtClean="0"/>
              <a:t>'</a:t>
            </a:r>
            <a:r>
              <a:rPr lang="en-US" dirty="0" smtClean="0"/>
              <a:t>s </a:t>
            </a:r>
            <a:r>
              <a:rPr lang="en-US" dirty="0"/>
              <a:t>tail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8" name="Picture 7" descr="09_09_FigureB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1"/>
          <a:stretch/>
        </p:blipFill>
        <p:spPr>
          <a:xfrm>
            <a:off x="262293" y="1434639"/>
            <a:ext cx="4263995" cy="484355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asteroids like?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8" name="Picture 7" descr="09_03_Figur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4"/>
          <a:stretch/>
        </p:blipFill>
        <p:spPr>
          <a:xfrm>
            <a:off x="1491253" y="1211256"/>
            <a:ext cx="6161495" cy="533535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a Comet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Coma is atmosphere that comes from heated nucleus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Plasma tail is gas escaping from coma, pushed by solar wind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Dust tail is pushed by photons.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19" name="Picture 18" descr="09_09_FigureB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1"/>
          <a:stretch/>
        </p:blipFill>
        <p:spPr>
          <a:xfrm>
            <a:off x="262293" y="1434639"/>
            <a:ext cx="4263995" cy="484355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sndAc>
      <p:endSnd/>
    </p:sndAc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of Tail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7" name="Picture 6" descr="09_09_FigureA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5"/>
          <a:stretch/>
        </p:blipFill>
        <p:spPr>
          <a:xfrm>
            <a:off x="1410645" y="1200691"/>
            <a:ext cx="6322711" cy="532046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Impact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Mission to study nucleus of Comet Tempel </a:t>
            </a:r>
            <a:r>
              <a:rPr lang="en-US" dirty="0" smtClean="0"/>
              <a:t>1</a:t>
            </a:r>
            <a:endParaRPr lang="en-US" dirty="0"/>
          </a:p>
          <a:p>
            <a:r>
              <a:rPr lang="en-US" dirty="0"/>
              <a:t>Projectile hit surface on July 4, 2005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Many telescopes studied aftermath of impact.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7" name="Picture 6" descr="09_11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3"/>
          <a:stretch/>
        </p:blipFill>
        <p:spPr>
          <a:xfrm>
            <a:off x="106161" y="1592844"/>
            <a:ext cx="4419102" cy="352335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sndAc>
      <p:endSnd/>
    </p:sndAc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65125" y="5324453"/>
            <a:ext cx="8229600" cy="139810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Comets </a:t>
            </a:r>
            <a:r>
              <a:rPr lang="en-US" sz="2400" dirty="0"/>
              <a:t>eject small particles that follow the comet around in its orbit and cause meteor showers when Earth crosses the comet's orbit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3" name="Picture 2" descr="09_12_FigureB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6"/>
          <a:stretch/>
        </p:blipFill>
        <p:spPr>
          <a:xfrm>
            <a:off x="1402716" y="630029"/>
            <a:ext cx="6266512" cy="464126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sndAc>
      <p:endSnd/>
    </p:sndAc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5125" y="5569121"/>
            <a:ext cx="8229600" cy="104204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Meteors </a:t>
            </a:r>
            <a:r>
              <a:rPr lang="en-US" sz="2400" dirty="0"/>
              <a:t>in a shower appear to emanate from the same area of sky because of Earth's motion through space</a:t>
            </a:r>
            <a:r>
              <a:rPr lang="en-US" sz="2400" dirty="0" smtClean="0"/>
              <a:t>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5" name="Picture 4" descr="09_12_FigureA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5"/>
          <a:stretch/>
        </p:blipFill>
        <p:spPr>
          <a:xfrm>
            <a:off x="2853736" y="640009"/>
            <a:ext cx="3430432" cy="484973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comets come from?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87042" name="Picture 5" descr="09_07_Figure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5"/>
          <a:stretch>
            <a:fillRect/>
          </a:stretch>
        </p:blipFill>
        <p:spPr bwMode="auto">
          <a:xfrm>
            <a:off x="924107" y="1244464"/>
            <a:ext cx="7298964" cy="527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56125" y="1463040"/>
            <a:ext cx="4038600" cy="5231745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dirty="0"/>
              <a:t>Only a tiny number of comets enter the inner solar system; most stay far from the Sun</a:t>
            </a:r>
            <a:r>
              <a:rPr lang="en-US" sz="2400" dirty="0" smtClean="0"/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400" b="1" i="1" dirty="0"/>
              <a:t>Oort </a:t>
            </a:r>
            <a:r>
              <a:rPr lang="en-US" sz="2400" b="1" i="1" dirty="0" smtClean="0"/>
              <a:t>Cloud:</a:t>
            </a:r>
            <a:br>
              <a:rPr lang="en-US" sz="2400" b="1" i="1" dirty="0" smtClean="0"/>
            </a:br>
            <a:r>
              <a:rPr lang="en-US" sz="2400" dirty="0" smtClean="0"/>
              <a:t>Comets </a:t>
            </a:r>
            <a:r>
              <a:rPr lang="en-US" sz="2400" dirty="0"/>
              <a:t>on random orbits extending to about 50,000 </a:t>
            </a:r>
            <a:r>
              <a:rPr lang="en-US" sz="2400" dirty="0" smtClean="0"/>
              <a:t>AU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400" b="1" i="1" dirty="0"/>
              <a:t>Kuiper </a:t>
            </a:r>
            <a:r>
              <a:rPr lang="en-US" sz="2400" b="1" i="1" dirty="0" smtClean="0"/>
              <a:t>Belt:</a:t>
            </a:r>
            <a:br>
              <a:rPr lang="en-US" sz="2400" b="1" i="1" dirty="0" smtClean="0"/>
            </a:br>
            <a:r>
              <a:rPr lang="en-US" sz="2400" dirty="0" smtClean="0"/>
              <a:t>Comets </a:t>
            </a:r>
            <a:r>
              <a:rPr lang="en-US" sz="2400" dirty="0"/>
              <a:t>on orderly orbits at 30-100 AU in disk of solar </a:t>
            </a:r>
            <a:r>
              <a:rPr lang="en-US" sz="2400" dirty="0" smtClean="0"/>
              <a:t>system</a:t>
            </a: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11" name="Picture 10" descr="09_13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5"/>
          <a:stretch/>
        </p:blipFill>
        <p:spPr>
          <a:xfrm>
            <a:off x="147672" y="1427507"/>
            <a:ext cx="4353716" cy="509169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sndAc>
      <p:endSnd/>
    </p:sndAc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they get there?</a:t>
            </a:r>
            <a:endParaRPr lang="en-US" dirty="0"/>
          </a:p>
        </p:txBody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dirty="0" smtClean="0"/>
              <a:t>Kuiper Belt comets formed in the Kuiper Belt.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Flat plane aligned with the plane of planetary orbits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Orbiting in the same direction as the planets</a:t>
            </a:r>
          </a:p>
          <a:p>
            <a:pPr>
              <a:lnSpc>
                <a:spcPct val="95000"/>
              </a:lnSpc>
            </a:pPr>
            <a:r>
              <a:rPr lang="en-US" dirty="0" smtClean="0"/>
              <a:t>Oort Cloud comets were once closer to the Sun, but they were kicked farther out by gravitational interactions with jovian planets.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Spherical distribution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Orbiting in any direction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ransition xmlns:p14="http://schemas.microsoft.com/office/powerpoint/2010/main">
    <p:sndAc>
      <p:endSnd/>
    </p:sndAc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have we learned?</a:t>
            </a:r>
            <a:endParaRPr lang="en-US" dirty="0"/>
          </a:p>
        </p:txBody>
      </p:sp>
      <p:sp>
        <p:nvSpPr>
          <p:cNvPr id="93186" name="Rectangle 3"/>
          <p:cNvSpPr>
            <a:spLocks noGrp="1" noChangeArrowheads="1"/>
          </p:cNvSpPr>
          <p:nvPr>
            <p:ph idx="1"/>
          </p:nvPr>
        </p:nvSpPr>
        <p:spPr>
          <a:xfrm>
            <a:off x="365124" y="1957254"/>
            <a:ext cx="8515431" cy="4653915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374B94"/>
                </a:solidFill>
              </a:rPr>
              <a:t>How do comets get their tails?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Comets are like dirty snowballs.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Most are far from the Sun and do not have tails.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Tails grow when comet nears the Sun and nucleus heats up.</a:t>
            </a:r>
          </a:p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374B94"/>
                </a:solidFill>
              </a:rPr>
              <a:t>Where do comets come from?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Comets in plane of solar system come from Kuiper Belt.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Comets on random orbits come from Oort Cloud.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9.3 Pluto: Lone Dog No More</a:t>
            </a:r>
            <a:endParaRPr lang="en-US" dirty="0"/>
          </a:p>
        </p:txBody>
      </p:sp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Our goals for learning:</a:t>
            </a:r>
          </a:p>
          <a:p>
            <a:r>
              <a:rPr lang="en-US" dirty="0" smtClean="0">
                <a:solidFill>
                  <a:srgbClr val="374B94"/>
                </a:solidFill>
              </a:rPr>
              <a:t>How big can a comet be?</a:t>
            </a:r>
          </a:p>
          <a:p>
            <a:r>
              <a:rPr lang="en-US" dirty="0" smtClean="0">
                <a:solidFill>
                  <a:srgbClr val="374B94"/>
                </a:solidFill>
              </a:rPr>
              <a:t>What are Pluto and other large objects of the Kuiper Belt like?</a:t>
            </a:r>
            <a:endParaRPr lang="en-US" dirty="0">
              <a:solidFill>
                <a:srgbClr val="374B9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Discovering Asteroids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64608" y="1463040"/>
            <a:ext cx="4038600" cy="5106987"/>
          </a:xfrm>
        </p:spPr>
        <p:txBody>
          <a:bodyPr/>
          <a:lstStyle/>
          <a:p>
            <a:r>
              <a:rPr lang="en-US" dirty="0"/>
              <a:t>Asteroids leave trails in long-exposure images because of their orbital motion around the Sun.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7" name="Picture 6" descr="09_01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1" y="1412444"/>
            <a:ext cx="4547654" cy="296516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big can a comet be?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5" name="Picture 4" descr="09_16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0"/>
          <a:stretch/>
        </p:blipFill>
        <p:spPr>
          <a:xfrm>
            <a:off x="1103326" y="1191734"/>
            <a:ext cx="6937349" cy="5324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Pluto</a:t>
            </a:r>
            <a:r>
              <a:rPr lang="fr-FR" altLang="ja-JP" dirty="0" smtClean="0"/>
              <a:t>'</a:t>
            </a:r>
            <a:r>
              <a:rPr lang="en-US" altLang="ja-JP" dirty="0" smtClean="0"/>
              <a:t>s Orbit</a:t>
            </a:r>
            <a:endParaRPr lang="en-US" dirty="0"/>
          </a:p>
        </p:txBody>
      </p:sp>
      <p:sp>
        <p:nvSpPr>
          <p:cNvPr id="99330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4986577"/>
            <a:ext cx="8229600" cy="1624592"/>
          </a:xfrm>
        </p:spPr>
        <p:txBody>
          <a:bodyPr/>
          <a:lstStyle/>
          <a:p>
            <a:r>
              <a:rPr lang="en-US" dirty="0" smtClean="0"/>
              <a:t>Pluto</a:t>
            </a:r>
            <a:r>
              <a:rPr lang="fr-FR" altLang="ja-JP" dirty="0" smtClean="0"/>
              <a:t>'</a:t>
            </a:r>
            <a:r>
              <a:rPr lang="en-US" altLang="ja-JP" dirty="0" smtClean="0"/>
              <a:t>s orbit is tilted and significantly elliptical.</a:t>
            </a:r>
          </a:p>
          <a:p>
            <a:r>
              <a:rPr lang="en-US" dirty="0" smtClean="0"/>
              <a:t>Neptune orbits three times during the time Pluto orbits twice—resonance prevents a collision.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5" name="Picture 4" descr="09_14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9"/>
          <a:stretch/>
        </p:blipFill>
        <p:spPr>
          <a:xfrm>
            <a:off x="1634545" y="1213331"/>
            <a:ext cx="5874910" cy="3306687"/>
          </a:xfrm>
          <a:prstGeom prst="rect">
            <a:avLst/>
          </a:prstGeom>
        </p:spPr>
      </p:pic>
      <p:pic>
        <p:nvPicPr>
          <p:cNvPr id="10" name="Picture 9" descr="sample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768" y="4567440"/>
            <a:ext cx="1828800" cy="330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Pluto a planet?</a:t>
            </a:r>
            <a:endParaRPr lang="en-US" dirty="0"/>
          </a:p>
        </p:txBody>
      </p:sp>
      <p:sp>
        <p:nvSpPr>
          <p:cNvPr id="1013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Much smaller than the eight major planets</a:t>
            </a:r>
          </a:p>
          <a:p>
            <a:r>
              <a:rPr lang="en-US" dirty="0" smtClean="0"/>
              <a:t>Not a gas giant like the outer planets</a:t>
            </a:r>
          </a:p>
          <a:p>
            <a:r>
              <a:rPr lang="en-US" dirty="0" smtClean="0"/>
              <a:t>Has an icy composition like a comet</a:t>
            </a:r>
          </a:p>
          <a:p>
            <a:r>
              <a:rPr lang="en-US" dirty="0" smtClean="0"/>
              <a:t>Has a very elliptical, inclined orbit</a:t>
            </a:r>
          </a:p>
          <a:p>
            <a:r>
              <a:rPr lang="en-US" dirty="0" smtClean="0"/>
              <a:t>Pluto has more in common with comets than with the eight major planets.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ransition xmlns:p14="http://schemas.microsoft.com/office/powerpoint/2010/main">
    <p:sndAc>
      <p:endSnd/>
    </p:sndAc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Discovering Large Iceballs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In summer 2005, astronomers discovered Eris, an iceball even larger than Pluto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Eris even has a moon: Dysnomia.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7" name="Picture 6" descr="09_15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9"/>
          <a:stretch/>
        </p:blipFill>
        <p:spPr>
          <a:xfrm>
            <a:off x="142181" y="1501677"/>
            <a:ext cx="4430124" cy="440323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Icy Bodies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There are many icy objects like Pluto on elliptical, inclined orbits beyond Neptune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The largest ones are comparable in size to </a:t>
            </a:r>
            <a:r>
              <a:rPr lang="en-US" dirty="0" smtClean="0"/>
              <a:t>Earth</a:t>
            </a:r>
            <a:r>
              <a:rPr lang="fr-FR" dirty="0" smtClean="0"/>
              <a:t>'</a:t>
            </a:r>
            <a:r>
              <a:rPr lang="en-US" dirty="0" smtClean="0"/>
              <a:t>s </a:t>
            </a:r>
            <a:r>
              <a:rPr lang="en-US" dirty="0"/>
              <a:t>Moon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8" name="Picture 7" descr="09_16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5"/>
          <a:stretch/>
        </p:blipFill>
        <p:spPr>
          <a:xfrm>
            <a:off x="124144" y="1584462"/>
            <a:ext cx="4433220" cy="339997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Kuiper Belt Objects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These large, icy objects have orbits similar to the smaller objects in the Kuiper Belt that become short period comets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So are they very large comets or very small planets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107524" name="Picture 6" descr="ECP6e_Ch09_Slide4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15" y="1582081"/>
            <a:ext cx="4388994" cy="4052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Pluto a planet?</a:t>
            </a:r>
            <a:endParaRPr lang="en-US" dirty="0"/>
          </a:p>
        </p:txBody>
      </p:sp>
      <p:sp>
        <p:nvSpPr>
          <p:cNvPr id="1095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2006, the International Astronomical Union decided to call Pluto and objects like it </a:t>
            </a:r>
            <a:r>
              <a:rPr lang="en-US" altLang="ja-JP" dirty="0" smtClean="0"/>
              <a:t>"dwarf planets."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ransition xmlns:p14="http://schemas.microsoft.com/office/powerpoint/2010/main">
    <p:sndAc>
      <p:endSnd/>
    </p:sndAc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Pluto and other large objects of the Kuiper Belt like?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5" name="Picture 4" descr="09_17_FigureB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4"/>
          <a:stretch/>
        </p:blipFill>
        <p:spPr>
          <a:xfrm>
            <a:off x="2554503" y="1765162"/>
            <a:ext cx="4034994" cy="485032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Pluto like?</a:t>
            </a:r>
            <a:endParaRPr lang="en-US" dirty="0"/>
          </a:p>
        </p:txBody>
      </p:sp>
      <p:sp>
        <p:nvSpPr>
          <p:cNvPr id="1136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Its largest moon, Charon, is nearly as large as Pluto itself (probably made by a major impact).</a:t>
            </a:r>
          </a:p>
          <a:p>
            <a:r>
              <a:rPr lang="en-US" dirty="0" smtClean="0"/>
              <a:t>Pluto is very cold (40 K).</a:t>
            </a:r>
          </a:p>
          <a:p>
            <a:r>
              <a:rPr lang="en-US" dirty="0" smtClean="0"/>
              <a:t>Pluto has a thin nitrogen atmosphere that refreezes onto the surface as Pluto</a:t>
            </a:r>
            <a:r>
              <a:rPr lang="fr-FR" altLang="ja-JP" dirty="0" smtClean="0"/>
              <a:t>'</a:t>
            </a:r>
            <a:r>
              <a:rPr lang="en-US" altLang="ja-JP" dirty="0" smtClean="0"/>
              <a:t>s orbit takes it farther from the Sun.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ransition xmlns:p14="http://schemas.microsoft.com/office/powerpoint/2010/main">
    <p:sndAc>
      <p:endSnd/>
    </p:sndAc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HST</a:t>
            </a:r>
            <a:r>
              <a:rPr lang="fr-FR" altLang="ja-JP" dirty="0" smtClean="0"/>
              <a:t>'</a:t>
            </a:r>
            <a:r>
              <a:rPr lang="en-US" altLang="ja-JP" dirty="0" smtClean="0"/>
              <a:t>s View of Pluto and Its Moons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4" name="Picture 3" descr="09_17_FigureA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4"/>
          <a:stretch/>
        </p:blipFill>
        <p:spPr>
          <a:xfrm>
            <a:off x="2327512" y="1237679"/>
            <a:ext cx="4488978" cy="527625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Asteroid Facts</a:t>
            </a:r>
            <a:endParaRPr lang="en-US" dirty="0"/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Asteroids are rocky leftovers of planet formation.</a:t>
            </a:r>
          </a:p>
          <a:p>
            <a:r>
              <a:rPr lang="en-US" dirty="0" smtClean="0"/>
              <a:t>The largest is Ceres, diameter ~1000 km. </a:t>
            </a:r>
          </a:p>
          <a:p>
            <a:r>
              <a:rPr lang="en-US" dirty="0" smtClean="0"/>
              <a:t>There are 150,000 listed in catalogs, and probably over a million with diameter &gt;1 km.</a:t>
            </a:r>
          </a:p>
          <a:p>
            <a:r>
              <a:rPr lang="en-US" dirty="0" smtClean="0"/>
              <a:t>Small asteroids are more common than large asteroids.</a:t>
            </a:r>
          </a:p>
          <a:p>
            <a:r>
              <a:rPr lang="en-US" dirty="0" smtClean="0"/>
              <a:t>All the asteroids in the solar system wouldn</a:t>
            </a:r>
            <a:r>
              <a:rPr lang="fr-FR" altLang="ja-JP" dirty="0" smtClean="0"/>
              <a:t>'</a:t>
            </a:r>
            <a:r>
              <a:rPr lang="en-US" altLang="ja-JP" dirty="0" smtClean="0"/>
              <a:t>t add up to even a small terrestrial planet.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ransition xmlns:p14="http://schemas.microsoft.com/office/powerpoint/2010/main">
    <p:sndAc>
      <p:endSnd/>
    </p:sndAc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Kuiper Belt Objects</a:t>
            </a:r>
            <a:endParaRPr lang="en-US" dirty="0"/>
          </a:p>
        </p:txBody>
      </p:sp>
      <p:sp>
        <p:nvSpPr>
          <p:cNvPr id="1177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 have been discovered very recently so little is known about them.</a:t>
            </a:r>
          </a:p>
          <a:p>
            <a:r>
              <a:rPr lang="en-US" dirty="0" smtClean="0"/>
              <a:t>NASA</a:t>
            </a:r>
            <a:r>
              <a:rPr lang="fr-FR" altLang="ja-JP" dirty="0" smtClean="0"/>
              <a:t>'</a:t>
            </a:r>
            <a:r>
              <a:rPr lang="en-US" altLang="ja-JP" dirty="0" smtClean="0"/>
              <a:t>s </a:t>
            </a:r>
            <a:r>
              <a:rPr lang="en-US" altLang="ja-JP" i="1" dirty="0" smtClean="0"/>
              <a:t>New Horizons</a:t>
            </a:r>
            <a:r>
              <a:rPr lang="en-US" altLang="ja-JP" dirty="0" smtClean="0"/>
              <a:t> mission will study Pluto in a planned flyby and will attempt to visit a few other Kuiper Belt Objects.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ransition xmlns:p14="http://schemas.microsoft.com/office/powerpoint/2010/main">
    <p:sndAc>
      <p:endSnd/>
    </p:sndAc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have we learned?</a:t>
            </a:r>
            <a:endParaRPr lang="en-US" dirty="0"/>
          </a:p>
        </p:txBody>
      </p:sp>
      <p:sp>
        <p:nvSpPr>
          <p:cNvPr id="1198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125" y="1957254"/>
            <a:ext cx="8229600" cy="4742003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374B94"/>
                </a:solidFill>
              </a:rPr>
              <a:t>How big can a comet be?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The Kuiper Belt from which comets come contains objects as large as Pluto.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Pluto and other </a:t>
            </a:r>
            <a:r>
              <a:rPr lang="en-US" altLang="ja-JP" dirty="0" smtClean="0"/>
              <a:t>"dwarf planets" are more like large comets than like major planets.</a:t>
            </a:r>
          </a:p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374B94"/>
                </a:solidFill>
              </a:rPr>
              <a:t>What are Pluto and other large objects of the Kuiper Belt like?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Large objects in the Kuiper Belt have tilted, elliptical orbits and icy compositions like those of comets.</a:t>
            </a:r>
          </a:p>
          <a:p>
            <a:pPr>
              <a:lnSpc>
                <a:spcPct val="95000"/>
              </a:lnSpc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9.4 Cosmic Collisions: Impacts on Earth</a:t>
            </a:r>
            <a:endParaRPr lang="en-US" dirty="0"/>
          </a:p>
        </p:txBody>
      </p:sp>
      <p:sp>
        <p:nvSpPr>
          <p:cNvPr id="1218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Our goals for learning:</a:t>
            </a:r>
          </a:p>
          <a:p>
            <a:r>
              <a:rPr lang="en-US" dirty="0" smtClean="0">
                <a:solidFill>
                  <a:srgbClr val="374B94"/>
                </a:solidFill>
              </a:rPr>
              <a:t>Did an impact kill the dinosaurs?</a:t>
            </a:r>
          </a:p>
          <a:p>
            <a:r>
              <a:rPr lang="en-US" dirty="0" smtClean="0">
                <a:solidFill>
                  <a:srgbClr val="374B94"/>
                </a:solidFill>
              </a:rPr>
              <a:t>How great is the impact risk?</a:t>
            </a:r>
          </a:p>
          <a:p>
            <a:r>
              <a:rPr lang="en-US" dirty="0" smtClean="0">
                <a:solidFill>
                  <a:srgbClr val="374B94"/>
                </a:solidFill>
              </a:rPr>
              <a:t>How do jovian planets affect impact rates and life on Earth?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an impact kill the dinosaurs?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5" name="Picture 4" descr="09_21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026" y="1215997"/>
            <a:ext cx="6025948" cy="530439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Impacts</a:t>
            </a:r>
            <a:endParaRPr lang="en-US" dirty="0"/>
          </a:p>
        </p:txBody>
      </p:sp>
      <p:sp>
        <p:nvSpPr>
          <p:cNvPr id="1822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 objects impact all of the planets every day</a:t>
            </a:r>
          </a:p>
          <a:p>
            <a:r>
              <a:rPr lang="en-US" dirty="0" smtClean="0"/>
              <a:t>Evidence suggests larger impacts are also still occurring, such as the impact of comet Shoemaker-Levy 9 into Jupiter in 1994.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5" name="Picture 7" descr="ECP6e_Ch09_Slide5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401" y="3004620"/>
            <a:ext cx="3657600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65125" y="3040880"/>
            <a:ext cx="4423896" cy="364672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Comet SL9 caused a string of violent impacts on Jupiter in 1994, reminding us that catastrophic collisions still happen.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Tidal forces tore it apart during a previous encounter with Jupiter.</a:t>
            </a: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3" name="Picture 2" descr="09_18_FigureA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39"/>
          <a:stretch/>
        </p:blipFill>
        <p:spPr>
          <a:xfrm>
            <a:off x="1901587" y="654279"/>
            <a:ext cx="5340827" cy="222348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sndAc>
      <p:endSnd/>
    </p:sndAc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5" descr="ECP6e_Ch09_Slide5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09" y="831010"/>
            <a:ext cx="7412182" cy="4579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65125" y="5557470"/>
            <a:ext cx="8229600" cy="10536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This </a:t>
            </a:r>
            <a:r>
              <a:rPr lang="en-US" dirty="0"/>
              <a:t>crater chain on Callisto probably came from another comet that tidal forces tore to pieces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sndAc>
      <p:endSnd/>
    </p:sndAc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Text Box 3"/>
          <p:cNvSpPr txBox="1">
            <a:spLocks noChangeArrowheads="1"/>
          </p:cNvSpPr>
          <p:nvPr/>
        </p:nvSpPr>
        <p:spPr bwMode="auto">
          <a:xfrm>
            <a:off x="5318125" y="873125"/>
            <a:ext cx="26828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 sz="2800" dirty="0"/>
          </a:p>
        </p:txBody>
      </p:sp>
      <p:pic>
        <p:nvPicPr>
          <p:cNvPr id="130050" name="Picture 5" descr="ECP6e_Ch09_Slide5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90" y="870477"/>
            <a:ext cx="3766705" cy="5590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Impact plume from a fragment of comet SL9 rises high above </a:t>
            </a:r>
            <a:r>
              <a:rPr lang="en-US" dirty="0" smtClean="0"/>
              <a:t>Jupiter</a:t>
            </a:r>
            <a:r>
              <a:rPr lang="fr-FR" dirty="0" smtClean="0"/>
              <a:t>'</a:t>
            </a:r>
            <a:r>
              <a:rPr lang="en-US" dirty="0" smtClean="0"/>
              <a:t>s </a:t>
            </a:r>
            <a:r>
              <a:rPr lang="en-US" dirty="0"/>
              <a:t>surface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sndAc>
      <p:endSnd/>
    </p:sndAc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5" descr="ECP6e_Ch09_Slide5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91" y="770452"/>
            <a:ext cx="7047057" cy="5169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65125" y="5965252"/>
            <a:ext cx="8229600" cy="64591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Dusty </a:t>
            </a:r>
            <a:r>
              <a:rPr lang="en-US" dirty="0"/>
              <a:t>debris at an impact site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5125" y="6081759"/>
            <a:ext cx="8229600" cy="52940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Artist</a:t>
            </a:r>
            <a:r>
              <a:rPr lang="fr-FR" dirty="0" smtClean="0"/>
              <a:t>'</a:t>
            </a:r>
            <a:r>
              <a:rPr lang="en-US" dirty="0" smtClean="0"/>
              <a:t>s </a:t>
            </a:r>
            <a:r>
              <a:rPr lang="en-US" dirty="0"/>
              <a:t>conception of SL9 </a:t>
            </a:r>
            <a:r>
              <a:rPr lang="en-US" dirty="0" smtClean="0"/>
              <a:t>impact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3" name="Picture 2" descr="09_18_FigureB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4"/>
          <a:stretch/>
        </p:blipFill>
        <p:spPr>
          <a:xfrm>
            <a:off x="1180336" y="677143"/>
            <a:ext cx="6766056" cy="532274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6070108"/>
            <a:ext cx="8229600" cy="54106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Asteroids </a:t>
            </a:r>
            <a:r>
              <a:rPr lang="en-US" dirty="0"/>
              <a:t>are cratered and not round.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27650" name="Picture 5" descr="09_02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13"/>
          <a:stretch>
            <a:fillRect/>
          </a:stretch>
        </p:blipFill>
        <p:spPr bwMode="auto">
          <a:xfrm>
            <a:off x="531091" y="2026860"/>
            <a:ext cx="8081818" cy="180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5" descr="ECP6e_Ch09_Slide56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" r="1037" b="1102"/>
          <a:stretch/>
        </p:blipFill>
        <p:spPr bwMode="auto">
          <a:xfrm>
            <a:off x="901859" y="755010"/>
            <a:ext cx="7417352" cy="531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65125" y="6058458"/>
            <a:ext cx="8229600" cy="55271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Several </a:t>
            </a:r>
            <a:r>
              <a:rPr lang="en-US" dirty="0"/>
              <a:t>impact </a:t>
            </a:r>
            <a:r>
              <a:rPr lang="en-US" dirty="0" smtClean="0"/>
              <a:t>sites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5125" y="6046807"/>
            <a:ext cx="8229600" cy="5643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Impact </a:t>
            </a:r>
            <a:r>
              <a:rPr lang="en-US" dirty="0"/>
              <a:t>sites in infrared </a:t>
            </a:r>
            <a:r>
              <a:rPr lang="en-US" dirty="0" smtClean="0"/>
              <a:t>light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5" name="Picture 4" descr="09_18_FigureC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0"/>
          <a:stretch/>
        </p:blipFill>
        <p:spPr>
          <a:xfrm>
            <a:off x="2561832" y="669606"/>
            <a:ext cx="4020337" cy="533061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618198"/>
          </a:xfrm>
        </p:spPr>
        <p:txBody>
          <a:bodyPr/>
          <a:lstStyle/>
          <a:p>
            <a:r>
              <a:rPr lang="en-US" dirty="0" smtClean="0"/>
              <a:t>Mass Extinctions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402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Fossil record shows occasional large dips in the diversity of species: </a:t>
            </a:r>
            <a:r>
              <a:rPr lang="en-US" i="1" dirty="0" smtClean="0"/>
              <a:t>mass extinctions.</a:t>
            </a:r>
          </a:p>
          <a:p>
            <a:r>
              <a:rPr lang="en-US" dirty="0" smtClean="0"/>
              <a:t>The most recent was 65 million years ago, ending the reign of the dinosaurs.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ransition xmlns:p14="http://schemas.microsoft.com/office/powerpoint/2010/main">
    <p:sndAc>
      <p:endSnd/>
    </p:sndAc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Iridium: Evidence of an Impact</a:t>
            </a:r>
            <a:endParaRPr lang="en-US" dirty="0"/>
          </a:p>
        </p:txBody>
      </p:sp>
      <p:sp>
        <p:nvSpPr>
          <p:cNvPr id="1423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Iridium is very rare in Earth surface rocks but is often found in meteorites.</a:t>
            </a:r>
          </a:p>
          <a:p>
            <a:r>
              <a:rPr lang="en-US" dirty="0" smtClean="0"/>
              <a:t>Luis and Walter Alvarez found a worldwide layer containing iridium, laid down 65 million years ago, probably by a meteorite impact.</a:t>
            </a:r>
          </a:p>
          <a:p>
            <a:r>
              <a:rPr lang="en-US" dirty="0" smtClean="0"/>
              <a:t>Dinosaur fossils all lie below this layer.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ransition xmlns:p14="http://schemas.microsoft.com/office/powerpoint/2010/main">
    <p:sndAc>
      <p:endSnd/>
    </p:sndAc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09_19_Figure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9"/>
          <a:stretch/>
        </p:blipFill>
        <p:spPr>
          <a:xfrm>
            <a:off x="3843322" y="1926545"/>
            <a:ext cx="5055658" cy="3389680"/>
          </a:xfrm>
          <a:prstGeom prst="rect">
            <a:avLst/>
          </a:prstGeom>
        </p:spPr>
      </p:pic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Iridium Layer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65125" y="1463040"/>
            <a:ext cx="3214712" cy="5106987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No </a:t>
            </a:r>
            <a:r>
              <a:rPr lang="en-US" sz="2400" dirty="0"/>
              <a:t>dinosaur fossils in upper rock </a:t>
            </a:r>
            <a:r>
              <a:rPr lang="en-US" sz="2400" dirty="0" smtClean="0"/>
              <a:t>layers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Thin </a:t>
            </a:r>
            <a:r>
              <a:rPr lang="en-US" sz="2400" dirty="0"/>
              <a:t>layer containing the rare element </a:t>
            </a:r>
            <a:r>
              <a:rPr lang="en-US" sz="2400" dirty="0" smtClean="0"/>
              <a:t>iridium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Dinosaur </a:t>
            </a:r>
            <a:r>
              <a:rPr lang="en-US" sz="2400" dirty="0"/>
              <a:t>fossils in lower rock </a:t>
            </a:r>
            <a:r>
              <a:rPr lang="en-US" sz="2400" dirty="0" smtClean="0"/>
              <a:t>layers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2015 Pearson Education, Inc.</a:t>
            </a:r>
            <a:endParaRPr lang="en-US" dirty="0"/>
          </a:p>
        </p:txBody>
      </p:sp>
      <p:sp>
        <p:nvSpPr>
          <p:cNvPr id="144390" name="Line 7"/>
          <p:cNvSpPr>
            <a:spLocks noChangeShapeType="1"/>
          </p:cNvSpPr>
          <p:nvPr/>
        </p:nvSpPr>
        <p:spPr bwMode="auto">
          <a:xfrm>
            <a:off x="2994594" y="3774885"/>
            <a:ext cx="1434207" cy="903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4391" name="Line 8"/>
          <p:cNvSpPr>
            <a:spLocks noChangeShapeType="1"/>
          </p:cNvSpPr>
          <p:nvPr/>
        </p:nvSpPr>
        <p:spPr bwMode="auto">
          <a:xfrm>
            <a:off x="2914005" y="2470116"/>
            <a:ext cx="1219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4392" name="Line 9"/>
          <p:cNvSpPr>
            <a:spLocks noChangeShapeType="1"/>
          </p:cNvSpPr>
          <p:nvPr/>
        </p:nvSpPr>
        <p:spPr bwMode="auto">
          <a:xfrm flipV="1">
            <a:off x="3076159" y="4962598"/>
            <a:ext cx="1351256" cy="38515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sndAc>
      <p:endSnd/>
    </p:sndAc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 of an Impact</a:t>
            </a:r>
            <a:endParaRPr lang="en-US" dirty="0"/>
          </a:p>
        </p:txBody>
      </p:sp>
      <p:sp>
        <p:nvSpPr>
          <p:cNvPr id="1464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meteorite 10 km in size would send large amounts of debris into the atmosphere.</a:t>
            </a:r>
          </a:p>
          <a:p>
            <a:r>
              <a:rPr lang="en-US" dirty="0" smtClean="0"/>
              <a:t>Debris would reduce the amount of sunlight reaching Earth</a:t>
            </a:r>
            <a:r>
              <a:rPr lang="fr-FR" altLang="ja-JP" dirty="0" smtClean="0"/>
              <a:t>'</a:t>
            </a:r>
            <a:r>
              <a:rPr lang="en-US" altLang="ja-JP" dirty="0" smtClean="0"/>
              <a:t>s surface.</a:t>
            </a:r>
          </a:p>
          <a:p>
            <a:r>
              <a:rPr lang="en-US" dirty="0" smtClean="0"/>
              <a:t>The resulting climate change may have caused mass extinction.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ransition xmlns:p14="http://schemas.microsoft.com/office/powerpoint/2010/main">
    <p:sndAc>
      <p:endSnd/>
    </p:sndAc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Likely Impact Site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Geologists found a large subsurface crater about 65 million years old in </a:t>
            </a:r>
            <a:r>
              <a:rPr lang="en-US" dirty="0" smtClean="0"/>
              <a:t>Mexico.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12" name="Picture 11" descr="09_20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5"/>
          <a:stretch/>
        </p:blipFill>
        <p:spPr>
          <a:xfrm>
            <a:off x="124643" y="1545064"/>
            <a:ext cx="4417254" cy="400520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Comet or asteroid about 10 km in diameter approaches Earth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6" name="Picture 5" descr="09_21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95" y="1627753"/>
            <a:ext cx="4333576" cy="381466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Likely Impact Site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Size of crater suggests impacting object was ~10 km in diameter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Impact of such a large object would have ejected debris high into </a:t>
            </a:r>
            <a:r>
              <a:rPr lang="en-US" dirty="0" smtClean="0"/>
              <a:t>Earth</a:t>
            </a:r>
            <a:r>
              <a:rPr lang="fr-FR" dirty="0" smtClean="0"/>
              <a:t>'</a:t>
            </a:r>
            <a:r>
              <a:rPr lang="en-US" dirty="0" smtClean="0"/>
              <a:t>s </a:t>
            </a:r>
            <a:r>
              <a:rPr lang="en-US" dirty="0"/>
              <a:t>atmosphere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152578" name="Rectangle 8"/>
          <p:cNvSpPr>
            <a:spLocks noChangeArrowheads="1"/>
          </p:cNvSpPr>
          <p:nvPr/>
        </p:nvSpPr>
        <p:spPr bwMode="auto">
          <a:xfrm>
            <a:off x="5486400" y="1752600"/>
            <a:ext cx="3505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90000"/>
              </a:lnSpc>
            </a:pPr>
            <a:endParaRPr lang="en-US" sz="2800" dirty="0"/>
          </a:p>
          <a:p>
            <a:pPr marL="342900" indent="-342900" eaLnBrk="0" hangingPunct="0">
              <a:lnSpc>
                <a:spcPct val="90000"/>
              </a:lnSpc>
            </a:pPr>
            <a:endParaRPr lang="en-US" dirty="0"/>
          </a:p>
        </p:txBody>
      </p:sp>
      <p:pic>
        <p:nvPicPr>
          <p:cNvPr id="10" name="Picture 9" descr="09_20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5"/>
          <a:stretch/>
        </p:blipFill>
        <p:spPr>
          <a:xfrm>
            <a:off x="124643" y="1545064"/>
            <a:ext cx="4417254" cy="4005205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great is the impact risk?</a:t>
            </a:r>
            <a:endParaRPr lang="en-US" dirty="0"/>
          </a:p>
        </p:txBody>
      </p:sp>
      <p:pic>
        <p:nvPicPr>
          <p:cNvPr id="154626" name="Picture 5" descr="09_22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6"/>
          <a:stretch/>
        </p:blipFill>
        <p:spPr bwMode="auto">
          <a:xfrm>
            <a:off x="1916906" y="1554163"/>
            <a:ext cx="5310188" cy="491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ransition xmlns:p14="http://schemas.microsoft.com/office/powerpoint/2010/main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Vesta from </a:t>
            </a:r>
            <a:r>
              <a:rPr lang="en-US" i="1" dirty="0" smtClean="0"/>
              <a:t>Dawn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5" name="Picture 4" descr="09_02_Figure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4"/>
          <a:stretch/>
        </p:blipFill>
        <p:spPr>
          <a:xfrm>
            <a:off x="266700" y="1413498"/>
            <a:ext cx="8601456" cy="480159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sndAc>
      <p:endSnd/>
    </p:sndAc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Facts About Impacts</a:t>
            </a:r>
            <a:endParaRPr lang="en-US" dirty="0"/>
          </a:p>
        </p:txBody>
      </p:sp>
      <p:sp>
        <p:nvSpPr>
          <p:cNvPr id="1566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Asteroids and comets have hit Earth.</a:t>
            </a:r>
          </a:p>
          <a:p>
            <a:r>
              <a:rPr lang="en-US" dirty="0" smtClean="0"/>
              <a:t>A major impact is only a matter of time: not IF but WHEN.</a:t>
            </a:r>
          </a:p>
          <a:p>
            <a:r>
              <a:rPr lang="en-US" dirty="0" smtClean="0"/>
              <a:t>Major impacts are very rare.</a:t>
            </a:r>
          </a:p>
          <a:p>
            <a:r>
              <a:rPr lang="en-US" dirty="0" smtClean="0"/>
              <a:t>Extinction level events ~ millions of years</a:t>
            </a:r>
          </a:p>
          <a:p>
            <a:r>
              <a:rPr lang="en-US" dirty="0" smtClean="0"/>
              <a:t>Major damage ~ tens to hundreds of years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ransition xmlns:p14="http://schemas.microsoft.com/office/powerpoint/2010/main">
    <p:sndAc>
      <p:endSnd/>
    </p:sndAc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5125" y="5429312"/>
            <a:ext cx="8229600" cy="127915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An </a:t>
            </a:r>
            <a:r>
              <a:rPr lang="en-US" sz="2400" dirty="0"/>
              <a:t>asteroid detonates in the sky above Chelyabinsk, Russia in February 2013, releasing energy equivalent to a 500 kiloton nuclear bomb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6" name="Picture 5" descr="09_22_Fig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06" y="641320"/>
            <a:ext cx="8132447" cy="485872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5125" y="5708931"/>
            <a:ext cx="8229600" cy="90876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Tunguska</a:t>
            </a:r>
            <a:r>
              <a:rPr lang="en-US" sz="2400" dirty="0"/>
              <a:t>, Siberia</a:t>
            </a:r>
            <a:r>
              <a:rPr lang="en-US" sz="2400" dirty="0" smtClean="0"/>
              <a:t>:  June 30,1908 A ~40-meter object disintegrated and exploded in the atmosphere.</a:t>
            </a: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5" name="Picture 5" descr="09_22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6"/>
          <a:stretch/>
        </p:blipFill>
        <p:spPr bwMode="auto">
          <a:xfrm>
            <a:off x="1916906" y="738602"/>
            <a:ext cx="5310188" cy="491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sndAc>
      <p:endSnd/>
    </p:sndAc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5" descr="07_08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7"/>
          <a:stretch/>
        </p:blipFill>
        <p:spPr bwMode="auto">
          <a:xfrm>
            <a:off x="649939" y="756895"/>
            <a:ext cx="7862528" cy="506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65125" y="5976902"/>
            <a:ext cx="8229600" cy="63426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Meteor </a:t>
            </a:r>
            <a:r>
              <a:rPr lang="en-US" sz="2400" dirty="0"/>
              <a:t>Crater, Arizona: 50,000 years ago </a:t>
            </a:r>
            <a:r>
              <a:rPr lang="en-US" sz="2400" dirty="0" smtClean="0"/>
              <a:t>(</a:t>
            </a:r>
            <a:r>
              <a:rPr lang="en-US" sz="2400" dirty="0"/>
              <a:t>50-meter object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sndAc>
      <p:endSnd/>
    </p:sndAc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of Impacts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Small impacts happen almost daily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Impacts large enough to cause mass extinctions are many millions of years apart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7" name="Picture 6" descr="09_23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6"/>
          <a:stretch/>
        </p:blipFill>
        <p:spPr>
          <a:xfrm>
            <a:off x="336800" y="1664705"/>
            <a:ext cx="4012244" cy="364629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Asteroid with Our Name on It</a:t>
            </a:r>
            <a:endParaRPr lang="en-US" dirty="0"/>
          </a:p>
        </p:txBody>
      </p:sp>
      <p:sp>
        <p:nvSpPr>
          <p:cNvPr id="1648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haven</a:t>
            </a:r>
            <a:r>
              <a:rPr lang="fr-FR" altLang="ja-JP" dirty="0" smtClean="0"/>
              <a:t>'</a:t>
            </a:r>
            <a:r>
              <a:rPr lang="en-US" altLang="ja-JP" dirty="0" smtClean="0"/>
              <a:t>t seen it yet.</a:t>
            </a:r>
          </a:p>
          <a:p>
            <a:r>
              <a:rPr lang="en-US" dirty="0" smtClean="0"/>
              <a:t>Deflection is more probable with years of advance warning.</a:t>
            </a:r>
          </a:p>
          <a:p>
            <a:r>
              <a:rPr lang="en-US" dirty="0" smtClean="0"/>
              <a:t>Control is critical: Breaking a big asteroid into a bunch of little asteroids is unlikely to help.</a:t>
            </a:r>
          </a:p>
          <a:p>
            <a:r>
              <a:rPr lang="en-US" dirty="0" smtClean="0"/>
              <a:t>We get less advance warning of a killer comet.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ransition xmlns:p14="http://schemas.microsoft.com/office/powerpoint/2010/main">
    <p:sndAc>
      <p:endSnd/>
    </p:sndAc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doing about it?</a:t>
            </a:r>
            <a:endParaRPr lang="en-US" dirty="0"/>
          </a:p>
        </p:txBody>
      </p:sp>
      <p:sp>
        <p:nvSpPr>
          <p:cNvPr id="1669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Stay tuned to 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http://impact.arc.nasa.gov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ransition xmlns:p14="http://schemas.microsoft.com/office/powerpoint/2010/main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 smtClean="0"/>
              <a:t>How do jovian planets affect impact rates</a:t>
            </a:r>
            <a:br>
              <a:rPr lang="en-US" dirty="0" smtClean="0"/>
            </a:br>
            <a:r>
              <a:rPr lang="en-US" dirty="0" smtClean="0"/>
              <a:t>and life on Earth?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168962" name="Picture 5" descr="ECP6e_Ch09_Slide7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231" y="1752600"/>
            <a:ext cx="3919538" cy="480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Influence of Jovian Planets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5569122"/>
            <a:ext cx="8229600" cy="104204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gravity of a jovian planet (especially Jupiter) can redirect a comet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5" name="Picture 4" descr="09_24_Figure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7"/>
          <a:stretch/>
        </p:blipFill>
        <p:spPr>
          <a:xfrm>
            <a:off x="1092850" y="1233107"/>
            <a:ext cx="6949158" cy="43343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Influence of Jovian Planets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5592423"/>
            <a:ext cx="8229600" cy="101874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Jupiter </a:t>
            </a:r>
            <a:r>
              <a:rPr lang="en-US" dirty="0"/>
              <a:t>has directed some comets toward Earth but has ejected many more into the Oort Cloud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8" name="Picture 7" descr="09_24_Figure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7"/>
          <a:stretch/>
        </p:blipFill>
        <p:spPr>
          <a:xfrm>
            <a:off x="1092850" y="1233107"/>
            <a:ext cx="6949158" cy="433431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Asteroids with Moons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Some large asteroids have their own moons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Asteroid Ida has a tiny moon named Dactyl.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14" name="Picture 6" descr="ECP6e_Ch09_Slide06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" t="831" r="786" b="1460"/>
          <a:stretch/>
        </p:blipFill>
        <p:spPr bwMode="auto">
          <a:xfrm>
            <a:off x="101608" y="1605832"/>
            <a:ext cx="4419592" cy="3925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7" name="Picture 9" descr="ECP6e_Ch09_Slide79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701" y="2677230"/>
            <a:ext cx="3091510" cy="3798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08" name="Picture 10" descr="ECP6e_Ch09_Slide79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83" y="899647"/>
            <a:ext cx="2770909" cy="3114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65125" y="4042856"/>
            <a:ext cx="4038600" cy="252717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Impacts </a:t>
            </a:r>
            <a:r>
              <a:rPr lang="en-US" dirty="0"/>
              <a:t>can extinguish life.</a:t>
            </a:r>
          </a:p>
          <a:p>
            <a:pPr marL="0" indent="0">
              <a:buNone/>
            </a:pPr>
            <a:r>
              <a:rPr lang="en-US" dirty="0"/>
              <a:t>But were they necessary for </a:t>
            </a:r>
            <a:r>
              <a:rPr lang="en-US" dirty="0" smtClean="0"/>
              <a:t>"life </a:t>
            </a:r>
            <a:r>
              <a:rPr lang="en-US" dirty="0"/>
              <a:t>as we know </a:t>
            </a:r>
            <a:r>
              <a:rPr lang="en-US" dirty="0" smtClean="0"/>
              <a:t>it"?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Was Jupiter necessary for life on Earth?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sndAc>
      <p:endSnd/>
    </p:sndAc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have we learned?</a:t>
            </a:r>
            <a:endParaRPr lang="en-US" dirty="0"/>
          </a:p>
        </p:txBody>
      </p:sp>
      <p:sp>
        <p:nvSpPr>
          <p:cNvPr id="1771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74B94"/>
                </a:solidFill>
              </a:rPr>
              <a:t>Did an impact kill the dinosaurs?</a:t>
            </a:r>
          </a:p>
          <a:p>
            <a:pPr lvl="1"/>
            <a:r>
              <a:rPr lang="en-US" dirty="0" smtClean="0"/>
              <a:t>An iridium layer just above dinosaur fossils suggests that an impact caused mass extinction 65 million years ago.</a:t>
            </a:r>
          </a:p>
          <a:p>
            <a:pPr lvl="1"/>
            <a:r>
              <a:rPr lang="en-US" dirty="0" smtClean="0"/>
              <a:t>A large crater of that age has been found in Mexico.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have we learned?</a:t>
            </a:r>
            <a:endParaRPr lang="en-US" dirty="0"/>
          </a:p>
        </p:txBody>
      </p:sp>
      <p:sp>
        <p:nvSpPr>
          <p:cNvPr id="1792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74B94"/>
                </a:solidFill>
              </a:rPr>
              <a:t>How great is the impact risk?</a:t>
            </a:r>
          </a:p>
          <a:p>
            <a:pPr lvl="1"/>
            <a:r>
              <a:rPr lang="en-US" dirty="0" smtClean="0"/>
              <a:t>Large impacts do happen, but they are rare.</a:t>
            </a:r>
          </a:p>
          <a:p>
            <a:pPr lvl="1"/>
            <a:r>
              <a:rPr lang="en-US" dirty="0" smtClean="0"/>
              <a:t>They can cause major extinctions about every 100 million years.</a:t>
            </a:r>
          </a:p>
          <a:p>
            <a:r>
              <a:rPr lang="en-US" dirty="0" smtClean="0">
                <a:solidFill>
                  <a:srgbClr val="374B94"/>
                </a:solidFill>
              </a:rPr>
              <a:t>How do jovian planets affect impact rates and life on Earth?</a:t>
            </a:r>
          </a:p>
          <a:p>
            <a:pPr lvl="1"/>
            <a:r>
              <a:rPr lang="en-US" dirty="0" smtClean="0"/>
              <a:t>Jovian planets sometimes deflect comets toward Earth but send many more out to the Oort Cloud.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there an asteroid belt?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6" name="Picture 5" descr="09_03_FigureB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6"/>
          <a:stretch/>
        </p:blipFill>
        <p:spPr>
          <a:xfrm>
            <a:off x="2090777" y="1401775"/>
            <a:ext cx="4962446" cy="506451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A5Lect_template">
  <a:themeElements>
    <a:clrScheme name="HA5Lec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A5Lect_templat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HA5Lec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gtk_01:Applications (Mac OS 9):Microsoft Office 2001:Templates:My Templates:HA5Lect_template.pot</Template>
  <TotalTime>1208</TotalTime>
  <Words>3058</Words>
  <Application>Microsoft Macintosh PowerPoint</Application>
  <PresentationFormat>On-screen Show (4:3)</PresentationFormat>
  <Paragraphs>427</Paragraphs>
  <Slides>82</Slides>
  <Notes>80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3" baseType="lpstr">
      <vt:lpstr>HA5Lect_template</vt:lpstr>
      <vt:lpstr>Chapter 9: Asteroids, Comets, and Dwarf Planets:  Their Nature, Orbits, and Impacts</vt:lpstr>
      <vt:lpstr>9.1 Asteroids and Meteorites</vt:lpstr>
      <vt:lpstr>What are asteroids like?</vt:lpstr>
      <vt:lpstr>Discovering Asteroids</vt:lpstr>
      <vt:lpstr>Asteroid Facts</vt:lpstr>
      <vt:lpstr>PowerPoint Presentation</vt:lpstr>
      <vt:lpstr>Vesta from Dawn</vt:lpstr>
      <vt:lpstr>Asteroids with Moons</vt:lpstr>
      <vt:lpstr>Why is there an asteroid belt?</vt:lpstr>
      <vt:lpstr>Asteroid Orbits</vt:lpstr>
      <vt:lpstr>Thought Question</vt:lpstr>
      <vt:lpstr>Thought Question</vt:lpstr>
      <vt:lpstr>Thought Question</vt:lpstr>
      <vt:lpstr>Thought Question</vt:lpstr>
      <vt:lpstr>Orbital Resonances</vt:lpstr>
      <vt:lpstr>Origin of Asteroid Belt</vt:lpstr>
      <vt:lpstr>How are meteorites related to asteroids?</vt:lpstr>
      <vt:lpstr>Origin of Meteorites</vt:lpstr>
      <vt:lpstr>Meteor Terminology</vt:lpstr>
      <vt:lpstr>Meteorite Types</vt:lpstr>
      <vt:lpstr>Primitive Meteorites</vt:lpstr>
      <vt:lpstr>Processed Meteorites</vt:lpstr>
      <vt:lpstr>Meteorites from the Moon and Mars</vt:lpstr>
      <vt:lpstr>What have we learned?</vt:lpstr>
      <vt:lpstr>What have we learned?</vt:lpstr>
      <vt:lpstr>9.2 Comets</vt:lpstr>
      <vt:lpstr>How do comets get their tails?</vt:lpstr>
      <vt:lpstr>Comet Facts</vt:lpstr>
      <vt:lpstr>Nucleus of Comet</vt:lpstr>
      <vt:lpstr>Anatomy of a Comet</vt:lpstr>
      <vt:lpstr>Growth of Tail</vt:lpstr>
      <vt:lpstr>Deep Impact</vt:lpstr>
      <vt:lpstr>PowerPoint Presentation</vt:lpstr>
      <vt:lpstr>PowerPoint Presentation</vt:lpstr>
      <vt:lpstr>Where do comets come from?</vt:lpstr>
      <vt:lpstr>PowerPoint Presentation</vt:lpstr>
      <vt:lpstr>How did they get there?</vt:lpstr>
      <vt:lpstr>What have we learned?</vt:lpstr>
      <vt:lpstr>9.3 Pluto: Lone Dog No More</vt:lpstr>
      <vt:lpstr>How big can a comet be?</vt:lpstr>
      <vt:lpstr>Pluto's Orbit</vt:lpstr>
      <vt:lpstr>Is Pluto a planet?</vt:lpstr>
      <vt:lpstr>Discovering Large Iceballs</vt:lpstr>
      <vt:lpstr>Other Icy Bodies</vt:lpstr>
      <vt:lpstr>Kuiper Belt Objects</vt:lpstr>
      <vt:lpstr>Is Pluto a planet?</vt:lpstr>
      <vt:lpstr>What are Pluto and other large objects of the Kuiper Belt like?</vt:lpstr>
      <vt:lpstr>What is Pluto like?</vt:lpstr>
      <vt:lpstr>HST's View of Pluto and Its Moons</vt:lpstr>
      <vt:lpstr>Other Kuiper Belt Objects</vt:lpstr>
      <vt:lpstr>What have we learned?</vt:lpstr>
      <vt:lpstr>9.4 Cosmic Collisions: Impacts on Earth</vt:lpstr>
      <vt:lpstr>Did an impact kill the dinosaurs?</vt:lpstr>
      <vt:lpstr>Major Impacts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Mass Extinctions </vt:lpstr>
      <vt:lpstr>Iridium: Evidence of an Impact</vt:lpstr>
      <vt:lpstr>Iridium Layer</vt:lpstr>
      <vt:lpstr>Consequences of an Impact</vt:lpstr>
      <vt:lpstr>Likely Impact Site</vt:lpstr>
      <vt:lpstr>PowerPoint Presentation</vt:lpstr>
      <vt:lpstr>Likely Impact Site</vt:lpstr>
      <vt:lpstr>How great is the impact risk?</vt:lpstr>
      <vt:lpstr>Facts About Impacts</vt:lpstr>
      <vt:lpstr>PowerPoint Presentation</vt:lpstr>
      <vt:lpstr>PowerPoint Presentation</vt:lpstr>
      <vt:lpstr>PowerPoint Presentation</vt:lpstr>
      <vt:lpstr>Frequency of Impacts</vt:lpstr>
      <vt:lpstr>The Asteroid with Our Name on It</vt:lpstr>
      <vt:lpstr>What are we doing about it?</vt:lpstr>
      <vt:lpstr>How do jovian planets affect impact rates and life on Earth?</vt:lpstr>
      <vt:lpstr>Influence of Jovian Planets</vt:lpstr>
      <vt:lpstr>Influence of Jovian Planets</vt:lpstr>
      <vt:lpstr>PowerPoint Presentation</vt:lpstr>
      <vt:lpstr>What have we learned?</vt:lpstr>
      <vt:lpstr>What have we learned?</vt:lpstr>
    </vt:vector>
  </TitlesOfParts>
  <Company>뿿ˤʤ㏘뿿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U</dc:creator>
  <cp:lastModifiedBy>premedia</cp:lastModifiedBy>
  <cp:revision>133</cp:revision>
  <dcterms:created xsi:type="dcterms:W3CDTF">2007-09-26T05:29:17Z</dcterms:created>
  <dcterms:modified xsi:type="dcterms:W3CDTF">2014-03-06T15:34:52Z</dcterms:modified>
</cp:coreProperties>
</file>