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51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</p:sldIdLst>
  <p:sldSz cx="9144000" cy="6858000" type="screen4x3"/>
  <p:notesSz cx="6858000" cy="9144000"/>
  <p:custDataLst>
    <p:tags r:id="rId9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pos="568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CC9B"/>
    <a:srgbClr val="BFBFBF"/>
    <a:srgbClr val="00CCB7"/>
    <a:srgbClr val="FF0000"/>
    <a:srgbClr val="A50021"/>
    <a:srgbClr val="374B94"/>
    <a:srgbClr val="000000"/>
    <a:srgbClr val="E5B73D"/>
    <a:srgbClr val="CD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77576" autoAdjust="0"/>
  </p:normalViewPr>
  <p:slideViewPr>
    <p:cSldViewPr snapToGrid="0">
      <p:cViewPr varScale="1">
        <p:scale>
          <a:sx n="49" d="100"/>
          <a:sy n="49" d="100"/>
        </p:scale>
        <p:origin x="-1974" y="-96"/>
      </p:cViewPr>
      <p:guideLst>
        <p:guide orient="horz" pos="2160"/>
        <p:guide orient="horz" pos="4032"/>
        <p:guide orient="horz" pos="709"/>
        <p:guide pos="288"/>
        <p:guide pos="2880"/>
        <p:guide pos="56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500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2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11390F-D18D-C242-BECF-38B7FB33E3D3}" type="slidenum">
              <a:rPr lang="en-US" sz="1200">
                <a:latin typeface="Garamond" charset="0"/>
              </a:rPr>
              <a:pPr/>
              <a:t>10</a:t>
            </a:fld>
            <a:endParaRPr lang="en-US" sz="1200" dirty="0">
              <a:latin typeface="Garamond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9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00D320-490F-244A-88C0-D10C470965A1}" type="slidenum">
              <a:rPr lang="en-US" sz="1200">
                <a:latin typeface="Garamond" charset="0"/>
              </a:rPr>
              <a:pPr/>
              <a:t>11</a:t>
            </a:fld>
            <a:endParaRPr lang="en-US" sz="1200" dirty="0">
              <a:latin typeface="Garamond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9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F891A8-76A5-9F4C-8C38-E900EC4E9F78}" type="slidenum">
              <a:rPr lang="en-US" sz="1200">
                <a:latin typeface="Garamond" charset="0"/>
              </a:rPr>
              <a:pPr/>
              <a:t>12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AB58D-D116-B946-97C2-6DDE66368F2A}" type="slidenum">
              <a:rPr lang="en-US" sz="1200">
                <a:latin typeface="Garamond" charset="0"/>
              </a:rPr>
              <a:pPr/>
              <a:t>13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53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571B1A-682B-AA41-99BC-D8A39855AB59}" type="slidenum">
              <a:rPr lang="en-US" sz="1200">
                <a:latin typeface="Garamond" charset="0"/>
              </a:rPr>
              <a:pPr/>
              <a:t>14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82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261753-C467-4245-A3CB-891EE9A0C928}" type="slidenum">
              <a:rPr lang="en-US" sz="1200">
                <a:latin typeface="Garamond" charset="0"/>
              </a:rPr>
              <a:pPr/>
              <a:t>15</a:t>
            </a:fld>
            <a:endParaRPr lang="en-US" sz="1200" dirty="0">
              <a:latin typeface="Garamond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2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6CBBEB-A795-534B-9304-FD90F04357AC}" type="slidenum">
              <a:rPr lang="en-US" sz="1200">
                <a:latin typeface="Garamond" charset="0"/>
              </a:rPr>
              <a:pPr/>
              <a:t>16</a:t>
            </a:fld>
            <a:endParaRPr lang="en-US" sz="1200" dirty="0">
              <a:latin typeface="Garamond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18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271309D-7785-0849-89C1-184313EDB0CC}" type="slidenum">
              <a:rPr lang="en-US" sz="1200">
                <a:latin typeface="Garamond" charset="0"/>
              </a:rPr>
              <a:pPr/>
              <a:t>17</a:t>
            </a:fld>
            <a:endParaRPr lang="en-US" sz="1200" dirty="0">
              <a:latin typeface="Garamond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25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71E9D8-B08D-764D-9B4F-CB4568ED77A5}" type="slidenum">
              <a:rPr lang="en-US" sz="1200">
                <a:latin typeface="Garamond" charset="0"/>
              </a:rPr>
              <a:pPr/>
              <a:t>18</a:t>
            </a:fld>
            <a:endParaRPr lang="en-US" sz="1200" dirty="0">
              <a:latin typeface="Garamond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76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149D11-5668-2A40-94C2-6A0A519D4E5C}" type="slidenum">
              <a:rPr lang="en-US" sz="1200">
                <a:latin typeface="Garamond" charset="0"/>
              </a:rPr>
              <a:pPr/>
              <a:t>19</a:t>
            </a:fld>
            <a:endParaRPr lang="en-US" sz="1200" dirty="0">
              <a:latin typeface="Garamond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0227DE-F158-B541-B642-4683D2AD7A8C}" type="slidenum">
              <a:rPr lang="en-US" sz="1200">
                <a:latin typeface="Garamond" charset="0"/>
              </a:rPr>
              <a:pPr/>
              <a:t>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10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EB842A-FE0C-D240-9D29-0C48138456D4}" type="slidenum">
              <a:rPr lang="en-US" sz="1200">
                <a:latin typeface="Garamond" charset="0"/>
              </a:rPr>
              <a:pPr/>
              <a:t>20</a:t>
            </a:fld>
            <a:endParaRPr lang="en-US" sz="1200" dirty="0">
              <a:latin typeface="Garamond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The magnitude system is not discussed in this detail in the text, but should you want to…</a:t>
            </a:r>
          </a:p>
        </p:txBody>
      </p:sp>
    </p:spTree>
    <p:extLst>
      <p:ext uri="{BB962C8B-B14F-4D97-AF65-F5344CB8AC3E}">
        <p14:creationId xmlns:p14="http://schemas.microsoft.com/office/powerpoint/2010/main" val="3544540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F85B51-1867-5342-B6DE-1D0CFF57F675}" type="slidenum">
              <a:rPr lang="en-US" sz="1200">
                <a:latin typeface="Garamond" charset="0"/>
              </a:rPr>
              <a:pPr/>
              <a:t>21</a:t>
            </a:fld>
            <a:endParaRPr lang="en-US" sz="1200" dirty="0">
              <a:latin typeface="Garamond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30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CFA91B-1BE0-744E-869F-47526D0AB5EE}" type="slidenum">
              <a:rPr lang="en-US" sz="1200">
                <a:latin typeface="Garamond" charset="0"/>
              </a:rPr>
              <a:pPr/>
              <a:t>22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70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4E93E7-284B-734D-AAC0-FAF582390FA1}" type="slidenum">
              <a:rPr lang="en-US" sz="1200">
                <a:latin typeface="Garamond" charset="0"/>
              </a:rPr>
              <a:pPr/>
              <a:t>23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42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EE8B8A-2BD0-9340-B67F-099E4F9963FF}" type="slidenum">
              <a:rPr lang="en-US" sz="1200">
                <a:latin typeface="Garamond" charset="0"/>
              </a:rPr>
              <a:pPr/>
              <a:t>24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Remind students that the intensity is per </a:t>
            </a:r>
            <a:r>
              <a:rPr lang="en-US" i="1" dirty="0">
                <a:latin typeface="Times New Roman" charset="0"/>
              </a:rPr>
              <a:t>area; </a:t>
            </a:r>
            <a:r>
              <a:rPr lang="en-US" dirty="0">
                <a:latin typeface="Times New Roman" charset="0"/>
              </a:rPr>
              <a:t>larger objects can emit more total light even if they are cooler. </a:t>
            </a:r>
            <a:endParaRPr lang="en-US" i="1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30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46897F-03A3-E943-8780-F78C2B36C0EF}" type="slidenum">
              <a:rPr lang="en-US" sz="1200">
                <a:latin typeface="Garamond" charset="0"/>
              </a:rPr>
              <a:pPr/>
              <a:t>25</a:t>
            </a:fld>
            <a:endParaRPr lang="en-US" sz="1200" dirty="0">
              <a:latin typeface="Garamond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6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95F4A7-E86C-584E-8667-3EF2EBB53CAA}" type="slidenum">
              <a:rPr lang="en-US" sz="1200">
                <a:latin typeface="Garamond" charset="0"/>
              </a:rPr>
              <a:pPr/>
              <a:t>26</a:t>
            </a:fld>
            <a:endParaRPr lang="en-US" sz="1200" dirty="0">
              <a:latin typeface="Garamond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8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36CD08-2840-F34D-B5C7-7610C56FF0FA}" type="slidenum">
              <a:rPr lang="en-US" sz="1200">
                <a:latin typeface="Garamond" charset="0"/>
              </a:rPr>
              <a:pPr/>
              <a:t>27</a:t>
            </a:fld>
            <a:endParaRPr lang="en-US" sz="1200" dirty="0">
              <a:latin typeface="Garamond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35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625AA5-A809-9A40-A8D8-C7D2BBF150E2}" type="slidenum">
              <a:rPr lang="en-US" sz="1200">
                <a:latin typeface="Garamond" charset="0"/>
              </a:rPr>
              <a:pPr/>
              <a:t>28</a:t>
            </a:fld>
            <a:endParaRPr lang="en-US" sz="1200" dirty="0">
              <a:latin typeface="Garamond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166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ECBBD0-C123-414F-9C4D-EF819BEA39C5}" type="slidenum">
              <a:rPr lang="en-US" sz="1200">
                <a:latin typeface="Garamond" charset="0"/>
              </a:rPr>
              <a:pPr/>
              <a:t>29</a:t>
            </a:fld>
            <a:endParaRPr lang="en-US" sz="1200" dirty="0">
              <a:latin typeface="Garamond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4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E2CD1B-FA1E-C84B-9251-FF8E8D731E91}" type="slidenum">
              <a:rPr lang="en-US" sz="1200">
                <a:latin typeface="Garamond" charset="0"/>
              </a:rPr>
              <a:pPr/>
              <a:t>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01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55C81C-B1A5-2E4D-A0F0-EA89D208D4A6}" type="slidenum">
              <a:rPr lang="en-US" sz="1200">
                <a:latin typeface="Garamond" charset="0"/>
              </a:rPr>
              <a:pPr/>
              <a:t>30</a:t>
            </a:fld>
            <a:endParaRPr lang="en-US" sz="1200" dirty="0">
              <a:latin typeface="Garamond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3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1AFE1D-9D80-454C-91A2-ACE1132A5D52}" type="slidenum">
              <a:rPr lang="en-US" sz="1200">
                <a:latin typeface="Garamond" charset="0"/>
              </a:rPr>
              <a:pPr/>
              <a:t>31</a:t>
            </a:fld>
            <a:endParaRPr lang="en-US" sz="1200" dirty="0">
              <a:latin typeface="Garamond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34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DC2F2A-E7F8-E246-93E2-226C3DF57F75}" type="slidenum">
              <a:rPr lang="en-US" sz="1200">
                <a:latin typeface="Garamond" charset="0"/>
              </a:rPr>
              <a:pPr/>
              <a:t>32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10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C5410E-DFC0-6C4E-A152-E82DA1373DE8}" type="slidenum">
              <a:rPr lang="en-US" sz="1200">
                <a:latin typeface="Garamond" charset="0"/>
              </a:rPr>
              <a:pPr/>
              <a:t>33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82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22DF10-6389-B645-A292-69DF588CC9B3}" type="slidenum">
              <a:rPr lang="en-US" sz="1200">
                <a:latin typeface="Garamond" charset="0"/>
              </a:rPr>
              <a:pPr/>
              <a:t>34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79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4AD043-E170-244C-9A6C-83D59630E7F2}" type="slidenum">
              <a:rPr lang="en-US" sz="1200">
                <a:latin typeface="Garamond" charset="0"/>
              </a:rPr>
              <a:pPr/>
              <a:t>35</a:t>
            </a:fld>
            <a:endParaRPr lang="en-US" sz="1200" dirty="0">
              <a:latin typeface="Garamond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3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4C5EB7-584F-0B4C-B832-5142A84A49C9}" type="slidenum">
              <a:rPr lang="en-US" sz="1200">
                <a:latin typeface="Garamond" charset="0"/>
              </a:rPr>
              <a:pPr/>
              <a:t>36</a:t>
            </a:fld>
            <a:endParaRPr lang="en-US" sz="1200" dirty="0">
              <a:latin typeface="Garamond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67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DA9DAF-ADAD-7A4A-8A47-EC987557BDF9}" type="slidenum">
              <a:rPr lang="en-US" sz="1200">
                <a:latin typeface="Garamond" charset="0"/>
              </a:rPr>
              <a:pPr/>
              <a:t>37</a:t>
            </a:fld>
            <a:endParaRPr lang="en-US" sz="1200" dirty="0">
              <a:latin typeface="Garamond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Times New Roman" charset="0"/>
              </a:rPr>
              <a:t>Download an eclipsing binary animation from</a:t>
            </a:r>
          </a:p>
          <a:p>
            <a:r>
              <a:rPr lang="en-US" dirty="0">
                <a:latin typeface="Times New Roman" charset="0"/>
              </a:rPr>
              <a:t>http://www.astronomy.ohio-state.edu/~pogge/TeachRes/Movies162/eclbin.gif</a:t>
            </a:r>
          </a:p>
        </p:txBody>
      </p:sp>
    </p:spTree>
    <p:extLst>
      <p:ext uri="{BB962C8B-B14F-4D97-AF65-F5344CB8AC3E}">
        <p14:creationId xmlns:p14="http://schemas.microsoft.com/office/powerpoint/2010/main" val="484720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ABBB06-CA6F-CD4A-BF8C-2A6A4BA8396C}" type="slidenum">
              <a:rPr lang="en-US" sz="1200">
                <a:latin typeface="Garamond" charset="0"/>
              </a:rPr>
              <a:pPr/>
              <a:t>38</a:t>
            </a:fld>
            <a:endParaRPr lang="en-US" sz="1200" dirty="0">
              <a:latin typeface="Garamond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Times New Roman" charset="0"/>
              </a:rPr>
              <a:t>Download a spectroscopic binary animation from</a:t>
            </a:r>
          </a:p>
          <a:p>
            <a:r>
              <a:rPr lang="en-US" dirty="0">
                <a:latin typeface="Times New Roman" charset="0"/>
              </a:rPr>
              <a:t>http://www-astronomy.ohio-state.edu/~pogge/teachRes/Movies162/spanim.gif</a:t>
            </a:r>
          </a:p>
          <a:p>
            <a:r>
              <a:rPr lang="en-US" dirty="0">
                <a:latin typeface="Times New Roman" charset="0"/>
              </a:rPr>
              <a:t>R. Pogge, Ohio State University.</a:t>
            </a:r>
          </a:p>
        </p:txBody>
      </p:sp>
    </p:spTree>
    <p:extLst>
      <p:ext uri="{BB962C8B-B14F-4D97-AF65-F5344CB8AC3E}">
        <p14:creationId xmlns:p14="http://schemas.microsoft.com/office/powerpoint/2010/main" val="37564387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381F6A-5ED2-ED48-9B3A-59128EEC616A}" type="slidenum">
              <a:rPr lang="en-US" sz="1200">
                <a:latin typeface="Garamond" charset="0"/>
              </a:rPr>
              <a:pPr/>
              <a:t>39</a:t>
            </a:fld>
            <a:endParaRPr lang="en-US" sz="1200" dirty="0">
              <a:latin typeface="Garamond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3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0397B3-4337-C84D-B56A-0B450397B66B}" type="slidenum">
              <a:rPr lang="en-US" sz="1200">
                <a:latin typeface="Garamond" charset="0"/>
              </a:rPr>
              <a:pPr/>
              <a:t>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33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C881E5-A6AC-A54A-B06C-9283CD77BE8A}" type="slidenum">
              <a:rPr lang="en-US" sz="1200">
                <a:latin typeface="Garamond" charset="0"/>
              </a:rPr>
              <a:pPr/>
              <a:t>40</a:t>
            </a:fld>
            <a:endParaRPr lang="en-US" sz="1200" dirty="0">
              <a:latin typeface="Garamond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36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D1CFDC-2E91-B64F-AFD8-956E8536AFE4}" type="slidenum">
              <a:rPr lang="en-US" sz="1200">
                <a:latin typeface="Garamond" charset="0"/>
              </a:rPr>
              <a:pPr/>
              <a:t>41</a:t>
            </a:fld>
            <a:endParaRPr lang="en-US" sz="1200" dirty="0">
              <a:latin typeface="Garamond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098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D1CFDC-2E91-B64F-AFD8-956E8536AFE4}" type="slidenum">
              <a:rPr lang="en-US" sz="1200">
                <a:latin typeface="Garamond" charset="0"/>
              </a:rPr>
              <a:pPr/>
              <a:t>42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47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D7CBDF-0F8B-9E45-B500-2F9951163960}" type="slidenum">
              <a:rPr lang="en-US" sz="1200">
                <a:latin typeface="Garamond" charset="0"/>
              </a:rPr>
              <a:pPr/>
              <a:t>43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394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C91D86-D7A9-A740-A83F-AA63171F62B4}" type="slidenum">
              <a:rPr lang="en-US" sz="1200">
                <a:latin typeface="Garamond" charset="0"/>
              </a:rPr>
              <a:pPr/>
              <a:t>44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548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C48F73-23C6-3D47-A54B-F9A344024271}" type="slidenum">
              <a:rPr lang="en-US" sz="1200">
                <a:latin typeface="Garamond" charset="0"/>
              </a:rPr>
              <a:pPr/>
              <a:t>45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19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C664DA-9B1F-8446-923A-53B47973BB5D}" type="slidenum">
              <a:rPr lang="en-US" sz="1200">
                <a:latin typeface="Garamond" charset="0"/>
              </a:rPr>
              <a:pPr/>
              <a:t>46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60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528F6A-A6F2-7C49-AF86-66EA7E84A7D5}" type="slidenum">
              <a:rPr lang="en-US" sz="1200">
                <a:latin typeface="Garamond" charset="0"/>
              </a:rPr>
              <a:pPr/>
              <a:t>47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802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E39441-78A7-EC49-B794-DE694FD11D85}" type="slidenum">
              <a:rPr lang="en-US" sz="1200">
                <a:latin typeface="Garamond" charset="0"/>
              </a:rPr>
              <a:pPr/>
              <a:t>48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558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5D1DC4-58E5-ED45-BCEE-C9F1E1658E20}" type="slidenum">
              <a:rPr lang="en-US" sz="1200">
                <a:latin typeface="Garamond" charset="0"/>
              </a:rPr>
              <a:pPr/>
              <a:t>49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3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81C1FD-2106-B04E-A03D-BDCC2D324E85}" type="slidenum">
              <a:rPr lang="en-US" sz="1200">
                <a:latin typeface="Garamond" charset="0"/>
              </a:rPr>
              <a:pPr/>
              <a:t>5</a:t>
            </a:fld>
            <a:endParaRPr lang="en-US" sz="1200" dirty="0">
              <a:latin typeface="Garamond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36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9CF770-C0B9-EA4B-BE94-34C375A6E8B5}" type="slidenum">
              <a:rPr lang="en-US" sz="1200">
                <a:latin typeface="Garamond" charset="0"/>
              </a:rPr>
              <a:pPr/>
              <a:t>50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166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7F86E-AFBE-054A-800B-2D8EB58B0363}" type="slidenum">
              <a:rPr lang="en-US" sz="1200">
                <a:latin typeface="Garamond" charset="0"/>
              </a:rPr>
              <a:pPr/>
              <a:t>51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258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DDF94D-DF5A-4340-A756-8040BCA27681}" type="slidenum">
              <a:rPr lang="en-US" sz="1200">
                <a:latin typeface="Garamond" charset="0"/>
              </a:rPr>
              <a:pPr/>
              <a:t>52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24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DF448E-3394-E549-9FBD-C7AEF1236DCF}" type="slidenum">
              <a:rPr lang="en-US" sz="1200">
                <a:latin typeface="Garamond" charset="0"/>
              </a:rPr>
              <a:pPr/>
              <a:t>53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65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74A6B6-95E4-074F-B494-0806F39C766F}" type="slidenum">
              <a:rPr lang="en-US" sz="1200">
                <a:latin typeface="Garamond" charset="0"/>
              </a:rPr>
              <a:pPr/>
              <a:t>54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989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C93BBF-3277-7540-9A79-20875DA896A5}" type="slidenum">
              <a:rPr lang="en-US" sz="1200">
                <a:latin typeface="Garamond" charset="0"/>
              </a:rPr>
              <a:pPr/>
              <a:t>55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285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8320B0E-CC0F-E440-B2C8-FEAD50051454}" type="slidenum">
              <a:rPr lang="en-US" sz="1200">
                <a:latin typeface="Garamond" charset="0"/>
              </a:rPr>
              <a:pPr/>
              <a:t>56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051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4DE283-2CEC-7541-9116-4D998F2B7DFB}" type="slidenum">
              <a:rPr lang="en-US" sz="1200">
                <a:latin typeface="Garamond" charset="0"/>
              </a:rPr>
              <a:pPr/>
              <a:t>57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337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6452FE-CE65-C647-B412-4F526CEAE726}" type="slidenum">
              <a:rPr lang="en-US" sz="1200">
                <a:latin typeface="Garamond" charset="0"/>
              </a:rPr>
              <a:pPr/>
              <a:t>58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630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E53583-FFED-EF42-ABB5-27ED52D200FD}" type="slidenum">
              <a:rPr lang="en-US" sz="1200">
                <a:latin typeface="Garamond" charset="0"/>
              </a:rPr>
              <a:pPr/>
              <a:t>59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6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FA71B1-7DB9-DC45-9549-D82FB86BA729}" type="slidenum">
              <a:rPr lang="en-US" sz="1200">
                <a:latin typeface="Garamond" charset="0"/>
              </a:rPr>
              <a:pPr/>
              <a:t>6</a:t>
            </a:fld>
            <a:endParaRPr lang="en-US" sz="1200" dirty="0">
              <a:latin typeface="Garamond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053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E3D58F-81B8-8F44-9B62-C0605BEEB673}" type="slidenum">
              <a:rPr lang="en-US" sz="1200">
                <a:latin typeface="Garamond" charset="0"/>
              </a:rPr>
              <a:pPr/>
              <a:t>60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589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4CD930-314C-6942-9F0B-5B4BCE65AE32}" type="slidenum">
              <a:rPr lang="en-US" sz="1200">
                <a:latin typeface="Garamond" charset="0"/>
              </a:rPr>
              <a:pPr/>
              <a:t>61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36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B2E2D-C88C-7F42-B94E-F99AFAAD9ECC}" type="slidenum">
              <a:rPr lang="en-US" sz="1200">
                <a:latin typeface="Garamond" charset="0"/>
              </a:rPr>
              <a:pPr/>
              <a:t>62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501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157484-19F4-AA4D-B900-A01D97AF5E9D}" type="slidenum">
              <a:rPr lang="en-US" sz="1200">
                <a:latin typeface="Garamond" charset="0"/>
              </a:rPr>
              <a:pPr/>
              <a:t>63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70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91F02-D62D-9E4D-B673-5D85B14B290C}" type="slidenum">
              <a:rPr lang="en-US" sz="1200">
                <a:latin typeface="Garamond" charset="0"/>
              </a:rPr>
              <a:pPr/>
              <a:t>64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858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497B0C-5042-B246-B6AA-09AB144BDECA}" type="slidenum">
              <a:rPr lang="en-US" sz="1200">
                <a:latin typeface="Garamond" charset="0"/>
              </a:rPr>
              <a:pPr/>
              <a:t>65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257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FEF9CF-F91C-5545-8B14-DFD27E5F5074}" type="slidenum">
              <a:rPr lang="en-US" sz="1200">
                <a:latin typeface="Garamond" charset="0"/>
              </a:rPr>
              <a:pPr/>
              <a:t>66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211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B1DB62-41FF-FE4B-A071-59EF32CC4A10}" type="slidenum">
              <a:rPr lang="en-US" sz="1200">
                <a:latin typeface="Garamond" charset="0"/>
              </a:rPr>
              <a:pPr/>
              <a:t>67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365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DD0BE6-239F-DC43-AADD-1F20FBD31B98}" type="slidenum">
              <a:rPr lang="en-US" sz="1200">
                <a:latin typeface="Garamond" charset="0"/>
              </a:rPr>
              <a:pPr/>
              <a:t>68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61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86EA88-A1E6-8342-B381-889509CC9FA2}" type="slidenum">
              <a:rPr lang="en-US" sz="1200">
                <a:latin typeface="Garamond" charset="0"/>
              </a:rPr>
              <a:pPr/>
              <a:t>69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4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31FBA4-289E-EC49-9D05-E889617ABE7F}" type="slidenum">
              <a:rPr lang="en-US" sz="1200">
                <a:latin typeface="Garamond" charset="0"/>
              </a:rPr>
              <a:pPr/>
              <a:t>7</a:t>
            </a:fld>
            <a:endParaRPr lang="en-US" sz="1200" dirty="0">
              <a:latin typeface="Garamond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838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191E0F-355B-7342-829C-84DEEBD19D13}" type="slidenum">
              <a:rPr lang="en-US" sz="1200">
                <a:latin typeface="Garamond" charset="0"/>
              </a:rPr>
              <a:pPr/>
              <a:t>70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296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6757C4-5C19-8849-A099-3015C0162F1C}" type="slidenum">
              <a:rPr lang="en-US" sz="1200">
                <a:latin typeface="Garamond" charset="0"/>
              </a:rPr>
              <a:pPr/>
              <a:t>71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238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2D48C4-3DED-0541-AF86-2CFE0C8872B5}" type="slidenum">
              <a:rPr lang="en-US" sz="1200">
                <a:latin typeface="Garamond" charset="0"/>
              </a:rPr>
              <a:pPr/>
              <a:t>72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183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907278-317A-CE48-89F6-5A9B69DD1244}" type="slidenum">
              <a:rPr lang="en-US" sz="1200">
                <a:latin typeface="Garamond" charset="0"/>
              </a:rPr>
              <a:pPr/>
              <a:t>73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681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B39E16-5D61-484B-B870-84879F163A0C}" type="slidenum">
              <a:rPr lang="en-US" sz="1200">
                <a:latin typeface="Garamond" charset="0"/>
              </a:rPr>
              <a:pPr/>
              <a:t>74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9981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78D621-A802-B04E-8AE4-BFD199A5DB19}" type="slidenum">
              <a:rPr lang="en-US" sz="1200">
                <a:latin typeface="Garamond" charset="0"/>
              </a:rPr>
              <a:pPr/>
              <a:t>75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711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338446-A4A6-FF41-8E66-D47C6B919546}" type="slidenum">
              <a:rPr lang="en-US" sz="1200">
                <a:latin typeface="Garamond" charset="0"/>
              </a:rPr>
              <a:pPr/>
              <a:t>76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787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2D62FA-142F-3649-94A6-3C13AFDA3E98}" type="slidenum">
              <a:rPr lang="en-US" sz="1200">
                <a:latin typeface="Garamond" charset="0"/>
              </a:rPr>
              <a:pPr/>
              <a:t>77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763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A11287-6771-4D4D-A316-041AF239A102}" type="slidenum">
              <a:rPr lang="en-US" sz="1200">
                <a:latin typeface="Garamond" charset="0"/>
              </a:rPr>
              <a:pPr/>
              <a:t>78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214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697121-9988-964F-8E12-ABD0716F0CEB}" type="slidenum">
              <a:rPr lang="en-US" sz="1200">
                <a:latin typeface="Garamond" charset="0"/>
              </a:rPr>
              <a:pPr/>
              <a:t>79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EA7479-529B-674E-BB7E-CD6821B913AF}" type="slidenum">
              <a:rPr lang="en-US" sz="1200">
                <a:latin typeface="Garamond" charset="0"/>
              </a:rPr>
              <a:pPr/>
              <a:t>8</a:t>
            </a:fld>
            <a:endParaRPr lang="en-US" sz="1200" dirty="0">
              <a:latin typeface="Garamond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258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CB6915-14A6-D042-B3F0-276B0D9C53DC}" type="slidenum">
              <a:rPr lang="en-US" sz="1200">
                <a:latin typeface="Garamond" charset="0"/>
              </a:rPr>
              <a:pPr/>
              <a:t>80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4070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3813C9-B5EA-834E-B943-C93FDC2FE255}" type="slidenum">
              <a:rPr lang="en-US" sz="1200">
                <a:latin typeface="Garamond" charset="0"/>
              </a:rPr>
              <a:pPr/>
              <a:t>81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037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02648B-9E62-9B4B-BA48-C3638565AE14}" type="slidenum">
              <a:rPr lang="en-US" sz="1200">
                <a:latin typeface="Garamond" charset="0"/>
              </a:rPr>
              <a:pPr/>
              <a:t>82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209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E52104-0391-8447-B53D-42DEE0D23C01}" type="slidenum">
              <a:rPr lang="en-US" sz="1200">
                <a:latin typeface="Garamond" charset="0"/>
              </a:rPr>
              <a:pPr/>
              <a:t>83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453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12CB09-8B22-044D-8A70-F3F353B2FFAA}" type="slidenum">
              <a:rPr lang="en-US" sz="1200">
                <a:latin typeface="Garamond" charset="0"/>
              </a:rPr>
              <a:pPr/>
              <a:t>84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577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A170DB-22E5-4147-B298-372116C46A12}" type="slidenum">
              <a:rPr lang="en-US" sz="1200">
                <a:latin typeface="Garamond" charset="0"/>
              </a:rPr>
              <a:pPr/>
              <a:t>85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8633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891512-B544-274E-8B2F-C2F24338DA16}" type="slidenum">
              <a:rPr lang="en-US" sz="1200">
                <a:latin typeface="Garamond" charset="0"/>
              </a:rPr>
              <a:pPr/>
              <a:t>86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376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8F3190-5DF8-F34C-97BD-E6A3ABB52B1A}" type="slidenum">
              <a:rPr lang="en-US" sz="1200">
                <a:latin typeface="Garamond" charset="0"/>
              </a:rPr>
              <a:pPr/>
              <a:t>87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Times New Roman" charset="0"/>
              </a:rPr>
              <a:t>Useful movies to download: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Globular cluster visualization</a:t>
            </a:r>
          </a:p>
          <a:p>
            <a:r>
              <a:rPr lang="en-US" dirty="0">
                <a:latin typeface="Times New Roman" charset="0"/>
              </a:rPr>
              <a:t>http://terpsichore.stsci.edu/~summers/viz/scviz/spz.html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Stellar collision simulation:</a:t>
            </a:r>
          </a:p>
          <a:p>
            <a:r>
              <a:rPr lang="en-US" dirty="0">
                <a:latin typeface="Times New Roman" charset="0"/>
              </a:rPr>
              <a:t>http://www.ifa.hawaii.edu/faculty/barnes/research/stellar_collisions/</a:t>
            </a:r>
          </a:p>
        </p:txBody>
      </p:sp>
    </p:spTree>
    <p:extLst>
      <p:ext uri="{BB962C8B-B14F-4D97-AF65-F5344CB8AC3E}">
        <p14:creationId xmlns:p14="http://schemas.microsoft.com/office/powerpoint/2010/main" val="252106863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F4F36B-4F77-5C4E-9294-998A673364C7}" type="slidenum">
              <a:rPr lang="en-US" sz="1200">
                <a:latin typeface="Garamond" charset="0"/>
              </a:rPr>
              <a:pPr/>
              <a:t>88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456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2EC44B-4E6A-0B48-A9FF-22AA7CEBD537}" type="slidenum">
              <a:rPr lang="en-US" sz="1200">
                <a:latin typeface="Garamond" charset="0"/>
              </a:rPr>
              <a:pPr/>
              <a:t>89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4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5CA7E4-561F-3541-BE77-EEA250364D64}" type="slidenum">
              <a:rPr lang="en-US" sz="1200">
                <a:latin typeface="Garamond" charset="0"/>
              </a:rPr>
              <a:pPr/>
              <a:t>9</a:t>
            </a:fld>
            <a:endParaRPr lang="en-US" sz="1200" dirty="0">
              <a:latin typeface="Garamond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266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823086-B399-3848-9DA3-240220BCF9CF}" type="slidenum">
              <a:rPr lang="en-US" sz="1200">
                <a:latin typeface="Garamond" charset="0"/>
              </a:rPr>
              <a:pPr/>
              <a:t>90</a:t>
            </a:fld>
            <a:endParaRPr lang="en-US" sz="1200" dirty="0">
              <a:latin typeface="Garamond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446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645D18-99E0-5A4B-936B-F9DDB9CDCCBB}" type="slidenum">
              <a:rPr lang="en-US" sz="1200">
                <a:latin typeface="Garamond" charset="0"/>
              </a:rPr>
              <a:pPr/>
              <a:t>91</a:t>
            </a:fld>
            <a:endParaRPr lang="en-US" sz="1200" dirty="0">
              <a:latin typeface="Garamond" charset="0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0700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F4C2B0-B89B-1240-ACED-F38BFB8BC186}" type="slidenum">
              <a:rPr lang="en-US" sz="1200">
                <a:latin typeface="Garamond" charset="0"/>
              </a:rPr>
              <a:pPr/>
              <a:t>92</a:t>
            </a:fld>
            <a:endParaRPr lang="en-US" sz="1200" dirty="0">
              <a:latin typeface="Garamond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3797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75F4C9-B9E2-694F-BCD6-23B19CB61ED4}" type="slidenum">
              <a:rPr lang="en-US" sz="1200">
                <a:latin typeface="Garamond" charset="0"/>
              </a:rPr>
              <a:pPr/>
              <a:t>93</a:t>
            </a:fld>
            <a:endParaRPr lang="en-US" sz="1200" dirty="0">
              <a:latin typeface="Garamond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6488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F2E289-EF5F-5848-AB2D-1BCFB300BC9E}" type="slidenum">
              <a:rPr lang="en-US" sz="1200">
                <a:latin typeface="Garamond" charset="0"/>
              </a:rPr>
              <a:pPr/>
              <a:t>94</a:t>
            </a:fld>
            <a:endParaRPr lang="en-US" sz="1200" dirty="0">
              <a:latin typeface="Garamond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1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392503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374B94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CD0044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3649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8" name="Picture 7" descr="BENN8085_07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41" y="607681"/>
            <a:ext cx="5541264" cy="625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57DD-5A43-0547-AF96-DAE0D2B7B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6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3ED8-B334-6343-AFD3-BFDEF1B6C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8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3649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374B94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4B94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374B94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12_IntroToParallax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12_ParallaxNearbyStar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12_ParallaxAngleDistance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12_MeasureParallaxAngle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12_TempAndLum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tronomy.ohio-state.edu/~pogge/TeachRes/Movies162/eclbin.gif" TargetMode="External"/><Relationship Id="rId4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tronomy.ohio-state.edu/~pogge/Ast162/Movies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12_GenerateHRDiagram.ht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12_HydrostaticEquilibrium.htm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12_StarMassHRDiagram.htm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12_EvolStarCluster.htm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12_HRDiagramClusterAge.htm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397949"/>
            <a:ext cx="3255548" cy="1569660"/>
          </a:xfrm>
        </p:spPr>
        <p:txBody>
          <a:bodyPr/>
          <a:lstStyle/>
          <a:p>
            <a:r>
              <a:rPr lang="en-US" dirty="0" smtClean="0"/>
              <a:t>Chapter 12: </a:t>
            </a:r>
            <a:r>
              <a:rPr lang="en-US" dirty="0"/>
              <a:t>Surveying the Stars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would the apparent brightness of Alpha Centauri change if it were three times farther away?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 would be only 1/3 as bright.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 would be only 1/6 as bright.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 would be only 1/9 as bright.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 would be three times as bright.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would the apparent brightness of Alpha Centauri change if it were three times farther away</a:t>
            </a:r>
            <a:r>
              <a:rPr lang="en-US" dirty="0" smtClean="0"/>
              <a:t>?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It would be only 1/3 as bright.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It would be only 1/6 as bright.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b="1" dirty="0"/>
              <a:t>It would be only 1/9 as bright.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It would be three times as bright</a:t>
            </a:r>
            <a:r>
              <a:rPr lang="en-US" dirty="0" smtClean="0">
                <a:solidFill>
                  <a:srgbClr val="BFBFBF"/>
                </a:solidFill>
              </a:rPr>
              <a:t>.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5826934"/>
            <a:ext cx="8229600" cy="6423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how far away are these stars?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2" name="Picture 11" descr="12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57" y="700351"/>
            <a:ext cx="5249886" cy="5173802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066800" y="6089650"/>
            <a:ext cx="3526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Introduction to Parallax</a:t>
            </a:r>
          </a:p>
        </p:txBody>
      </p:sp>
      <p:pic>
        <p:nvPicPr>
          <p:cNvPr id="39940" name="Picture 5" descr="Intro_to_Paralla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0" y="830913"/>
            <a:ext cx="4593740" cy="486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58350" y="1316264"/>
            <a:ext cx="2965766" cy="379978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Parallax</a:t>
            </a:r>
            <a:r>
              <a:rPr lang="en-US" dirty="0" smtClean="0"/>
              <a:t> is </a:t>
            </a:r>
            <a:r>
              <a:rPr lang="en-US" dirty="0"/>
              <a:t>the apparent shift in position of a nearby object against a background of more distant objects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066800" y="6089650"/>
            <a:ext cx="41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Parallax of a Nearby Star</a:t>
            </a:r>
          </a:p>
        </p:txBody>
      </p:sp>
      <p:pic>
        <p:nvPicPr>
          <p:cNvPr id="41988" name="Picture 5" descr="Parallax_Nearby_St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3" y="832104"/>
            <a:ext cx="4597666" cy="4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78685" y="983899"/>
            <a:ext cx="3016039" cy="47375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Apparent positions of the nearest stars shift by about an arcsecond as Earth orbits the Sun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066800" y="6089650"/>
            <a:ext cx="586501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Parallax Angle as a Function of Distance</a:t>
            </a:r>
          </a:p>
        </p:txBody>
      </p:sp>
      <p:pic>
        <p:nvPicPr>
          <p:cNvPr id="44036" name="Picture 5" descr="Parallax_Angle_Distan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832104"/>
            <a:ext cx="4559272" cy="4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34771" y="1280653"/>
            <a:ext cx="2659953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parallax angle depends on distance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066800" y="6089650"/>
            <a:ext cx="40845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Measuring Parallax Angle</a:t>
            </a:r>
          </a:p>
        </p:txBody>
      </p:sp>
      <p:pic>
        <p:nvPicPr>
          <p:cNvPr id="46084" name="Picture 5" descr="Measuring_Parallax_Ang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832104"/>
            <a:ext cx="4606697" cy="4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00945" y="1090730"/>
            <a:ext cx="2682518" cy="4844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Parallax is measured by comparing snapshots taken at different times and measuring the shift in angle to star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12_03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1329454" y="927814"/>
            <a:ext cx="6468836" cy="5415566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 and Distance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957254"/>
            <a:ext cx="8229600" cy="4653915"/>
          </a:xfrm>
        </p:spPr>
        <p:txBody>
          <a:bodyPr/>
          <a:lstStyle/>
          <a:p>
            <a:pPr marL="0" indent="0">
              <a:buNone/>
              <a:tabLst>
                <a:tab pos="2743200" algn="l"/>
              </a:tabLst>
            </a:pPr>
            <a:r>
              <a:rPr lang="en-US" dirty="0" smtClean="0"/>
              <a:t>	</a:t>
            </a:r>
            <a:r>
              <a:rPr lang="en-US" i="1" dirty="0" smtClean="0"/>
              <a:t>p </a:t>
            </a:r>
            <a:r>
              <a:rPr lang="en-US" dirty="0" smtClean="0"/>
              <a:t>= parallax angle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3" name="Freeform 2"/>
          <p:cNvSpPr/>
          <p:nvPr/>
        </p:nvSpPr>
        <p:spPr bwMode="auto">
          <a:xfrm>
            <a:off x="4373134" y="3249029"/>
            <a:ext cx="2830749" cy="0"/>
          </a:xfrm>
          <a:custGeom>
            <a:avLst/>
            <a:gdLst>
              <a:gd name="connsiteX0" fmla="*/ 0 w 2830749"/>
              <a:gd name="connsiteY0" fmla="*/ 0 h 0"/>
              <a:gd name="connsiteX1" fmla="*/ 2830749 w 28307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0749">
                <a:moveTo>
                  <a:pt x="0" y="0"/>
                </a:moveTo>
                <a:lnTo>
                  <a:pt x="2830749" y="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8824" y="2998740"/>
            <a:ext cx="2674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i="1" dirty="0">
                <a:latin typeface="+mn-lt"/>
              </a:rPr>
              <a:t>d</a:t>
            </a:r>
            <a:r>
              <a:rPr lang="en-US" sz="2800" dirty="0">
                <a:latin typeface="+mn-lt"/>
              </a:rPr>
              <a:t> (in parsecs) =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990" y="3307946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i="1" dirty="0"/>
              <a:t>p </a:t>
            </a:r>
            <a:r>
              <a:rPr lang="en-US" sz="2800" dirty="0"/>
              <a:t>(in arcseconds)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5987" y="27258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5146483" y="4710700"/>
            <a:ext cx="2830749" cy="0"/>
          </a:xfrm>
          <a:custGeom>
            <a:avLst/>
            <a:gdLst>
              <a:gd name="connsiteX0" fmla="*/ 0 w 2830749"/>
              <a:gd name="connsiteY0" fmla="*/ 0 h 0"/>
              <a:gd name="connsiteX1" fmla="*/ 2830749 w 28307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0749">
                <a:moveTo>
                  <a:pt x="0" y="0"/>
                </a:moveTo>
                <a:lnTo>
                  <a:pt x="2830749" y="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5474" y="4421499"/>
            <a:ext cx="415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i="1" dirty="0">
                <a:latin typeface="+mn-lt"/>
              </a:rPr>
              <a:t>d</a:t>
            </a:r>
            <a:r>
              <a:rPr lang="en-US" sz="2800" dirty="0">
                <a:latin typeface="+mn-lt"/>
              </a:rPr>
              <a:t> (in </a:t>
            </a:r>
            <a:r>
              <a:rPr lang="en-US" sz="2800" dirty="0" smtClean="0">
                <a:latin typeface="+mn-lt"/>
              </a:rPr>
              <a:t>light-years) = 3.26 </a:t>
            </a:r>
            <a:r>
              <a:rPr lang="en-US" sz="2800" dirty="0">
                <a:sym typeface="Symbol" charset="0"/>
              </a:rPr>
              <a:t></a:t>
            </a:r>
            <a:endParaRPr lang="en-US" sz="28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9339" y="4730705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i="1" dirty="0"/>
              <a:t>p </a:t>
            </a:r>
            <a:r>
              <a:rPr lang="en-US" sz="2800" dirty="0"/>
              <a:t>(in arcseconds)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69336" y="421666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dirty="0" smtClean="0"/>
              <a:t>1</a:t>
            </a:r>
            <a:endParaRPr lang="en-US" sz="2800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3"/>
          <p:cNvSpPr txBox="1">
            <a:spLocks noChangeArrowheads="1"/>
          </p:cNvSpPr>
          <p:nvPr/>
        </p:nvSpPr>
        <p:spPr bwMode="auto">
          <a:xfrm>
            <a:off x="6156325" y="304800"/>
            <a:ext cx="268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83729" y="1114471"/>
            <a:ext cx="3467082" cy="51648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luminous stars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10</a:t>
            </a:r>
            <a:r>
              <a:rPr lang="en-US" baseline="30000" dirty="0" smtClean="0"/>
              <a:t>6</a:t>
            </a:r>
            <a:r>
              <a:rPr lang="en-US" i="1" dirty="0" smtClean="0"/>
              <a:t>L</a:t>
            </a:r>
            <a:r>
              <a:rPr lang="en-US" baseline="-25000" dirty="0" smtClean="0"/>
              <a:t>Sun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Least </a:t>
            </a:r>
            <a:r>
              <a:rPr lang="en-US" dirty="0"/>
              <a:t>luminous stars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10</a:t>
            </a:r>
            <a:r>
              <a:rPr lang="en-US" baseline="30000" dirty="0"/>
              <a:t>-</a:t>
            </a:r>
            <a:r>
              <a:rPr lang="en-US" baseline="30000" dirty="0" smtClean="0"/>
              <a:t>4</a:t>
            </a:r>
            <a:r>
              <a:rPr lang="en-US" i="1" dirty="0" smtClean="0"/>
              <a:t>L</a:t>
            </a:r>
            <a:r>
              <a:rPr lang="en-US" baseline="-25000" dirty="0" smtClean="0"/>
              <a:t>Sun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/>
              <a:t>L</a:t>
            </a:r>
            <a:r>
              <a:rPr lang="en-US" baseline="-25000" dirty="0"/>
              <a:t>Sun</a:t>
            </a:r>
            <a:r>
              <a:rPr lang="en-US" dirty="0"/>
              <a:t> is luminosity of the Sun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2" name="Picture 11" descr="12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6" y="1270109"/>
            <a:ext cx="4816296" cy="4746496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12.1 Properties of Stars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we measure stellar luminosities?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we measure stellar temperatures?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we measure stellar masses?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Magnitude Scale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46679" y="2003685"/>
            <a:ext cx="409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i="1" dirty="0" smtClean="0"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 = apparent magnitude</a:t>
            </a:r>
            <a:endParaRPr lang="en-US" sz="2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0240" y="2003685"/>
            <a:ext cx="4035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i="1" dirty="0" smtClean="0"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 = absolute magnitude</a:t>
            </a:r>
            <a:endParaRPr lang="en-US" sz="2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0806" y="2834502"/>
            <a:ext cx="4823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dirty="0" smtClean="0">
                <a:latin typeface="+mn-lt"/>
              </a:rPr>
              <a:t>apparent brightness of Star 1</a:t>
            </a:r>
            <a:endParaRPr lang="en-US" sz="28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0806" y="3357722"/>
            <a:ext cx="4823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dirty="0" smtClean="0">
                <a:latin typeface="+mn-lt"/>
              </a:rPr>
              <a:t>apparent brightness of Star 2</a:t>
            </a:r>
            <a:endParaRPr lang="en-US" sz="2800" dirty="0">
              <a:latin typeface="+mn-lt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322962" y="3374633"/>
            <a:ext cx="4679004" cy="0"/>
          </a:xfrm>
          <a:custGeom>
            <a:avLst/>
            <a:gdLst>
              <a:gd name="connsiteX0" fmla="*/ 0 w 4679004"/>
              <a:gd name="connsiteY0" fmla="*/ 0 h 0"/>
              <a:gd name="connsiteX1" fmla="*/ 4679004 w 4679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79004">
                <a:moveTo>
                  <a:pt x="0" y="0"/>
                </a:moveTo>
                <a:lnTo>
                  <a:pt x="4679004" y="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4322" y="3100365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dirty="0" smtClean="0">
                <a:latin typeface="+mn-lt"/>
              </a:rPr>
              <a:t>= (100</a:t>
            </a:r>
            <a:r>
              <a:rPr lang="en-US" sz="2800" baseline="30000" dirty="0" smtClean="0">
                <a:latin typeface="+mn-lt"/>
              </a:rPr>
              <a:t>1/5</a:t>
            </a:r>
            <a:r>
              <a:rPr lang="en-US" sz="2800" dirty="0" smtClean="0">
                <a:latin typeface="+mn-lt"/>
              </a:rPr>
              <a:t>)</a:t>
            </a:r>
            <a:r>
              <a:rPr lang="en-US" sz="2800" i="1" baseline="30000" dirty="0" smtClean="0">
                <a:latin typeface="+mn-lt"/>
              </a:rPr>
              <a:t>m</a:t>
            </a:r>
            <a:r>
              <a:rPr lang="en-US" sz="2800" baseline="10000" dirty="0" smtClean="0">
                <a:latin typeface="+mn-lt"/>
              </a:rPr>
              <a:t>1</a:t>
            </a:r>
            <a:r>
              <a:rPr lang="en-US" sz="2800" baseline="30000" dirty="0" smtClean="0">
                <a:latin typeface="+mn-lt"/>
              </a:rPr>
              <a:t>–</a:t>
            </a:r>
            <a:r>
              <a:rPr lang="en-US" sz="2800" i="1" baseline="30000" dirty="0" smtClean="0"/>
              <a:t>m</a:t>
            </a:r>
            <a:r>
              <a:rPr lang="en-US" sz="2800" baseline="10000" dirty="0" smtClean="0"/>
              <a:t>2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4530" y="4244481"/>
            <a:ext cx="3361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dirty="0" smtClean="0">
                <a:latin typeface="+mn-lt"/>
              </a:rPr>
              <a:t>luminosity of Star 1</a:t>
            </a:r>
            <a:endParaRPr lang="en-US" sz="28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4530" y="4767701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dirty="0"/>
              <a:t>luminosity of Star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3" name="Freeform 12"/>
          <p:cNvSpPr/>
          <p:nvPr/>
        </p:nvSpPr>
        <p:spPr bwMode="auto">
          <a:xfrm flipV="1">
            <a:off x="2096686" y="4738893"/>
            <a:ext cx="3119710" cy="45719"/>
          </a:xfrm>
          <a:custGeom>
            <a:avLst/>
            <a:gdLst>
              <a:gd name="connsiteX0" fmla="*/ 0 w 4679004"/>
              <a:gd name="connsiteY0" fmla="*/ 0 h 0"/>
              <a:gd name="connsiteX1" fmla="*/ 4679004 w 4679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79004">
                <a:moveTo>
                  <a:pt x="0" y="0"/>
                </a:moveTo>
                <a:lnTo>
                  <a:pt x="4679004" y="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5840" y="4500296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489075" algn="l"/>
                <a:tab pos="5146675" algn="l"/>
              </a:tabLst>
            </a:pPr>
            <a:r>
              <a:rPr lang="en-US" sz="2800" dirty="0" smtClean="0">
                <a:latin typeface="+mn-lt"/>
              </a:rPr>
              <a:t>= (100</a:t>
            </a:r>
            <a:r>
              <a:rPr lang="en-US" sz="2800" baseline="30000" dirty="0" smtClean="0">
                <a:latin typeface="+mn-lt"/>
              </a:rPr>
              <a:t>1/5</a:t>
            </a:r>
            <a:r>
              <a:rPr lang="en-US" sz="2800" dirty="0" smtClean="0">
                <a:latin typeface="+mn-lt"/>
              </a:rPr>
              <a:t>)</a:t>
            </a:r>
            <a:r>
              <a:rPr lang="en-US" sz="2800" i="1" baseline="30000" dirty="0" smtClean="0">
                <a:latin typeface="+mn-lt"/>
              </a:rPr>
              <a:t>M</a:t>
            </a:r>
            <a:r>
              <a:rPr lang="en-US" sz="2800" baseline="10000" dirty="0" smtClean="0">
                <a:latin typeface="+mn-lt"/>
              </a:rPr>
              <a:t>1</a:t>
            </a:r>
            <a:r>
              <a:rPr lang="en-US" sz="2800" baseline="30000" dirty="0" smtClean="0">
                <a:latin typeface="+mn-lt"/>
              </a:rPr>
              <a:t>–</a:t>
            </a:r>
            <a:r>
              <a:rPr lang="en-US" sz="2800" i="1" baseline="30000" dirty="0" smtClean="0"/>
              <a:t>M</a:t>
            </a:r>
            <a:r>
              <a:rPr lang="en-US" sz="2800" baseline="10000" dirty="0" smtClean="0"/>
              <a:t>2</a:t>
            </a:r>
            <a:endParaRPr lang="en-US" sz="2800" baseline="30000" dirty="0">
              <a:latin typeface="+mn-lt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stellar temperatures?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12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>
          <a:xfrm>
            <a:off x="266700" y="1584939"/>
            <a:ext cx="8601456" cy="4658779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5460285"/>
            <a:ext cx="8229600" cy="1032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Every object emits </a:t>
            </a:r>
            <a:r>
              <a:rPr lang="en-US" b="1" i="1" dirty="0" smtClean="0"/>
              <a:t>thermal radiation </a:t>
            </a:r>
            <a:r>
              <a:rPr lang="en-US" dirty="0" smtClean="0"/>
              <a:t>with a spectrum that depends on its temperature.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1" name="Picture 5" descr="05_12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1"/>
          <a:stretch/>
        </p:blipFill>
        <p:spPr bwMode="auto">
          <a:xfrm>
            <a:off x="1928900" y="973357"/>
            <a:ext cx="5499778" cy="43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7"/>
          <p:cNvSpPr>
            <a:spLocks noChangeArrowheads="1"/>
          </p:cNvSpPr>
          <p:nvPr/>
        </p:nvSpPr>
        <p:spPr bwMode="auto">
          <a:xfrm>
            <a:off x="1066800" y="6089650"/>
            <a:ext cx="73605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Relationship Between Temperature and Luminosity</a:t>
            </a:r>
          </a:p>
        </p:txBody>
      </p:sp>
      <p:pic>
        <p:nvPicPr>
          <p:cNvPr id="60420" name="Picture 5" descr="Relationship_Temp_Luminosi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832104"/>
            <a:ext cx="4591706" cy="4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58511" y="948289"/>
            <a:ext cx="2849866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object of fixed size grows more luminous as its temperature rises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05_11_Figure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7" b="2256"/>
          <a:stretch/>
        </p:blipFill>
        <p:spPr bwMode="auto">
          <a:xfrm>
            <a:off x="2029587" y="3369061"/>
            <a:ext cx="5084826" cy="33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Thermal Radiation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2400" dirty="0"/>
              <a:t>Hotter objects emit more light per unit area at all frequencies.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400" dirty="0"/>
              <a:t>Hotter objects emit photons with a higher average energy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3"/>
          <p:cNvSpPr txBox="1">
            <a:spLocks noChangeArrowheads="1"/>
          </p:cNvSpPr>
          <p:nvPr/>
        </p:nvSpPr>
        <p:spPr bwMode="auto">
          <a:xfrm>
            <a:off x="6156325" y="304800"/>
            <a:ext cx="268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72163" y="995768"/>
            <a:ext cx="2813082" cy="52479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Hottest stars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50,000 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Coolest </a:t>
            </a:r>
            <a:r>
              <a:rPr lang="en-US" dirty="0"/>
              <a:t>stars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3000 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(Sun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surface is 5800 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12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" y="919354"/>
            <a:ext cx="5504034" cy="5424266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58511" y="1185692"/>
            <a:ext cx="2837996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Level of ionization also reveals a </a:t>
            </a:r>
            <a:r>
              <a:rPr lang="en-US" dirty="0" smtClean="0"/>
              <a:t>star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temperature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3" name="Picture 17" descr="05_10_Figure-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"/>
          <a:stretch/>
        </p:blipFill>
        <p:spPr bwMode="auto">
          <a:xfrm>
            <a:off x="1207573" y="911334"/>
            <a:ext cx="2632075" cy="535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79361" y="5808772"/>
            <a:ext cx="869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Solid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052373" y="4707047"/>
            <a:ext cx="1570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Molecules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976173" y="3868847"/>
            <a:ext cx="1826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Neutral Gas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095236" y="1963847"/>
            <a:ext cx="141592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Ionized</a:t>
            </a:r>
          </a:p>
          <a:p>
            <a:r>
              <a:rPr lang="en-US" dirty="0">
                <a:latin typeface="Arial"/>
                <a:cs typeface="Arial"/>
              </a:rPr>
              <a:t>Gas</a:t>
            </a:r>
          </a:p>
          <a:p>
            <a:r>
              <a:rPr lang="en-US" dirty="0">
                <a:latin typeface="Arial"/>
                <a:cs typeface="Arial"/>
              </a:rPr>
              <a:t>(Plasma)</a:t>
            </a: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2833173" y="1597134"/>
            <a:ext cx="13382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3714236" y="3197334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28098" y="5743684"/>
            <a:ext cx="817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10 K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42373" y="4794359"/>
            <a:ext cx="93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10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K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42373" y="3803759"/>
            <a:ext cx="93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10</a:t>
            </a:r>
            <a:r>
              <a:rPr lang="en-US" baseline="30000" dirty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 K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51898" y="2736959"/>
            <a:ext cx="93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10</a:t>
            </a:r>
            <a:r>
              <a:rPr lang="en-US" baseline="30000" dirty="0"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 K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51898" y="1898759"/>
            <a:ext cx="93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10</a:t>
            </a:r>
            <a:r>
              <a:rPr lang="en-US" baseline="30000" dirty="0">
                <a:latin typeface="Arial"/>
                <a:cs typeface="Arial"/>
              </a:rPr>
              <a:t>5</a:t>
            </a:r>
            <a:r>
              <a:rPr lang="en-US" dirty="0">
                <a:latin typeface="Arial"/>
                <a:cs typeface="Arial"/>
              </a:rPr>
              <a:t> K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251898" y="984359"/>
            <a:ext cx="93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10</a:t>
            </a:r>
            <a:r>
              <a:rPr lang="en-US" baseline="30000" dirty="0">
                <a:latin typeface="Arial"/>
                <a:cs typeface="Arial"/>
              </a:rPr>
              <a:t>6</a:t>
            </a:r>
            <a:r>
              <a:rPr lang="en-US" dirty="0">
                <a:latin typeface="Arial"/>
                <a:cs typeface="Arial"/>
              </a:rPr>
              <a:t> 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05_ChOpen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 bwMode="auto">
          <a:xfrm>
            <a:off x="2250163" y="845818"/>
            <a:ext cx="4384912" cy="44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5482700"/>
            <a:ext cx="8229600" cy="11646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Absorption lines in a </a:t>
            </a:r>
            <a:r>
              <a:rPr lang="en-US" dirty="0" smtClean="0"/>
              <a:t>star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spectrum tell us its ionization level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5019762"/>
            <a:ext cx="8229600" cy="15563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Lines in a </a:t>
            </a:r>
            <a:r>
              <a:rPr lang="en-US" dirty="0" smtClean="0"/>
              <a:t>star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spectrum correspond to a </a:t>
            </a:r>
            <a:r>
              <a:rPr lang="en-US" b="1" i="1" dirty="0"/>
              <a:t>spectral type</a:t>
            </a:r>
            <a:r>
              <a:rPr lang="en-US" dirty="0"/>
              <a:t> that reveals its temperature: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/>
              <a:t>Hottest</a:t>
            </a:r>
            <a:r>
              <a:rPr lang="en-US" dirty="0" smtClean="0"/>
              <a:t>) O  B  </a:t>
            </a:r>
            <a:r>
              <a:rPr lang="en-US" dirty="0"/>
              <a:t>A  F  G  K  </a:t>
            </a:r>
            <a:r>
              <a:rPr lang="en-US" dirty="0" smtClean="0"/>
              <a:t>M (</a:t>
            </a:r>
            <a:r>
              <a:rPr lang="en-US" dirty="0"/>
              <a:t>Coolest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1" name="Picture 10" descr="12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>
          <a:xfrm>
            <a:off x="885523" y="887405"/>
            <a:ext cx="7363810" cy="3988436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584776"/>
          </a:xfrm>
        </p:spPr>
        <p:txBody>
          <a:bodyPr/>
          <a:lstStyle/>
          <a:p>
            <a:r>
              <a:rPr lang="en-US" dirty="0"/>
              <a:t>Remembering Spectral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(</a:t>
            </a:r>
            <a:r>
              <a:rPr lang="nl-NL" dirty="0"/>
              <a:t>Hottest</a:t>
            </a:r>
            <a:r>
              <a:rPr lang="nl-NL" dirty="0" smtClean="0"/>
              <a:t>) O  B  A  F  G  K  M (Coolest)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Oh</a:t>
            </a:r>
            <a:r>
              <a:rPr lang="nl-NL" dirty="0"/>
              <a:t>, Be A Fine Girl/Guy, Kiss </a:t>
            </a:r>
            <a:r>
              <a:rPr lang="nl-NL" dirty="0" smtClean="0"/>
              <a:t>Me</a:t>
            </a:r>
          </a:p>
          <a:p>
            <a:r>
              <a:rPr lang="nl-NL" dirty="0" smtClean="0"/>
              <a:t>Only </a:t>
            </a:r>
            <a:r>
              <a:rPr lang="nl-NL" dirty="0"/>
              <a:t>Boys Accepting Feminism Get Kissed </a:t>
            </a:r>
            <a:r>
              <a:rPr lang="nl-NL" dirty="0" smtClean="0"/>
              <a:t>Meaningfully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stellar luminosities?</a:t>
            </a:r>
            <a:endParaRPr lang="en-US" dirty="0"/>
          </a:p>
        </p:txBody>
      </p:sp>
      <p:pic>
        <p:nvPicPr>
          <p:cNvPr id="7" name="Picture 6" descr="12_02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"/>
          <a:stretch/>
        </p:blipFill>
        <p:spPr>
          <a:xfrm>
            <a:off x="778697" y="1569185"/>
            <a:ext cx="7577462" cy="500133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stars below is hottest?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M star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F star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A star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K star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stars below is hottest</a:t>
            </a:r>
            <a:r>
              <a:rPr lang="en-US" dirty="0" smtClean="0"/>
              <a:t>?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M star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F star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b="1" dirty="0"/>
              <a:t>A star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K </a:t>
            </a:r>
            <a:r>
              <a:rPr lang="en-US" dirty="0" smtClean="0">
                <a:solidFill>
                  <a:srgbClr val="BFBFBF"/>
                </a:solidFill>
              </a:rPr>
              <a:t>star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Pioneers of Stellar Classification</a:t>
            </a:r>
            <a:endParaRPr lang="en-US" dirty="0"/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5994119" y="1684240"/>
            <a:ext cx="2707431" cy="4653915"/>
          </a:xfrm>
        </p:spPr>
        <p:txBody>
          <a:bodyPr/>
          <a:lstStyle/>
          <a:p>
            <a:r>
              <a:rPr lang="en-US" dirty="0" smtClean="0"/>
              <a:t>Annie Jump Cannon and the </a:t>
            </a:r>
            <a:r>
              <a:rPr lang="en-US" altLang="ja-JP" dirty="0" smtClean="0"/>
              <a:t>"calculators" at Harvard laid the foundation of modern stellar classification.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12_0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" y="1808827"/>
            <a:ext cx="5213714" cy="404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stellar masses?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12_08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"/>
          <a:stretch/>
        </p:blipFill>
        <p:spPr>
          <a:xfrm>
            <a:off x="266700" y="1378419"/>
            <a:ext cx="8601456" cy="5150182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584776"/>
          </a:xfrm>
        </p:spPr>
        <p:txBody>
          <a:bodyPr/>
          <a:lstStyle/>
          <a:p>
            <a:r>
              <a:rPr lang="en-US" dirty="0"/>
              <a:t>Binary Star </a:t>
            </a:r>
            <a:r>
              <a:rPr lang="en-US" dirty="0" smtClean="0"/>
              <a:t>Orbits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Orbit of a binary star system depends on the strength of gravity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Binary Star Systems </a:t>
            </a:r>
            <a:endParaRPr lang="en-US" dirty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binary</a:t>
            </a:r>
          </a:p>
          <a:p>
            <a:r>
              <a:rPr lang="en-US" dirty="0" smtClean="0"/>
              <a:t>Eclipsing binary</a:t>
            </a:r>
          </a:p>
          <a:p>
            <a:r>
              <a:rPr lang="en-US" dirty="0" smtClean="0"/>
              <a:t>Spectroscopic binary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About half of all stars are in binary systems.</a:t>
            </a:r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Binary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4176980"/>
            <a:ext cx="8229600" cy="12358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directly observe the orbital motions of these stars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8" name="Picture 7" descr="12_0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/>
        </p:blipFill>
        <p:spPr>
          <a:xfrm>
            <a:off x="266700" y="2553277"/>
            <a:ext cx="8601456" cy="1185832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Eclipsing Binary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862546"/>
            <a:ext cx="8229600" cy="6779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measure periodic eclipses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2" name="Picture 11" descr="12_08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"/>
          <a:stretch/>
        </p:blipFill>
        <p:spPr>
          <a:xfrm>
            <a:off x="997748" y="1507514"/>
            <a:ext cx="7139360" cy="4274742"/>
          </a:xfrm>
          <a:prstGeom prst="rect">
            <a:avLst/>
          </a:prstGeom>
        </p:spPr>
      </p:pic>
      <p:pic>
        <p:nvPicPr>
          <p:cNvPr id="8" name="Picture 7" descr="sampl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22" y="5644066"/>
            <a:ext cx="1828800" cy="330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1830" y="6451780"/>
            <a:ext cx="8852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charset="0"/>
                <a:hlinkClick r:id="rId5"/>
              </a:rPr>
              <a:t>http://www.astronomy.ohio-state.edu/~</a:t>
            </a:r>
            <a:r>
              <a:rPr lang="en-US" sz="1800" dirty="0" smtClean="0">
                <a:latin typeface="Times New Roman" charset="0"/>
                <a:hlinkClick r:id="rId5"/>
              </a:rPr>
              <a:t>pogge/TeachRes/Movies162/eclbin.gif</a:t>
            </a:r>
            <a:endParaRPr lang="en-US" sz="1800" dirty="0" smtClean="0">
              <a:latin typeface="Times New Roman" charset="0"/>
            </a:endParaRPr>
          </a:p>
          <a:p>
            <a:endParaRPr lang="en-US" sz="1800" dirty="0">
              <a:latin typeface="Times New Roman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Spectroscopic Binary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5553921"/>
            <a:ext cx="9144000" cy="7690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determine the orbit by measuring Doppler shifts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8" name="Picture 7" descr="12_07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"/>
          <a:stretch/>
        </p:blipFill>
        <p:spPr>
          <a:xfrm>
            <a:off x="1562087" y="1449205"/>
            <a:ext cx="6010682" cy="3993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213903"/>
            <a:ext cx="8112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  <a:hlinkClick r:id="rId4"/>
              </a:rPr>
              <a:t>http://www.astronomy.ohio-state.edu/~pogge/Ast162/Movies</a:t>
            </a:r>
            <a:r>
              <a:rPr lang="en-US" dirty="0" smtClean="0">
                <a:latin typeface="Times New Roman" charset="0"/>
                <a:hlinkClick r:id="rId4"/>
              </a:rPr>
              <a:t>/</a:t>
            </a:r>
            <a:endParaRPr lang="en-US" dirty="0" smtClean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61166" y="841456"/>
            <a:ext cx="4581644" cy="59008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measure mass using gravity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Direct </a:t>
            </a:r>
            <a:r>
              <a:rPr lang="en-US" dirty="0"/>
              <a:t>mass measurements are possible only for stars in binary star systems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= period</a:t>
            </a:r>
          </a:p>
          <a:p>
            <a:pPr marL="0" indent="0">
              <a:buNone/>
            </a:pP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average </a:t>
            </a:r>
            <a:r>
              <a:rPr lang="en-US" dirty="0" smtClean="0"/>
              <a:t>separation</a:t>
            </a:r>
            <a:endParaRPr lang="en-US" dirty="0"/>
          </a:p>
        </p:txBody>
      </p:sp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935131" y="5543493"/>
            <a:ext cx="2049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Isaac Newton</a:t>
            </a: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4450671" y="4125518"/>
            <a:ext cx="379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 smtClean="0">
                <a:latin typeface="Arial"/>
                <a:cs typeface="Arial"/>
              </a:rPr>
              <a:t> p</a:t>
            </a:r>
            <a:r>
              <a:rPr lang="en-US" sz="2800" baseline="30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  =                      </a:t>
            </a:r>
            <a:r>
              <a:rPr lang="en-US" sz="2800" i="1" dirty="0">
                <a:latin typeface="Arial"/>
                <a:cs typeface="Arial"/>
              </a:rPr>
              <a:t>a</a:t>
            </a:r>
            <a:r>
              <a:rPr lang="en-US" sz="2800" baseline="30000" dirty="0">
                <a:latin typeface="Arial"/>
                <a:cs typeface="Arial"/>
              </a:rPr>
              <a:t>3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5426331" y="3847021"/>
            <a:ext cx="2514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      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4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</a:t>
            </a:r>
            <a:r>
              <a:rPr lang="en-US" sz="2800" baseline="30000" dirty="0" smtClean="0">
                <a:latin typeface="Arial"/>
                <a:cs typeface="Arial"/>
              </a:rPr>
              <a:t>2</a:t>
            </a:r>
            <a:endParaRPr lang="en-US" sz="28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800" i="1" dirty="0">
                <a:latin typeface="Arial"/>
                <a:cs typeface="Arial"/>
              </a:rPr>
              <a:t>G</a:t>
            </a:r>
            <a:r>
              <a:rPr lang="en-US" sz="2800" dirty="0">
                <a:latin typeface="Arial"/>
                <a:cs typeface="Arial"/>
              </a:rPr>
              <a:t> (</a:t>
            </a:r>
            <a:r>
              <a:rPr lang="en-US" sz="2800" i="1" dirty="0">
                <a:latin typeface="Arial"/>
                <a:cs typeface="Arial"/>
              </a:rPr>
              <a:t>M</a:t>
            </a:r>
            <a:r>
              <a:rPr lang="en-US" sz="2800" baseline="-25000" dirty="0">
                <a:latin typeface="Arial"/>
                <a:cs typeface="Arial"/>
              </a:rPr>
              <a:t>1</a:t>
            </a:r>
            <a:r>
              <a:rPr lang="en-US" sz="2800" dirty="0">
                <a:latin typeface="Arial"/>
                <a:cs typeface="Arial"/>
              </a:rPr>
              <a:t> + </a:t>
            </a:r>
            <a:r>
              <a:rPr lang="en-US" sz="2800" i="1" dirty="0">
                <a:latin typeface="Arial"/>
                <a:cs typeface="Arial"/>
              </a:rPr>
              <a:t>M</a:t>
            </a:r>
            <a:r>
              <a:rPr lang="en-US" sz="2800" baseline="-25000" dirty="0">
                <a:latin typeface="Arial"/>
                <a:cs typeface="Arial"/>
              </a:rPr>
              <a:t>2</a:t>
            </a:r>
            <a:r>
              <a:rPr lang="en-US" sz="2800" dirty="0">
                <a:latin typeface="Arial"/>
                <a:cs typeface="Arial"/>
              </a:rPr>
              <a:t>)</a:t>
            </a:r>
          </a:p>
        </p:txBody>
      </p:sp>
      <p:sp>
        <p:nvSpPr>
          <p:cNvPr id="93189" name="Line 6"/>
          <p:cNvSpPr>
            <a:spLocks noChangeShapeType="1"/>
          </p:cNvSpPr>
          <p:nvPr/>
        </p:nvSpPr>
        <p:spPr bwMode="auto">
          <a:xfrm>
            <a:off x="5578730" y="4394708"/>
            <a:ext cx="17588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04_Pg88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" y="700392"/>
            <a:ext cx="3873141" cy="4682196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5494570"/>
            <a:ext cx="8229600" cy="1057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Brightness of a star depends on both distance and luminosity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12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48" y="841745"/>
            <a:ext cx="4625688" cy="455865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Need two out of three observables to measure mass:</a:t>
            </a:r>
            <a:endParaRPr lang="en-US" dirty="0"/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Orbital period (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Orbital separation (</a:t>
            </a:r>
            <a:r>
              <a:rPr lang="en-US" i="1" dirty="0" smtClean="0"/>
              <a:t>a</a:t>
            </a:r>
            <a:r>
              <a:rPr lang="en-US" dirty="0" smtClean="0"/>
              <a:t> or </a:t>
            </a:r>
            <a:r>
              <a:rPr lang="en-US" i="1" dirty="0" smtClean="0"/>
              <a:t>r</a:t>
            </a:r>
            <a:r>
              <a:rPr lang="en-US" dirty="0" smtClean="0"/>
              <a:t> = radius)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Orbital velocity (</a:t>
            </a:r>
            <a:r>
              <a:rPr lang="en-US" i="1" dirty="0" smtClean="0"/>
              <a:t>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circular orbits, </a:t>
            </a:r>
            <a:r>
              <a:rPr lang="en-US" i="1" dirty="0" smtClean="0"/>
              <a:t>v</a:t>
            </a:r>
            <a:r>
              <a:rPr lang="en-US" dirty="0" smtClean="0"/>
              <a:t> = 2</a:t>
            </a:r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US" i="1" dirty="0" smtClean="0"/>
              <a:t>r</a:t>
            </a:r>
            <a:r>
              <a:rPr lang="en-US" dirty="0" smtClean="0"/>
              <a:t> / 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95235" name="AutoShape 4"/>
          <p:cNvSpPr>
            <a:spLocks noChangeArrowheads="1"/>
          </p:cNvSpPr>
          <p:nvPr/>
        </p:nvSpPr>
        <p:spPr bwMode="auto">
          <a:xfrm>
            <a:off x="6705600" y="3573463"/>
            <a:ext cx="2133600" cy="2209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61" y="10800"/>
                </a:moveTo>
                <a:cubicBezTo>
                  <a:pt x="1061" y="16179"/>
                  <a:pt x="5421" y="20539"/>
                  <a:pt x="10800" y="20539"/>
                </a:cubicBezTo>
                <a:cubicBezTo>
                  <a:pt x="16179" y="20539"/>
                  <a:pt x="20539" y="16179"/>
                  <a:pt x="20539" y="10800"/>
                </a:cubicBezTo>
                <a:cubicBezTo>
                  <a:pt x="20539" y="5421"/>
                  <a:pt x="16179" y="1061"/>
                  <a:pt x="10800" y="1061"/>
                </a:cubicBezTo>
                <a:cubicBezTo>
                  <a:pt x="5421" y="1061"/>
                  <a:pt x="1061" y="5421"/>
                  <a:pt x="1061" y="10800"/>
                </a:cubicBezTo>
                <a:close/>
              </a:path>
            </a:pathLst>
          </a:custGeom>
          <a:solidFill>
            <a:srgbClr val="00CC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36" name="Line 5"/>
          <p:cNvSpPr>
            <a:spLocks noChangeShapeType="1"/>
          </p:cNvSpPr>
          <p:nvPr/>
        </p:nvSpPr>
        <p:spPr bwMode="auto">
          <a:xfrm>
            <a:off x="6858000" y="47164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7086600" y="41830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latin typeface="Arial"/>
                <a:cs typeface="Arial"/>
              </a:rPr>
              <a:t>r</a:t>
            </a:r>
          </a:p>
        </p:txBody>
      </p:sp>
      <p:sp>
        <p:nvSpPr>
          <p:cNvPr id="95238" name="Oval 7"/>
          <p:cNvSpPr>
            <a:spLocks noChangeArrowheads="1"/>
          </p:cNvSpPr>
          <p:nvPr/>
        </p:nvSpPr>
        <p:spPr bwMode="auto">
          <a:xfrm>
            <a:off x="7772400" y="4640263"/>
            <a:ext cx="76200" cy="76200"/>
          </a:xfrm>
          <a:prstGeom prst="ellipse">
            <a:avLst/>
          </a:prstGeom>
          <a:solidFill>
            <a:srgbClr val="00CC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5239" name="Text Box 8"/>
          <p:cNvSpPr txBox="1">
            <a:spLocks noChangeArrowheads="1"/>
          </p:cNvSpPr>
          <p:nvPr/>
        </p:nvSpPr>
        <p:spPr bwMode="auto">
          <a:xfrm>
            <a:off x="7848600" y="43354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latin typeface="Arial"/>
                <a:cs typeface="Arial"/>
              </a:rPr>
              <a:t>M</a:t>
            </a:r>
          </a:p>
        </p:txBody>
      </p:sp>
      <p:sp>
        <p:nvSpPr>
          <p:cNvPr id="95240" name="AutoShape 9"/>
          <p:cNvSpPr>
            <a:spLocks noChangeArrowheads="1"/>
          </p:cNvSpPr>
          <p:nvPr/>
        </p:nvSpPr>
        <p:spPr bwMode="auto">
          <a:xfrm>
            <a:off x="7620000" y="3421063"/>
            <a:ext cx="457200" cy="381000"/>
          </a:xfrm>
          <a:prstGeom prst="rightArrow">
            <a:avLst>
              <a:gd name="adj1" fmla="val 31667"/>
              <a:gd name="adj2" fmla="val 66944"/>
            </a:avLst>
          </a:prstGeom>
          <a:solidFill>
            <a:srgbClr val="00CC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5241" name="Text Box 10"/>
          <p:cNvSpPr txBox="1">
            <a:spLocks noChangeArrowheads="1"/>
          </p:cNvSpPr>
          <p:nvPr/>
        </p:nvSpPr>
        <p:spPr bwMode="auto">
          <a:xfrm>
            <a:off x="7543800" y="3116263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latin typeface="Arial"/>
                <a:cs typeface="Arial"/>
              </a:rPr>
              <a:t>v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3"/>
          <p:cNvSpPr txBox="1">
            <a:spLocks noChangeArrowheads="1"/>
          </p:cNvSpPr>
          <p:nvPr/>
        </p:nvSpPr>
        <p:spPr bwMode="auto">
          <a:xfrm>
            <a:off x="6156325" y="304800"/>
            <a:ext cx="268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52857" y="712562"/>
            <a:ext cx="2373628" cy="5989641"/>
          </a:xfrm>
        </p:spPr>
        <p:txBody>
          <a:bodyPr/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2400" dirty="0"/>
              <a:t>Most massive stars:</a:t>
            </a:r>
          </a:p>
          <a:p>
            <a:pPr marL="0" indent="0">
              <a:buNone/>
              <a:tabLst>
                <a:tab pos="344488" algn="l"/>
              </a:tabLst>
            </a:pPr>
            <a:endParaRPr lang="en-US" sz="2400" dirty="0"/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/>
              <a:t>	100</a:t>
            </a:r>
            <a:r>
              <a:rPr lang="en-US" sz="2400" i="1" dirty="0"/>
              <a:t>M</a:t>
            </a:r>
            <a:r>
              <a:rPr lang="en-US" sz="2400" baseline="-25000" dirty="0"/>
              <a:t>Sun</a:t>
            </a:r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/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/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/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/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/>
              <a:t>Least massive stars:</a:t>
            </a:r>
          </a:p>
          <a:p>
            <a:pPr marL="0" indent="0">
              <a:buNone/>
              <a:tabLst>
                <a:tab pos="344488" algn="l"/>
              </a:tabLst>
            </a:pPr>
            <a:endParaRPr lang="en-US" sz="2400" dirty="0"/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/>
              <a:t>	0.08</a:t>
            </a:r>
            <a:r>
              <a:rPr lang="en-US" sz="2400" i="1" dirty="0"/>
              <a:t>M</a:t>
            </a:r>
            <a:r>
              <a:rPr lang="en-US" sz="2400" baseline="-25000" dirty="0"/>
              <a:t>Sun</a:t>
            </a:r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/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baseline="-25000" dirty="0"/>
              <a:t>Sun</a:t>
            </a:r>
            <a:r>
              <a:rPr lang="en-US" sz="2400" dirty="0"/>
              <a:t> is the mass of the Sun.)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3" name="Picture 12" descr="12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3" y="837287"/>
            <a:ext cx="5713221" cy="5630422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3"/>
          <p:cNvSpPr txBox="1">
            <a:spLocks noChangeArrowheads="1"/>
          </p:cNvSpPr>
          <p:nvPr/>
        </p:nvSpPr>
        <p:spPr bwMode="auto">
          <a:xfrm>
            <a:off x="6156325" y="304800"/>
            <a:ext cx="268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52857" y="712562"/>
            <a:ext cx="2373628" cy="5989641"/>
          </a:xfrm>
        </p:spPr>
        <p:txBody>
          <a:bodyPr/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2400" dirty="0"/>
              <a:t>Most massive stars</a:t>
            </a:r>
            <a:r>
              <a:rPr lang="en-US" sz="2400" dirty="0" smtClean="0"/>
              <a:t>:</a:t>
            </a:r>
          </a:p>
          <a:p>
            <a:pPr marL="0" indent="0">
              <a:buNone/>
              <a:tabLst>
                <a:tab pos="344488" algn="l"/>
              </a:tabLst>
            </a:pPr>
            <a:endParaRPr lang="en-US" sz="2400" dirty="0" smtClean="0"/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 smtClean="0"/>
              <a:t>	100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Sun</a:t>
            </a:r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 smtClean="0"/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 smtClean="0"/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 smtClean="0"/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 smtClean="0"/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 smtClean="0"/>
              <a:t>Least </a:t>
            </a:r>
            <a:r>
              <a:rPr lang="en-US" sz="2400" dirty="0"/>
              <a:t>massive stars</a:t>
            </a:r>
            <a:r>
              <a:rPr lang="en-US" sz="2400" dirty="0" smtClean="0"/>
              <a:t>:</a:t>
            </a:r>
          </a:p>
          <a:p>
            <a:pPr marL="0" indent="0">
              <a:buNone/>
              <a:tabLst>
                <a:tab pos="344488" algn="l"/>
              </a:tabLst>
            </a:pPr>
            <a:endParaRPr lang="en-US" sz="2400" dirty="0" smtClean="0"/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 smtClean="0"/>
              <a:t>	0.08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Sun</a:t>
            </a:r>
            <a:endParaRPr lang="en-US" sz="2400" baseline="-25000" dirty="0"/>
          </a:p>
          <a:p>
            <a:pPr marL="0" indent="0">
              <a:buNone/>
              <a:tabLst>
                <a:tab pos="344488" algn="l"/>
              </a:tabLst>
            </a:pPr>
            <a:endParaRPr lang="en-US" sz="2400" baseline="-25000" dirty="0" smtClean="0"/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 smtClean="0"/>
              <a:t>(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Sun</a:t>
            </a:r>
            <a:r>
              <a:rPr lang="en-US" sz="2400" dirty="0" smtClean="0"/>
              <a:t> </a:t>
            </a:r>
            <a:r>
              <a:rPr lang="en-US" sz="2400" dirty="0"/>
              <a:t>is the mass of the Sun.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3" name="Picture 12" descr="12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3" y="837287"/>
            <a:ext cx="5713221" cy="563042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72303" y="2520949"/>
            <a:ext cx="20537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(some very rare stars may have &gt; 100 </a:t>
            </a:r>
            <a:r>
              <a:rPr lang="en-US" sz="2000" i="1" dirty="0">
                <a:latin typeface="Arial"/>
                <a:cs typeface="Arial"/>
              </a:rPr>
              <a:t>M</a:t>
            </a:r>
            <a:r>
              <a:rPr lang="en-US" sz="2000" baseline="-25000" dirty="0">
                <a:latin typeface="Arial"/>
                <a:cs typeface="Arial"/>
              </a:rPr>
              <a:t>Sun</a:t>
            </a:r>
            <a:r>
              <a:rPr lang="en-US" sz="2000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811182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How do we measure stellar luminosities?</a:t>
            </a:r>
          </a:p>
          <a:p>
            <a:pPr lvl="1"/>
            <a:r>
              <a:rPr lang="en-US" dirty="0" smtClean="0"/>
              <a:t>If we measure 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apparent brightness and distance, we can compute its luminosity with the inverse square law for light.</a:t>
            </a:r>
          </a:p>
          <a:p>
            <a:pPr lvl="1"/>
            <a:r>
              <a:rPr lang="en-US" dirty="0" smtClean="0"/>
              <a:t>Parallax tells us distances to the nearest stars.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we measure stellar temperatures?</a:t>
            </a:r>
          </a:p>
          <a:p>
            <a:pPr lvl="1"/>
            <a:r>
              <a:rPr lang="en-US" dirty="0" smtClean="0"/>
              <a:t>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color and spectral type both reflect its temperature.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How do we measure stellar masses?</a:t>
            </a:r>
          </a:p>
          <a:p>
            <a:pPr lvl="1"/>
            <a:r>
              <a:rPr lang="en-US" dirty="0" smtClean="0"/>
              <a:t>Newton</a:t>
            </a:r>
            <a:r>
              <a:rPr lang="fr-FR" altLang="ja-JP" dirty="0" smtClean="0"/>
              <a:t>'</a:t>
            </a:r>
            <a:r>
              <a:rPr lang="en-US" altLang="ja-JP" dirty="0" smtClean="0"/>
              <a:t>s version of Kepler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third law tells us the total mass of a binary system, if we can measure the orbital period (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) and average orbital separation of the system (</a:t>
            </a:r>
            <a:r>
              <a:rPr lang="en-US" altLang="ja-JP" i="1" dirty="0" smtClean="0"/>
              <a:t>a</a:t>
            </a:r>
            <a:r>
              <a:rPr lang="en-US" altLang="ja-JP" dirty="0" smtClean="0"/>
              <a:t>).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12.2 Patterns Among Stars</a:t>
            </a:r>
            <a:endParaRPr lang="en-US" dirty="0"/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What is a Hertzsprung–Russell diagram?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What is the significance of the main sequence?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What are giants, supergiants, and white dwarfs?</a:t>
            </a:r>
            <a:endParaRPr lang="en-US" dirty="0">
              <a:solidFill>
                <a:srgbClr val="374B9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Hertzsprung–Russell diagram?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2428241" y="1473206"/>
            <a:ext cx="4266182" cy="508804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80468" y="1292524"/>
            <a:ext cx="2919907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H-R diagram plots the luminosities and temperatures of stars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5" name="Picture 14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956418" y="879698"/>
            <a:ext cx="4266182" cy="5088040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 rot="16200000">
            <a:off x="-269672" y="3229777"/>
            <a:ext cx="165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Luminosity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rot="5400000" flipH="1">
            <a:off x="66089" y="2175527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440992" y="6054617"/>
            <a:ext cx="1912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Temperature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H="1">
            <a:off x="1390067" y="6327667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3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4"/>
          <p:cNvSpPr>
            <a:spLocks noChangeArrowheads="1"/>
          </p:cNvSpPr>
          <p:nvPr/>
        </p:nvSpPr>
        <p:spPr bwMode="auto">
          <a:xfrm>
            <a:off x="1066799" y="6089650"/>
            <a:ext cx="41676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Generating an H-R Diagram</a:t>
            </a:r>
          </a:p>
        </p:txBody>
      </p:sp>
      <p:pic>
        <p:nvPicPr>
          <p:cNvPr id="111619" name="Picture 4" descr="Generating_HR_Diagr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01" y="871891"/>
            <a:ext cx="4758286" cy="50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97380" y="1328134"/>
            <a:ext cx="3216648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stars fall somewhere on the </a:t>
            </a:r>
            <a:r>
              <a:rPr lang="en-US" b="1" i="1" dirty="0"/>
              <a:t>main sequence </a:t>
            </a:r>
            <a:r>
              <a:rPr lang="en-US" dirty="0"/>
              <a:t>of the H-R diagram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12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"/>
          <a:stretch/>
        </p:blipFill>
        <p:spPr>
          <a:xfrm>
            <a:off x="549112" y="1194109"/>
            <a:ext cx="4851530" cy="4871108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22009" y="877066"/>
            <a:ext cx="3639497" cy="587706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i="1" dirty="0" smtClean="0"/>
              <a:t>Luminosity: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Amount of power a star radiates (energy per second = watts)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i="1" dirty="0" smtClean="0"/>
              <a:t>Apparent brightness: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Amount of starlight that reaches Earth (energy per second per square meter)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4" name="Picture 13" descr="12_0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"/>
          <a:stretch/>
        </p:blipFill>
        <p:spPr>
          <a:xfrm>
            <a:off x="235425" y="1520305"/>
            <a:ext cx="4761654" cy="4384896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2336" y="1304394"/>
            <a:ext cx="3062343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Stars with lower </a:t>
            </a:r>
            <a:r>
              <a:rPr lang="en-US" i="1" dirty="0"/>
              <a:t>T </a:t>
            </a:r>
            <a:r>
              <a:rPr lang="en-US" dirty="0"/>
              <a:t>and higher </a:t>
            </a:r>
            <a:r>
              <a:rPr lang="en-US" i="1" dirty="0"/>
              <a:t>L</a:t>
            </a:r>
            <a:r>
              <a:rPr lang="en-US" dirty="0"/>
              <a:t> than main-sequence stars must have larger </a:t>
            </a:r>
            <a:r>
              <a:rPr lang="en-US" dirty="0" smtClean="0"/>
              <a:t>radii: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giants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i="1" dirty="0" smtClean="0"/>
              <a:t>supergiants</a:t>
            </a:r>
            <a:endParaRPr lang="en-US" b="1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3" name="Picture 12" descr="12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"/>
          <a:stretch/>
        </p:blipFill>
        <p:spPr>
          <a:xfrm>
            <a:off x="549112" y="1194109"/>
            <a:ext cx="4851530" cy="4871108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72062" y="1402232"/>
            <a:ext cx="1929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ADA86"/>
                </a:solidFill>
                <a:latin typeface="Arial"/>
                <a:cs typeface="Arial"/>
              </a:rPr>
              <a:t>large radius</a:t>
            </a:r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51684" y="1245044"/>
            <a:ext cx="2896169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Stars with higher </a:t>
            </a:r>
            <a:r>
              <a:rPr lang="en-US" i="1" dirty="0"/>
              <a:t>T</a:t>
            </a:r>
            <a:r>
              <a:rPr lang="en-US" dirty="0"/>
              <a:t> and lower </a:t>
            </a:r>
            <a:r>
              <a:rPr lang="en-US" i="1" dirty="0"/>
              <a:t>L</a:t>
            </a:r>
            <a:r>
              <a:rPr lang="en-US" dirty="0"/>
              <a:t> than main-sequence stars must have smaller </a:t>
            </a:r>
            <a:r>
              <a:rPr lang="en-US" dirty="0" smtClean="0"/>
              <a:t>radii: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white dwarfs</a:t>
            </a:r>
            <a:endParaRPr lang="en-US" b="1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2" name="Picture 11" descr="12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"/>
          <a:stretch/>
        </p:blipFill>
        <p:spPr>
          <a:xfrm>
            <a:off x="549112" y="1194109"/>
            <a:ext cx="4851530" cy="4871108"/>
          </a:xfrm>
          <a:prstGeom prst="rect">
            <a:avLst/>
          </a:prstGeom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496453" y="4595345"/>
            <a:ext cx="1980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ADA86"/>
                </a:solidFill>
                <a:latin typeface="Arial"/>
                <a:cs typeface="Arial"/>
              </a:rPr>
              <a:t>small radius</a:t>
            </a:r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1020836"/>
            <a:ext cx="8229600" cy="55552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A </a:t>
            </a:r>
            <a:r>
              <a:rPr lang="en-US" sz="2400" dirty="0" smtClean="0"/>
              <a:t>star</a:t>
            </a:r>
            <a:r>
              <a:rPr lang="fr-FR" sz="2400" dirty="0" smtClean="0"/>
              <a:t>'</a:t>
            </a:r>
            <a:r>
              <a:rPr lang="en-US" sz="2400" dirty="0" smtClean="0"/>
              <a:t>s </a:t>
            </a:r>
            <a:r>
              <a:rPr lang="en-US" sz="2400" dirty="0"/>
              <a:t>full classification includes spectral type (line identities) and luminosity class (line shapes, related to the size of the star)</a:t>
            </a:r>
            <a:r>
              <a:rPr lang="en-US" sz="2400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defTabSz="747713">
              <a:lnSpc>
                <a:spcPct val="90000"/>
              </a:lnSpc>
              <a:buNone/>
              <a:tabLst>
                <a:tab pos="1141413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       I	— supergiant</a:t>
            </a:r>
          </a:p>
          <a:p>
            <a:pPr marL="0" indent="0" defTabSz="747713">
              <a:lnSpc>
                <a:spcPct val="90000"/>
              </a:lnSpc>
              <a:buNone/>
              <a:tabLst>
                <a:tab pos="1141413" algn="l"/>
              </a:tabLst>
            </a:pPr>
            <a:r>
              <a:rPr lang="en-US" sz="2400" dirty="0" smtClean="0"/>
              <a:t>         II	— </a:t>
            </a:r>
            <a:r>
              <a:rPr lang="en-US" sz="2400" dirty="0"/>
              <a:t>bright giant</a:t>
            </a:r>
          </a:p>
          <a:p>
            <a:pPr marL="0" indent="0" defTabSz="747713">
              <a:lnSpc>
                <a:spcPct val="90000"/>
              </a:lnSpc>
              <a:buNone/>
              <a:tabLst>
                <a:tab pos="1141413" algn="l"/>
              </a:tabLst>
            </a:pPr>
            <a:r>
              <a:rPr lang="en-US" sz="2400" dirty="0" smtClean="0"/>
              <a:t>         III	— </a:t>
            </a:r>
            <a:r>
              <a:rPr lang="en-US" sz="2400" dirty="0"/>
              <a:t>giant</a:t>
            </a:r>
          </a:p>
          <a:p>
            <a:pPr marL="0" indent="0" defTabSz="747713">
              <a:lnSpc>
                <a:spcPct val="90000"/>
              </a:lnSpc>
              <a:buNone/>
              <a:tabLst>
                <a:tab pos="1141413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       IV	— </a:t>
            </a:r>
            <a:r>
              <a:rPr lang="en-US" sz="2400" dirty="0"/>
              <a:t>subgiant</a:t>
            </a:r>
          </a:p>
          <a:p>
            <a:pPr marL="0" indent="0" defTabSz="747713">
              <a:lnSpc>
                <a:spcPct val="90000"/>
              </a:lnSpc>
              <a:buNone/>
              <a:tabLst>
                <a:tab pos="1141413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       V	— </a:t>
            </a:r>
            <a:r>
              <a:rPr lang="en-US" sz="2400" dirty="0"/>
              <a:t>main </a:t>
            </a:r>
            <a:r>
              <a:rPr lang="en-US" sz="2400" dirty="0" smtClean="0"/>
              <a:t>sequence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Examples: Sun </a:t>
            </a:r>
            <a:r>
              <a:rPr lang="en-US" sz="2400" dirty="0"/>
              <a:t>— G2 V</a:t>
            </a:r>
          </a:p>
          <a:p>
            <a:pPr marL="0" indent="0">
              <a:lnSpc>
                <a:spcPct val="90000"/>
              </a:lnSpc>
              <a:buNone/>
              <a:tabLst>
                <a:tab pos="1543050" algn="l"/>
              </a:tabLst>
            </a:pPr>
            <a:r>
              <a:rPr lang="en-US" sz="2400" dirty="0" smtClean="0"/>
              <a:t>	Sirius </a:t>
            </a:r>
            <a:r>
              <a:rPr lang="en-US" sz="2400" dirty="0"/>
              <a:t>— A1 V</a:t>
            </a:r>
          </a:p>
          <a:p>
            <a:pPr marL="0" indent="0">
              <a:lnSpc>
                <a:spcPct val="90000"/>
              </a:lnSpc>
              <a:buNone/>
              <a:tabLst>
                <a:tab pos="1543050" algn="l"/>
              </a:tabLst>
            </a:pPr>
            <a:r>
              <a:rPr lang="en-US" sz="2400" dirty="0" smtClean="0"/>
              <a:t>	Proxima </a:t>
            </a:r>
            <a:r>
              <a:rPr lang="en-US" sz="2400" dirty="0"/>
              <a:t>Centauri — M5.5 V</a:t>
            </a:r>
          </a:p>
          <a:p>
            <a:pPr marL="0" indent="0">
              <a:lnSpc>
                <a:spcPct val="90000"/>
              </a:lnSpc>
              <a:buNone/>
              <a:tabLst>
                <a:tab pos="1543050" algn="l"/>
              </a:tabLst>
            </a:pPr>
            <a:r>
              <a:rPr lang="en-US" sz="2400" dirty="0" smtClean="0"/>
              <a:t>	Betelgeuse </a:t>
            </a:r>
            <a:r>
              <a:rPr lang="en-US" sz="2400" dirty="0"/>
              <a:t>— M2 </a:t>
            </a:r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851685" y="1316264"/>
            <a:ext cx="2967386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H-R diagram depicts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Temperature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Color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Spectral type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Luminosity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8" name="Picture 17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956418" y="879698"/>
            <a:ext cx="4266182" cy="5088040"/>
          </a:xfrm>
          <a:prstGeom prst="rect">
            <a:avLst/>
          </a:prstGeom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 rot="16200000">
            <a:off x="-269672" y="3229777"/>
            <a:ext cx="165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Luminosity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rot="5400000" flipH="1">
            <a:off x="66089" y="2175527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440992" y="6054617"/>
            <a:ext cx="1912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Temperature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H="1">
            <a:off x="1390067" y="6327667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23907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23908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123909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123910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5880073" y="1102601"/>
            <a:ext cx="2245314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star is the hottest?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6"/>
          <p:cNvSpPr txBox="1">
            <a:spLocks/>
          </p:cNvSpPr>
          <p:nvPr/>
        </p:nvSpPr>
        <p:spPr bwMode="auto">
          <a:xfrm>
            <a:off x="5880073" y="1102601"/>
            <a:ext cx="2245314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star is the hottest?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6" name="Picture 15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7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8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19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0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21" name="Oval 29"/>
          <p:cNvSpPr>
            <a:spLocks noChangeAspect="1" noChangeArrowheads="1"/>
          </p:cNvSpPr>
          <p:nvPr/>
        </p:nvSpPr>
        <p:spPr bwMode="auto">
          <a:xfrm>
            <a:off x="6809674" y="2161738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6" name="Picture 15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7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8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19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0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044697" y="1102601"/>
            <a:ext cx="2257073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star is the most luminous?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7" name="Picture 16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8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9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20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1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22" name="Oval 31"/>
          <p:cNvSpPr>
            <a:spLocks noChangeAspect="1" noChangeArrowheads="1"/>
          </p:cNvSpPr>
          <p:nvPr/>
        </p:nvSpPr>
        <p:spPr bwMode="auto">
          <a:xfrm>
            <a:off x="6980177" y="266407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6044697" y="1102601"/>
            <a:ext cx="2257073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star is the most luminous?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6" name="Picture 15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7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8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19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0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5891831" y="1102601"/>
            <a:ext cx="2635039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star is a main-sequence star?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7" name="Picture 16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8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9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20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1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23" name="Oval 32"/>
          <p:cNvSpPr>
            <a:spLocks noChangeAspect="1" noChangeArrowheads="1"/>
          </p:cNvSpPr>
          <p:nvPr/>
        </p:nvSpPr>
        <p:spPr bwMode="auto">
          <a:xfrm>
            <a:off x="7016294" y="267865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5891831" y="1102601"/>
            <a:ext cx="2635039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star is a main-sequence star?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two stars have about the same luminosity— which one appears brighter?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Alpha Centauri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6" name="Picture 15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7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8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19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0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5891831" y="1102601"/>
            <a:ext cx="2635039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Which star has the largest radius?</a:t>
            </a:r>
            <a:endParaRPr lang="en-US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5891831" y="1102601"/>
            <a:ext cx="2635039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Which star has the largest radius?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7" name="Picture 16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8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9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20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1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22" name="Oval 31"/>
          <p:cNvSpPr>
            <a:spLocks noChangeAspect="1" noChangeArrowheads="1"/>
          </p:cNvSpPr>
          <p:nvPr/>
        </p:nvSpPr>
        <p:spPr bwMode="auto">
          <a:xfrm>
            <a:off x="7016294" y="26522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What is the significance of the main sequence?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12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2139631" y="1753452"/>
            <a:ext cx="4851530" cy="4880088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2"/>
          <p:cNvSpPr txBox="1">
            <a:spLocks noChangeArrowheads="1"/>
          </p:cNvSpPr>
          <p:nvPr/>
        </p:nvSpPr>
        <p:spPr bwMode="auto">
          <a:xfrm>
            <a:off x="6156325" y="304800"/>
            <a:ext cx="268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43077" y="1304394"/>
            <a:ext cx="3501516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/>
              <a:t>Main-sequence stars </a:t>
            </a:r>
            <a:r>
              <a:rPr lang="en-US" sz="2400" dirty="0"/>
              <a:t>are fusing hydrogen into helium in their cores, like the </a:t>
            </a:r>
            <a:r>
              <a:rPr lang="en-US" sz="2400" dirty="0" smtClean="0"/>
              <a:t>Sun.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Luminous </a:t>
            </a:r>
            <a:r>
              <a:rPr lang="en-US" sz="2400" dirty="0"/>
              <a:t>main-sequence stars are hot (blue).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Less </a:t>
            </a:r>
            <a:r>
              <a:rPr lang="en-US" sz="2400" dirty="0"/>
              <a:t>luminous ones are cooler (yellow or red)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2" name="Picture 11" descr="12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418547" y="1243034"/>
            <a:ext cx="4851530" cy="4880088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6156325" y="304800"/>
            <a:ext cx="268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5600" y="1328134"/>
            <a:ext cx="3489645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Mass measurements of main-sequence stars show that the hot, blue stars are much more massive than the cool, red ones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6" name="Picture 15" descr="12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359199" y="1243034"/>
            <a:ext cx="4851530" cy="4880088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944252" y="1457362"/>
            <a:ext cx="2037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ADA86"/>
                </a:solidFill>
                <a:latin typeface="Arial"/>
                <a:cs typeface="Arial"/>
              </a:rPr>
              <a:t>High-mass stars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152968" y="4919951"/>
            <a:ext cx="19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ADA86"/>
                </a:solidFill>
                <a:latin typeface="Arial"/>
                <a:cs typeface="Arial"/>
              </a:rPr>
              <a:t>Low-mass stars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2029852" y="1689137"/>
            <a:ext cx="914400" cy="152400"/>
          </a:xfrm>
          <a:prstGeom prst="line">
            <a:avLst/>
          </a:prstGeom>
          <a:noFill/>
          <a:ln w="9525">
            <a:solidFill>
              <a:srgbClr val="FADA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3094749" y="4718267"/>
            <a:ext cx="1447800" cy="457200"/>
          </a:xfrm>
          <a:prstGeom prst="line">
            <a:avLst/>
          </a:prstGeom>
          <a:noFill/>
          <a:ln w="9525">
            <a:solidFill>
              <a:srgbClr val="FADA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2"/>
          <p:cNvSpPr txBox="1">
            <a:spLocks noChangeArrowheads="1"/>
          </p:cNvSpPr>
          <p:nvPr/>
        </p:nvSpPr>
        <p:spPr bwMode="auto">
          <a:xfrm>
            <a:off x="6156325" y="304800"/>
            <a:ext cx="268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5495600" y="1328134"/>
            <a:ext cx="3489645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The mass of a normal, hydrogen-fusing star determines its luminosity and spectral type.</a:t>
            </a:r>
          </a:p>
        </p:txBody>
      </p:sp>
      <p:pic>
        <p:nvPicPr>
          <p:cNvPr id="17" name="Picture 16" descr="12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359199" y="1243034"/>
            <a:ext cx="4851530" cy="4880088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944252" y="1457362"/>
            <a:ext cx="2037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ADA86"/>
                </a:solidFill>
                <a:latin typeface="Arial"/>
                <a:cs typeface="Arial"/>
              </a:rPr>
              <a:t>High-mass stars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152968" y="4919951"/>
            <a:ext cx="19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ADA86"/>
                </a:solidFill>
                <a:latin typeface="Arial"/>
                <a:cs typeface="Arial"/>
              </a:rPr>
              <a:t>Low-mass stars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2029852" y="1689137"/>
            <a:ext cx="914400" cy="152400"/>
          </a:xfrm>
          <a:prstGeom prst="line">
            <a:avLst/>
          </a:prstGeom>
          <a:noFill/>
          <a:ln w="9525">
            <a:solidFill>
              <a:srgbClr val="FADA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3094749" y="4718267"/>
            <a:ext cx="1447800" cy="457200"/>
          </a:xfrm>
          <a:prstGeom prst="line">
            <a:avLst/>
          </a:prstGeom>
          <a:noFill/>
          <a:ln w="9525">
            <a:solidFill>
              <a:srgbClr val="FADA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5"/>
          <p:cNvSpPr>
            <a:spLocks noChangeArrowheads="1"/>
          </p:cNvSpPr>
          <p:nvPr/>
        </p:nvSpPr>
        <p:spPr bwMode="auto">
          <a:xfrm>
            <a:off x="1066800" y="6089650"/>
            <a:ext cx="315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Hydrostatic Equilibrium</a:t>
            </a:r>
          </a:p>
        </p:txBody>
      </p:sp>
      <p:pic>
        <p:nvPicPr>
          <p:cNvPr id="148484" name="Picture 5" descr="Hydrostatic_Equilibri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832104"/>
            <a:ext cx="4589709" cy="4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61771" y="995769"/>
            <a:ext cx="3348387" cy="51055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core temperature of a higher-mass star needs to be higher in order to balance gravity.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higher core temperature boosts the fusion rate, leading to greater luminosity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Properties 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400" b="1" i="1" dirty="0" smtClean="0"/>
              <a:t>Luminosity: </a:t>
            </a:r>
            <a:r>
              <a:rPr lang="en-US" sz="2400" dirty="0" smtClean="0"/>
              <a:t>from </a:t>
            </a:r>
            <a:r>
              <a:rPr lang="en-US" sz="2400" dirty="0"/>
              <a:t>brightness and </a:t>
            </a:r>
            <a:r>
              <a:rPr lang="en-US" sz="2400" dirty="0" smtClean="0"/>
              <a:t>distance</a:t>
            </a:r>
          </a:p>
          <a:p>
            <a:pPr marL="0" indent="0">
              <a:lnSpc>
                <a:spcPct val="85000"/>
              </a:lnSpc>
              <a:buNone/>
            </a:pPr>
            <a:endParaRPr lang="en-US" sz="2400" dirty="0"/>
          </a:p>
          <a:p>
            <a:pPr marL="0" indent="0" algn="ctr">
              <a:lnSpc>
                <a:spcPct val="85000"/>
              </a:lnSpc>
              <a:buNone/>
            </a:pPr>
            <a:r>
              <a:rPr lang="en-US" sz="2400" dirty="0" smtClean="0"/>
              <a:t>10</a:t>
            </a:r>
            <a:r>
              <a:rPr lang="en-US" sz="2400" baseline="30000" dirty="0" smtClean="0"/>
              <a:t>-4</a:t>
            </a:r>
            <a:r>
              <a:rPr lang="en-US" sz="2400" i="1" dirty="0" smtClean="0"/>
              <a:t>L</a:t>
            </a:r>
            <a:r>
              <a:rPr lang="en-US" sz="2400" baseline="-25000" dirty="0" smtClean="0"/>
              <a:t>Sun </a:t>
            </a:r>
            <a:r>
              <a:rPr lang="en-US" sz="2400" dirty="0" smtClean="0"/>
              <a:t>– 10</a:t>
            </a:r>
            <a:r>
              <a:rPr lang="en-US" sz="2400" baseline="30000" dirty="0" smtClean="0"/>
              <a:t>6</a:t>
            </a:r>
            <a:r>
              <a:rPr lang="en-US" sz="2400" i="1" dirty="0" smtClean="0"/>
              <a:t>L</a:t>
            </a:r>
            <a:r>
              <a:rPr lang="en-US" sz="2400" baseline="-25000" dirty="0" smtClean="0"/>
              <a:t>Sun</a:t>
            </a:r>
          </a:p>
          <a:p>
            <a:pPr marL="0" indent="0">
              <a:lnSpc>
                <a:spcPct val="85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85000"/>
              </a:lnSpc>
              <a:buNone/>
            </a:pPr>
            <a:r>
              <a:rPr lang="en-US" sz="2400" b="1" i="1" dirty="0" smtClean="0"/>
              <a:t>Temperature: </a:t>
            </a:r>
            <a:r>
              <a:rPr lang="en-US" sz="2400" dirty="0" smtClean="0"/>
              <a:t>from </a:t>
            </a:r>
            <a:r>
              <a:rPr lang="en-US" sz="2400" dirty="0"/>
              <a:t>color and spectral </a:t>
            </a:r>
            <a:r>
              <a:rPr lang="en-US" sz="2400" dirty="0" smtClean="0"/>
              <a:t>type</a:t>
            </a:r>
          </a:p>
          <a:p>
            <a:pPr marL="0" indent="0">
              <a:lnSpc>
                <a:spcPct val="85000"/>
              </a:lnSpc>
              <a:buNone/>
            </a:pPr>
            <a:endParaRPr lang="en-US" sz="2400" dirty="0"/>
          </a:p>
          <a:p>
            <a:pPr marL="0" indent="0" algn="ctr">
              <a:lnSpc>
                <a:spcPct val="85000"/>
              </a:lnSpc>
              <a:buNone/>
            </a:pPr>
            <a:r>
              <a:rPr lang="en-US" sz="2400" dirty="0" smtClean="0"/>
              <a:t>3000 </a:t>
            </a:r>
            <a:r>
              <a:rPr lang="en-US" sz="2400" dirty="0"/>
              <a:t>K – 50,000 </a:t>
            </a:r>
            <a:r>
              <a:rPr lang="en-US" sz="2400" dirty="0" smtClean="0"/>
              <a:t>K</a:t>
            </a:r>
          </a:p>
          <a:p>
            <a:pPr marL="0" indent="0">
              <a:lnSpc>
                <a:spcPct val="85000"/>
              </a:lnSpc>
              <a:buNone/>
            </a:pPr>
            <a:endParaRPr lang="en-US" sz="24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400" b="1" i="1" dirty="0" smtClean="0"/>
              <a:t>Mass: </a:t>
            </a:r>
            <a:r>
              <a:rPr lang="en-US" sz="2400" dirty="0" smtClean="0"/>
              <a:t>from </a:t>
            </a:r>
            <a:r>
              <a:rPr lang="en-US" sz="2400" dirty="0"/>
              <a:t>period (</a:t>
            </a:r>
            <a:r>
              <a:rPr lang="en-US" sz="2400" i="1" dirty="0"/>
              <a:t>p</a:t>
            </a:r>
            <a:r>
              <a:rPr lang="en-US" sz="2400" dirty="0"/>
              <a:t>) and average separation (</a:t>
            </a:r>
            <a:r>
              <a:rPr lang="en-US" sz="2400" i="1" dirty="0" smtClean="0"/>
              <a:t>a</a:t>
            </a:r>
            <a:r>
              <a:rPr lang="en-US" sz="2400" dirty="0" smtClean="0"/>
              <a:t>) of </a:t>
            </a:r>
            <a:r>
              <a:rPr lang="en-US" sz="2400" dirty="0"/>
              <a:t>binary-star </a:t>
            </a:r>
            <a:r>
              <a:rPr lang="en-US" sz="2400" dirty="0" smtClean="0"/>
              <a:t>orbit</a:t>
            </a:r>
          </a:p>
          <a:p>
            <a:pPr marL="0" indent="0">
              <a:lnSpc>
                <a:spcPct val="85000"/>
              </a:lnSpc>
              <a:buNone/>
            </a:pPr>
            <a:endParaRPr lang="en-US" sz="2400" dirty="0"/>
          </a:p>
          <a:p>
            <a:pPr marL="0" indent="0" algn="ctr">
              <a:lnSpc>
                <a:spcPct val="85000"/>
              </a:lnSpc>
              <a:buNone/>
            </a:pPr>
            <a:r>
              <a:rPr lang="en-US" sz="2400" dirty="0" smtClean="0"/>
              <a:t>0.08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Sun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100</a:t>
            </a:r>
            <a:r>
              <a:rPr lang="en-US" sz="2400" i="1" dirty="0"/>
              <a:t>M</a:t>
            </a:r>
            <a:r>
              <a:rPr lang="en-US" sz="2400" baseline="-25000" dirty="0"/>
              <a:t>Sun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Properties 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1957254"/>
            <a:ext cx="8229600" cy="4725661"/>
          </a:xfrm>
        </p:spPr>
        <p:txBody>
          <a:bodyPr/>
          <a:lstStyle/>
          <a:p>
            <a:pPr marL="0" indent="0">
              <a:lnSpc>
                <a:spcPct val="86000"/>
              </a:lnSpc>
              <a:buNone/>
            </a:pPr>
            <a:r>
              <a:rPr lang="en-US" sz="2400" b="1" i="1" dirty="0" smtClean="0"/>
              <a:t>Luminosity: </a:t>
            </a:r>
            <a:r>
              <a:rPr lang="en-US" sz="2400" dirty="0" smtClean="0"/>
              <a:t>from brightness and distance</a:t>
            </a:r>
          </a:p>
          <a:p>
            <a:pPr marL="0" indent="0">
              <a:lnSpc>
                <a:spcPct val="86000"/>
              </a:lnSpc>
              <a:buNone/>
            </a:pPr>
            <a:endParaRPr lang="en-US" sz="2400" dirty="0" smtClean="0"/>
          </a:p>
          <a:p>
            <a:pPr marL="0" indent="0" algn="ctr">
              <a:lnSpc>
                <a:spcPct val="86000"/>
              </a:lnSpc>
              <a:buNone/>
            </a:pPr>
            <a:r>
              <a:rPr lang="en-US" sz="2400" dirty="0" smtClean="0">
                <a:solidFill>
                  <a:srgbClr val="00CC99"/>
                </a:solidFill>
              </a:rPr>
              <a:t>(0.08</a:t>
            </a:r>
            <a:r>
              <a:rPr lang="en-US" sz="2400" i="1" dirty="0" smtClean="0">
                <a:solidFill>
                  <a:srgbClr val="00CC99"/>
                </a:solidFill>
              </a:rPr>
              <a:t>M</a:t>
            </a:r>
            <a:r>
              <a:rPr lang="en-US" sz="2400" baseline="-25000" dirty="0" smtClean="0">
                <a:solidFill>
                  <a:srgbClr val="00CC99"/>
                </a:solidFill>
              </a:rPr>
              <a:t>Sun</a:t>
            </a:r>
            <a:r>
              <a:rPr lang="en-US" sz="2400" dirty="0" smtClean="0">
                <a:solidFill>
                  <a:srgbClr val="00CC99"/>
                </a:solidFill>
              </a:rPr>
              <a:t>)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-4</a:t>
            </a:r>
            <a:r>
              <a:rPr lang="en-US" sz="2400" i="1" dirty="0" smtClean="0"/>
              <a:t>L</a:t>
            </a:r>
            <a:r>
              <a:rPr lang="en-US" sz="2400" baseline="-25000" dirty="0" smtClean="0"/>
              <a:t>Sun </a:t>
            </a:r>
            <a:r>
              <a:rPr lang="en-US" sz="2400" dirty="0" smtClean="0"/>
              <a:t>– 10</a:t>
            </a:r>
            <a:r>
              <a:rPr lang="en-US" sz="2400" baseline="30000" dirty="0" smtClean="0"/>
              <a:t>6</a:t>
            </a:r>
            <a:r>
              <a:rPr lang="en-US" sz="2400" i="1" dirty="0" smtClean="0"/>
              <a:t>L</a:t>
            </a:r>
            <a:r>
              <a:rPr lang="en-US" sz="2400" baseline="-25000" dirty="0" smtClean="0"/>
              <a:t>Sun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CC99"/>
                </a:solidFill>
              </a:rPr>
              <a:t>(100</a:t>
            </a:r>
            <a:r>
              <a:rPr lang="en-US" sz="2400" i="1" dirty="0">
                <a:solidFill>
                  <a:srgbClr val="00CC99"/>
                </a:solidFill>
              </a:rPr>
              <a:t>M</a:t>
            </a:r>
            <a:r>
              <a:rPr lang="en-US" sz="2400" baseline="-25000" dirty="0">
                <a:solidFill>
                  <a:srgbClr val="00CC99"/>
                </a:solidFill>
              </a:rPr>
              <a:t>Sun</a:t>
            </a:r>
            <a:r>
              <a:rPr lang="en-US" sz="2400" dirty="0" smtClean="0">
                <a:solidFill>
                  <a:srgbClr val="00CC99"/>
                </a:solidFill>
              </a:rPr>
              <a:t>)</a:t>
            </a:r>
          </a:p>
          <a:p>
            <a:pPr marL="0" indent="0">
              <a:lnSpc>
                <a:spcPct val="86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86000"/>
              </a:lnSpc>
              <a:buNone/>
            </a:pPr>
            <a:r>
              <a:rPr lang="en-US" sz="2400" b="1" i="1" dirty="0" smtClean="0"/>
              <a:t>Temperature: </a:t>
            </a:r>
            <a:r>
              <a:rPr lang="en-US" sz="2400" dirty="0" smtClean="0"/>
              <a:t>from color and spectral type</a:t>
            </a:r>
          </a:p>
          <a:p>
            <a:pPr marL="0" indent="0">
              <a:lnSpc>
                <a:spcPct val="86000"/>
              </a:lnSpc>
              <a:buNone/>
            </a:pPr>
            <a:endParaRPr lang="en-US" sz="2400" dirty="0" smtClean="0"/>
          </a:p>
          <a:p>
            <a:pPr marL="0" indent="0" algn="ctr">
              <a:lnSpc>
                <a:spcPct val="86000"/>
              </a:lnSpc>
              <a:buNone/>
            </a:pPr>
            <a:r>
              <a:rPr lang="en-US" sz="2400" dirty="0" smtClean="0">
                <a:solidFill>
                  <a:srgbClr val="00CC99"/>
                </a:solidFill>
              </a:rPr>
              <a:t>(0.08</a:t>
            </a:r>
            <a:r>
              <a:rPr lang="en-US" sz="2400" i="1" dirty="0">
                <a:solidFill>
                  <a:srgbClr val="00CC99"/>
                </a:solidFill>
              </a:rPr>
              <a:t>M</a:t>
            </a:r>
            <a:r>
              <a:rPr lang="en-US" sz="2400" baseline="-25000" dirty="0">
                <a:solidFill>
                  <a:srgbClr val="00CC99"/>
                </a:solidFill>
              </a:rPr>
              <a:t>Sun</a:t>
            </a:r>
            <a:r>
              <a:rPr lang="en-US" sz="2400" dirty="0" smtClean="0">
                <a:solidFill>
                  <a:srgbClr val="00CC99"/>
                </a:solidFill>
              </a:rPr>
              <a:t>) </a:t>
            </a:r>
            <a:r>
              <a:rPr lang="en-US" sz="2400" dirty="0" smtClean="0"/>
              <a:t>3000 K – 50,000 K </a:t>
            </a:r>
            <a:r>
              <a:rPr lang="en-US" sz="2400" dirty="0" smtClean="0">
                <a:solidFill>
                  <a:srgbClr val="00CC99"/>
                </a:solidFill>
              </a:rPr>
              <a:t>(100</a:t>
            </a:r>
            <a:r>
              <a:rPr lang="en-US" sz="2400" i="1" dirty="0">
                <a:solidFill>
                  <a:srgbClr val="00CC99"/>
                </a:solidFill>
              </a:rPr>
              <a:t>M</a:t>
            </a:r>
            <a:r>
              <a:rPr lang="en-US" sz="2400" baseline="-25000" dirty="0">
                <a:solidFill>
                  <a:srgbClr val="00CC99"/>
                </a:solidFill>
              </a:rPr>
              <a:t>Sun</a:t>
            </a:r>
            <a:r>
              <a:rPr lang="en-US" sz="2400" dirty="0" smtClean="0">
                <a:solidFill>
                  <a:srgbClr val="00CC99"/>
                </a:solidFill>
              </a:rPr>
              <a:t>)</a:t>
            </a:r>
          </a:p>
          <a:p>
            <a:pPr marL="0" indent="0">
              <a:lnSpc>
                <a:spcPct val="86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86000"/>
              </a:lnSpc>
              <a:buNone/>
            </a:pPr>
            <a:r>
              <a:rPr lang="en-US" sz="2400" b="1" i="1" dirty="0" smtClean="0"/>
              <a:t>Mass: </a:t>
            </a:r>
            <a:r>
              <a:rPr lang="en-US" sz="2400" dirty="0" smtClean="0"/>
              <a:t>from period (</a:t>
            </a:r>
            <a:r>
              <a:rPr lang="en-US" sz="2400" i="1" dirty="0" smtClean="0"/>
              <a:t>p</a:t>
            </a:r>
            <a:r>
              <a:rPr lang="en-US" sz="2400" dirty="0" smtClean="0"/>
              <a:t>) and average separation (</a:t>
            </a:r>
            <a:r>
              <a:rPr lang="en-US" sz="2400" i="1" dirty="0" smtClean="0"/>
              <a:t>a</a:t>
            </a:r>
            <a:r>
              <a:rPr lang="en-US" sz="2400" dirty="0" smtClean="0"/>
              <a:t>) of binary-star orbit</a:t>
            </a:r>
          </a:p>
          <a:p>
            <a:pPr marL="0" indent="0">
              <a:lnSpc>
                <a:spcPct val="86000"/>
              </a:lnSpc>
              <a:buNone/>
            </a:pPr>
            <a:endParaRPr lang="en-US" sz="2400" dirty="0" smtClean="0"/>
          </a:p>
          <a:p>
            <a:pPr marL="0" indent="0" algn="ctr">
              <a:lnSpc>
                <a:spcPct val="86000"/>
              </a:lnSpc>
              <a:buNone/>
            </a:pPr>
            <a:r>
              <a:rPr lang="en-US" sz="2400" dirty="0" smtClean="0"/>
              <a:t>0.08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Sun </a:t>
            </a:r>
            <a:r>
              <a:rPr lang="en-US" sz="2400" dirty="0" smtClean="0"/>
              <a:t>– 100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Sun</a:t>
            </a:r>
            <a:endParaRPr lang="en-US" sz="240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Lifetime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Sun</a:t>
            </a:r>
            <a:r>
              <a:rPr lang="fr-FR" b="1" i="1" dirty="0" smtClean="0"/>
              <a:t>'</a:t>
            </a:r>
            <a:r>
              <a:rPr lang="en-US" b="1" i="1" dirty="0" smtClean="0"/>
              <a:t>s </a:t>
            </a:r>
            <a:r>
              <a:rPr lang="en-US" b="1" i="1" dirty="0"/>
              <a:t>life expectancy</a:t>
            </a:r>
            <a:r>
              <a:rPr lang="en-US" b="1" i="1" dirty="0" smtClean="0"/>
              <a:t>: </a:t>
            </a:r>
            <a:r>
              <a:rPr lang="en-US" dirty="0" smtClean="0"/>
              <a:t>10 </a:t>
            </a:r>
            <a:r>
              <a:rPr lang="en-US" dirty="0"/>
              <a:t>billion </a:t>
            </a:r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two stars have about the same luminosity— which one appears brighter</a:t>
            </a:r>
            <a:r>
              <a:rPr lang="en-US" dirty="0" smtClean="0"/>
              <a:t>?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Alpha Centauri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b="1" dirty="0"/>
              <a:t>The </a:t>
            </a:r>
            <a:r>
              <a:rPr lang="en-US" b="1" dirty="0" smtClean="0"/>
              <a:t>Sun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Lifetime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Sun</a:t>
            </a:r>
            <a:r>
              <a:rPr lang="fr-FR" b="1" i="1" dirty="0" smtClean="0"/>
              <a:t>'</a:t>
            </a:r>
            <a:r>
              <a:rPr lang="en-US" b="1" i="1" dirty="0" smtClean="0"/>
              <a:t>s </a:t>
            </a:r>
            <a:r>
              <a:rPr lang="en-US" b="1" i="1" dirty="0"/>
              <a:t>life expectancy</a:t>
            </a:r>
            <a:r>
              <a:rPr lang="en-US" b="1" i="1" dirty="0" smtClean="0"/>
              <a:t>: </a:t>
            </a:r>
            <a:r>
              <a:rPr lang="en-US" dirty="0" smtClean="0"/>
              <a:t>10 </a:t>
            </a:r>
            <a:r>
              <a:rPr lang="en-US" dirty="0"/>
              <a:t>billion </a:t>
            </a:r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29968" y="1221112"/>
            <a:ext cx="24140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CC99"/>
                </a:solidFill>
                <a:latin typeface="+mn-lt"/>
              </a:rPr>
              <a:t>Until core hydrogen</a:t>
            </a:r>
          </a:p>
          <a:p>
            <a:r>
              <a:rPr lang="en-US" sz="2000" b="1" dirty="0">
                <a:solidFill>
                  <a:srgbClr val="00CC99"/>
                </a:solidFill>
                <a:latin typeface="+mn-lt"/>
              </a:rPr>
              <a:t>(10</a:t>
            </a:r>
            <a:r>
              <a:rPr lang="en-US" sz="2000" b="1" dirty="0" smtClean="0">
                <a:solidFill>
                  <a:srgbClr val="00CC99"/>
                </a:solidFill>
                <a:latin typeface="+mn-lt"/>
              </a:rPr>
              <a:t>% </a:t>
            </a:r>
            <a:r>
              <a:rPr lang="en-US" sz="2000" b="1" dirty="0">
                <a:solidFill>
                  <a:srgbClr val="00CC99"/>
                </a:solidFill>
                <a:latin typeface="+mn-lt"/>
              </a:rPr>
              <a:t>of total) is</a:t>
            </a:r>
          </a:p>
          <a:p>
            <a:r>
              <a:rPr lang="en-US" sz="2000" b="1" dirty="0">
                <a:solidFill>
                  <a:srgbClr val="00CC99"/>
                </a:solidFill>
                <a:latin typeface="+mn-lt"/>
              </a:rPr>
              <a:t> used up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6303962" y="1678312"/>
            <a:ext cx="426006" cy="457200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Lifetime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4" y="1957254"/>
            <a:ext cx="8618661" cy="465391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Sun</a:t>
            </a:r>
            <a:r>
              <a:rPr lang="fr-FR" b="1" i="1" dirty="0" smtClean="0"/>
              <a:t>'</a:t>
            </a:r>
            <a:r>
              <a:rPr lang="en-US" b="1" i="1" dirty="0" smtClean="0"/>
              <a:t>s </a:t>
            </a:r>
            <a:r>
              <a:rPr lang="en-US" b="1" i="1" dirty="0"/>
              <a:t>life expectancy</a:t>
            </a:r>
            <a:r>
              <a:rPr lang="en-US" b="1" i="1" dirty="0" smtClean="0"/>
              <a:t>: </a:t>
            </a:r>
            <a:r>
              <a:rPr lang="en-US" dirty="0" smtClean="0"/>
              <a:t>10 </a:t>
            </a:r>
            <a:r>
              <a:rPr lang="en-US" dirty="0"/>
              <a:t>billion </a:t>
            </a:r>
            <a:r>
              <a:rPr lang="en-US" dirty="0" smtClean="0"/>
              <a:t>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Life </a:t>
            </a:r>
            <a:r>
              <a:rPr lang="en-US" b="1" i="1" dirty="0"/>
              <a:t>expectancy of a 10M</a:t>
            </a:r>
            <a:r>
              <a:rPr lang="en-US" b="1" i="1" baseline="-25000" dirty="0"/>
              <a:t>Sun</a:t>
            </a:r>
            <a:r>
              <a:rPr lang="en-US" b="1" i="1" dirty="0"/>
              <a:t> star</a:t>
            </a:r>
            <a:r>
              <a:rPr lang="en-US" b="1" i="1" dirty="0" smtClean="0"/>
              <a:t>: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 smtClean="0"/>
              <a:t>	10 </a:t>
            </a:r>
            <a:r>
              <a:rPr lang="en-US" dirty="0"/>
              <a:t>times as much fuel, uses it 10</a:t>
            </a:r>
            <a:r>
              <a:rPr lang="en-US" baseline="30000" dirty="0"/>
              <a:t>4</a:t>
            </a:r>
            <a:r>
              <a:rPr lang="en-US" dirty="0"/>
              <a:t> times as </a:t>
            </a:r>
            <a:r>
              <a:rPr lang="en-US" dirty="0" smtClean="0"/>
              <a:t>fast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10 </a:t>
            </a:r>
            <a:r>
              <a:rPr lang="en-US" dirty="0"/>
              <a:t>million </a:t>
            </a:r>
            <a:r>
              <a:rPr lang="en-US" dirty="0" smtClean="0"/>
              <a:t>years ~ 10 </a:t>
            </a:r>
            <a:r>
              <a:rPr lang="en-US" dirty="0"/>
              <a:t>billion years × 10/10</a:t>
            </a:r>
            <a:r>
              <a:rPr lang="en-US" baseline="30000" dirty="0"/>
              <a:t>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29968" y="1221112"/>
            <a:ext cx="24140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CC99"/>
                </a:solidFill>
                <a:latin typeface="+mn-lt"/>
              </a:rPr>
              <a:t>Until core hydrogen</a:t>
            </a:r>
          </a:p>
          <a:p>
            <a:r>
              <a:rPr lang="en-US" sz="2000" b="1" dirty="0">
                <a:solidFill>
                  <a:srgbClr val="00CC99"/>
                </a:solidFill>
                <a:latin typeface="+mn-lt"/>
              </a:rPr>
              <a:t>(10% of total) is</a:t>
            </a:r>
          </a:p>
          <a:p>
            <a:r>
              <a:rPr lang="en-US" sz="2000" b="1" dirty="0">
                <a:solidFill>
                  <a:srgbClr val="00CC99"/>
                </a:solidFill>
                <a:latin typeface="+mn-lt"/>
              </a:rPr>
              <a:t> used up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303962" y="1678312"/>
            <a:ext cx="426006" cy="457200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Lifetime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i="1" dirty="0" smtClean="0"/>
              <a:t>Sun</a:t>
            </a:r>
            <a:r>
              <a:rPr lang="fr-FR" sz="2000" b="1" i="1" dirty="0" smtClean="0"/>
              <a:t>'</a:t>
            </a:r>
            <a:r>
              <a:rPr lang="en-US" sz="2000" b="1" i="1" dirty="0" smtClean="0"/>
              <a:t>s </a:t>
            </a:r>
            <a:r>
              <a:rPr lang="en-US" sz="2000" b="1" i="1" dirty="0"/>
              <a:t>life expectancy</a:t>
            </a:r>
            <a:r>
              <a:rPr lang="en-US" sz="2000" b="1" i="1" dirty="0" smtClean="0"/>
              <a:t>: </a:t>
            </a:r>
            <a:r>
              <a:rPr lang="en-US" sz="2000" u="sng" dirty="0" smtClean="0"/>
              <a:t>10 </a:t>
            </a:r>
            <a:r>
              <a:rPr lang="en-US" sz="2000" u="sng" dirty="0"/>
              <a:t>billion </a:t>
            </a:r>
            <a:r>
              <a:rPr lang="en-US" sz="2000" u="sng" dirty="0" smtClean="0"/>
              <a:t>years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i="1" dirty="0" smtClean="0"/>
              <a:t>Life </a:t>
            </a:r>
            <a:r>
              <a:rPr lang="en-US" sz="2000" b="1" i="1" dirty="0"/>
              <a:t>expectancy of a </a:t>
            </a:r>
            <a:r>
              <a:rPr lang="en-US" sz="2000" b="1" i="1" dirty="0" smtClean="0"/>
              <a:t>10M</a:t>
            </a:r>
            <a:r>
              <a:rPr lang="en-US" sz="2000" b="1" i="1" baseline="-25000" dirty="0"/>
              <a:t>Sun</a:t>
            </a:r>
            <a:r>
              <a:rPr lang="en-US" sz="2000" b="1" i="1" dirty="0" smtClean="0"/>
              <a:t> </a:t>
            </a:r>
            <a:r>
              <a:rPr lang="en-US" sz="2000" b="1" i="1" dirty="0"/>
              <a:t>star</a:t>
            </a:r>
            <a:r>
              <a:rPr lang="en-US" sz="2000" b="1" i="1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	10 </a:t>
            </a:r>
            <a:r>
              <a:rPr lang="en-US" sz="2000" dirty="0"/>
              <a:t>times as much fuel, uses it 10</a:t>
            </a:r>
            <a:r>
              <a:rPr lang="en-US" sz="2000" baseline="30000" dirty="0"/>
              <a:t>4</a:t>
            </a:r>
            <a:r>
              <a:rPr lang="en-US" sz="2000" dirty="0"/>
              <a:t> times as </a:t>
            </a:r>
            <a:r>
              <a:rPr lang="en-US" sz="2000" dirty="0" smtClean="0"/>
              <a:t>fast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10 </a:t>
            </a:r>
            <a:r>
              <a:rPr lang="en-US" sz="2000" u="sng" dirty="0"/>
              <a:t>million </a:t>
            </a:r>
            <a:r>
              <a:rPr lang="en-US" sz="2000" u="sng" dirty="0" smtClean="0"/>
              <a:t>years</a:t>
            </a:r>
            <a:r>
              <a:rPr lang="en-US" sz="2000" dirty="0" smtClean="0"/>
              <a:t> ~ 10 </a:t>
            </a:r>
            <a:r>
              <a:rPr lang="en-US" sz="2000" dirty="0"/>
              <a:t>billion years × 10/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4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i="1" dirty="0" smtClean="0"/>
              <a:t>Life </a:t>
            </a:r>
            <a:r>
              <a:rPr lang="en-US" sz="2000" b="1" i="1" dirty="0"/>
              <a:t>expectancy of a 0.1M</a:t>
            </a:r>
            <a:r>
              <a:rPr lang="en-US" sz="2000" b="1" i="1" baseline="-25000" dirty="0"/>
              <a:t>Sun</a:t>
            </a:r>
            <a:r>
              <a:rPr lang="en-US" sz="2000" b="1" i="1" dirty="0"/>
              <a:t> star</a:t>
            </a:r>
            <a:r>
              <a:rPr lang="en-US" sz="2000" b="1" i="1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	0.1 </a:t>
            </a:r>
            <a:r>
              <a:rPr lang="en-US" sz="2000" dirty="0"/>
              <a:t>times as much fuel, uses it 0.01 times as </a:t>
            </a:r>
            <a:r>
              <a:rPr lang="en-US" sz="2000" dirty="0" smtClean="0"/>
              <a:t>fast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100 </a:t>
            </a:r>
            <a:r>
              <a:rPr lang="en-US" sz="2000" u="sng" dirty="0"/>
              <a:t>billion </a:t>
            </a:r>
            <a:r>
              <a:rPr lang="en-US" sz="2000" u="sng" dirty="0" smtClean="0"/>
              <a:t>years</a:t>
            </a:r>
            <a:r>
              <a:rPr lang="en-US" sz="2000" dirty="0" smtClean="0"/>
              <a:t> ~ 10 </a:t>
            </a:r>
            <a:r>
              <a:rPr lang="en-US" sz="2000" dirty="0"/>
              <a:t>billion years × 0.1/</a:t>
            </a:r>
            <a:r>
              <a:rPr lang="en-US" sz="2000" dirty="0" smtClean="0"/>
              <a:t>0.01</a:t>
            </a:r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41232" y="1221112"/>
            <a:ext cx="24140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CC99"/>
                </a:solidFill>
                <a:latin typeface="+mn-lt"/>
              </a:rPr>
              <a:t>Until core hydrogen</a:t>
            </a:r>
          </a:p>
          <a:p>
            <a:r>
              <a:rPr lang="en-US" sz="2000" b="1" dirty="0">
                <a:solidFill>
                  <a:srgbClr val="00CC99"/>
                </a:solidFill>
                <a:latin typeface="+mn-lt"/>
              </a:rPr>
              <a:t>(10% of total) is</a:t>
            </a:r>
          </a:p>
          <a:p>
            <a:r>
              <a:rPr lang="en-US" sz="2000" b="1" dirty="0">
                <a:solidFill>
                  <a:srgbClr val="00CC99"/>
                </a:solidFill>
                <a:latin typeface="+mn-lt"/>
              </a:rPr>
              <a:t> used up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4915226" y="1678312"/>
            <a:ext cx="426006" cy="457200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584776"/>
          </a:xfrm>
        </p:spPr>
        <p:txBody>
          <a:bodyPr/>
          <a:lstStyle/>
          <a:p>
            <a:r>
              <a:rPr lang="en-US" dirty="0"/>
              <a:t>Main-Sequence Star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96030" y="1791072"/>
            <a:ext cx="3504346" cy="465391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High-</a:t>
            </a:r>
            <a:r>
              <a:rPr lang="en-US" sz="2400" dirty="0" smtClean="0"/>
              <a:t>mass: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High luminosity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Short</a:t>
            </a:r>
            <a:r>
              <a:rPr lang="en-US" sz="2400" dirty="0"/>
              <a:t>-</a:t>
            </a:r>
            <a:r>
              <a:rPr lang="en-US" sz="2400" dirty="0" smtClean="0"/>
              <a:t>lived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Large radius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Blue</a:t>
            </a: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Low</a:t>
            </a:r>
            <a:r>
              <a:rPr lang="en-US" sz="2400" dirty="0"/>
              <a:t>-</a:t>
            </a:r>
            <a:r>
              <a:rPr lang="en-US" sz="2400" dirty="0" smtClean="0"/>
              <a:t>mass: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Low luminosity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Long</a:t>
            </a:r>
            <a:r>
              <a:rPr lang="en-US" sz="2400" dirty="0"/>
              <a:t>-</a:t>
            </a:r>
            <a:r>
              <a:rPr lang="en-US" sz="2400" dirty="0" smtClean="0"/>
              <a:t>lived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Small radius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12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"/>
          <a:stretch/>
        </p:blipFill>
        <p:spPr>
          <a:xfrm>
            <a:off x="590817" y="1719936"/>
            <a:ext cx="3872132" cy="4796796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What are giants, supergiants, and white dwarfs?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12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31" y="1851747"/>
            <a:ext cx="4768122" cy="4699018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 the Main Sequence</a:t>
            </a:r>
            <a:endParaRPr lang="en-US" dirty="0"/>
          </a:p>
        </p:txBody>
      </p:sp>
      <p:sp>
        <p:nvSpPr>
          <p:cNvPr id="166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Stellar properties depend on both mass and age: those that have finished fusing H to He in their cores are no longer on the main sequence.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All stars become larger and redder after exhausting their core hydrogen: </a:t>
            </a:r>
            <a:r>
              <a:rPr lang="en-US" b="1" dirty="0" smtClean="0"/>
              <a:t>giants</a:t>
            </a:r>
            <a:r>
              <a:rPr lang="en-US" dirty="0" smtClean="0"/>
              <a:t> and </a:t>
            </a:r>
            <a:r>
              <a:rPr lang="en-US" b="1" dirty="0" smtClean="0"/>
              <a:t>supergiants.</a:t>
            </a:r>
            <a:endParaRPr lang="en-US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Most stars end up small and white after fusion has ceased: </a:t>
            </a:r>
            <a:r>
              <a:rPr lang="en-US" b="1" dirty="0" smtClean="0"/>
              <a:t>white dwarfs.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3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9300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4"/>
          <p:cNvSpPr>
            <a:spLocks noChangeArrowheads="1"/>
          </p:cNvSpPr>
          <p:nvPr/>
        </p:nvSpPr>
        <p:spPr bwMode="auto">
          <a:xfrm>
            <a:off x="1066800" y="5835794"/>
            <a:ext cx="7977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Relationship Between Main-Sequence Stellar Masses and Location on H-R Diagram</a:t>
            </a:r>
          </a:p>
        </p:txBody>
      </p:sp>
      <p:pic>
        <p:nvPicPr>
          <p:cNvPr id="168963" name="Picture 4" descr="Relationship_BW_StellarMasses_H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04" y="838040"/>
            <a:ext cx="4577192" cy="4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65125" y="5090985"/>
            <a:ext cx="8229600" cy="13189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Giants and supergiants are far larger than main-sequence stars and white dwarfs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3" name="Picture 12" descr="12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2"/>
          <a:stretch/>
        </p:blipFill>
        <p:spPr>
          <a:xfrm>
            <a:off x="266700" y="1101652"/>
            <a:ext cx="8601456" cy="3456499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5" name="Picture 14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6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7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18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19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6373945" y="1102601"/>
            <a:ext cx="2635039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star is most like our Sun?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6" name="Picture 15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7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8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19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0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6373945" y="1102601"/>
            <a:ext cx="2635039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star is most like our Sun?</a:t>
            </a:r>
          </a:p>
        </p:txBody>
      </p:sp>
      <p:sp>
        <p:nvSpPr>
          <p:cNvPr id="22" name="Oval 32"/>
          <p:cNvSpPr>
            <a:spLocks noChangeAspect="1" noChangeArrowheads="1"/>
          </p:cNvSpPr>
          <p:nvPr/>
        </p:nvSpPr>
        <p:spPr bwMode="auto">
          <a:xfrm>
            <a:off x="7316291" y="2583690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0378" y="1268785"/>
            <a:ext cx="2979257" cy="53072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Luminosity passing through each sphere is the same.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Area of sphere:</a:t>
            </a:r>
          </a:p>
          <a:p>
            <a:pPr marL="0" indent="0" algn="ctr">
              <a:buNone/>
            </a:pPr>
            <a:r>
              <a:rPr lang="en-US" dirty="0" smtClean="0"/>
              <a:t>4</a:t>
            </a:r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US" dirty="0" smtClean="0"/>
              <a:t> (radius)</a:t>
            </a:r>
            <a:r>
              <a:rPr lang="en-US" baseline="30000" dirty="0" smtClean="0"/>
              <a:t>2</a:t>
            </a:r>
          </a:p>
          <a:p>
            <a:pPr marL="0" indent="0" algn="ctr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Divide luminosity by area to get brightness.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12_02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/>
        </p:blipFill>
        <p:spPr>
          <a:xfrm>
            <a:off x="412178" y="1685567"/>
            <a:ext cx="5105722" cy="3382352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5" name="Picture 14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6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7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18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19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6373945" y="1102601"/>
            <a:ext cx="2635039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of these stars will have changed the least 10 billion years from now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6" name="Picture 15" descr="12_10_Figure_2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778375" y="963670"/>
            <a:ext cx="4503572" cy="5371162"/>
          </a:xfrm>
          <a:prstGeom prst="rect">
            <a:avLst/>
          </a:prstGeom>
        </p:spPr>
      </p:pic>
      <p:sp>
        <p:nvSpPr>
          <p:cNvPr id="17" name="Oval 29"/>
          <p:cNvSpPr>
            <a:spLocks noChangeAspect="1" noChangeArrowheads="1"/>
          </p:cNvSpPr>
          <p:nvPr/>
        </p:nvSpPr>
        <p:spPr bwMode="auto">
          <a:xfrm>
            <a:off x="2209590" y="3966007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  <p:sp>
        <p:nvSpPr>
          <p:cNvPr id="18" name="Oval 30"/>
          <p:cNvSpPr>
            <a:spLocks noChangeAspect="1" noChangeArrowheads="1"/>
          </p:cNvSpPr>
          <p:nvPr/>
        </p:nvSpPr>
        <p:spPr bwMode="auto">
          <a:xfrm>
            <a:off x="2495633" y="237728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B</a:t>
            </a:r>
          </a:p>
        </p:txBody>
      </p:sp>
      <p:sp>
        <p:nvSpPr>
          <p:cNvPr id="19" name="Oval 31"/>
          <p:cNvSpPr>
            <a:spLocks noChangeAspect="1" noChangeArrowheads="1"/>
          </p:cNvSpPr>
          <p:nvPr/>
        </p:nvSpPr>
        <p:spPr bwMode="auto">
          <a:xfrm>
            <a:off x="3581636" y="224862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C</a:t>
            </a:r>
          </a:p>
        </p:txBody>
      </p:sp>
      <p:sp>
        <p:nvSpPr>
          <p:cNvPr id="20" name="Oval 32"/>
          <p:cNvSpPr>
            <a:spLocks noChangeAspect="1" noChangeArrowheads="1"/>
          </p:cNvSpPr>
          <p:nvPr/>
        </p:nvSpPr>
        <p:spPr bwMode="auto">
          <a:xfrm>
            <a:off x="3316254" y="3295901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D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6373945" y="1102601"/>
            <a:ext cx="2635039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Which of these stars will have changed the least 10 billion years from now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" name="Oval 29"/>
          <p:cNvSpPr>
            <a:spLocks noChangeAspect="1" noChangeArrowheads="1"/>
          </p:cNvSpPr>
          <p:nvPr/>
        </p:nvSpPr>
        <p:spPr bwMode="auto">
          <a:xfrm>
            <a:off x="7432189" y="3835435"/>
            <a:ext cx="386112" cy="386112"/>
          </a:xfrm>
          <a:prstGeom prst="ellipse">
            <a:avLst/>
          </a:prstGeom>
          <a:solidFill>
            <a:srgbClr val="FAFA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/>
              <a:t>A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81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374B94"/>
                </a:solidFill>
              </a:rPr>
              <a:t>What is a Hertzsprung–Russell diagram?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An H-R diagram plots the stellar luminosity of stars versus surface temperature (or color or spectral type).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374B94"/>
                </a:solidFill>
              </a:rPr>
              <a:t>What is the significance of the main sequence?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Normal stars that fuse H to He in their cores fall on the main sequence of an H-R diagram.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mass determines its position along the main sequence (high mass: luminous and blue; low mass: faint and red).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83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What are giants, supergiants, and white dwarfs?</a:t>
            </a:r>
          </a:p>
          <a:p>
            <a:pPr lvl="1"/>
            <a:r>
              <a:rPr lang="en-US" dirty="0" smtClean="0"/>
              <a:t>All stars become larger and redder after core hydrogen is exhausted: </a:t>
            </a:r>
            <a:r>
              <a:rPr lang="en-US" b="1" dirty="0" smtClean="0"/>
              <a:t>giants</a:t>
            </a:r>
            <a:r>
              <a:rPr lang="en-US" dirty="0" smtClean="0"/>
              <a:t> and </a:t>
            </a:r>
            <a:r>
              <a:rPr lang="en-US" b="1" dirty="0" smtClean="0"/>
              <a:t>supergiants.</a:t>
            </a:r>
          </a:p>
          <a:p>
            <a:pPr lvl="1"/>
            <a:r>
              <a:rPr lang="en-US" dirty="0" smtClean="0"/>
              <a:t>Most stars end up as tiny </a:t>
            </a:r>
            <a:r>
              <a:rPr lang="en-US" b="1" dirty="0" smtClean="0"/>
              <a:t>white dwarfs</a:t>
            </a:r>
            <a:r>
              <a:rPr lang="en-US" dirty="0" smtClean="0"/>
              <a:t> after fusion has ceased.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12.3 Star Clusters</a:t>
            </a:r>
            <a:endParaRPr lang="en-US" dirty="0"/>
          </a:p>
        </p:txBody>
      </p:sp>
      <p:sp>
        <p:nvSpPr>
          <p:cNvPr id="185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What are the two types of star clusters?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we measure the age of a star cluster?</a:t>
            </a:r>
            <a:endParaRPr lang="en-US" dirty="0">
              <a:solidFill>
                <a:srgbClr val="374B9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two types of star clusters?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12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8" y="2077850"/>
            <a:ext cx="3697714" cy="3644124"/>
          </a:xfrm>
          <a:prstGeom prst="rect">
            <a:avLst/>
          </a:prstGeom>
        </p:spPr>
      </p:pic>
      <p:pic>
        <p:nvPicPr>
          <p:cNvPr id="3" name="Picture 2" descr="12_05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48" y="2164792"/>
            <a:ext cx="4468572" cy="347024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5555280"/>
            <a:ext cx="8229600" cy="105285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Open cluster</a:t>
            </a:r>
            <a:r>
              <a:rPr lang="en-US" b="1" i="1" dirty="0" smtClean="0"/>
              <a:t>: </a:t>
            </a:r>
            <a:r>
              <a:rPr lang="en-US" dirty="0" smtClean="0"/>
              <a:t>A </a:t>
            </a:r>
            <a:r>
              <a:rPr lang="en-US" dirty="0"/>
              <a:t>few thousand loosely packed </a:t>
            </a:r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12_1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19" y="904421"/>
            <a:ext cx="6057618" cy="4585072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5472973"/>
            <a:ext cx="8229600" cy="111165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Globular cluster</a:t>
            </a:r>
            <a:r>
              <a:rPr lang="en-US" b="1" i="1" dirty="0" smtClean="0"/>
              <a:t>: </a:t>
            </a:r>
            <a:r>
              <a:rPr lang="en-US" dirty="0" smtClean="0"/>
              <a:t>Up </a:t>
            </a:r>
            <a:r>
              <a:rPr lang="en-US" dirty="0"/>
              <a:t>to a million or more stars in a dense ball bound together by </a:t>
            </a:r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12_1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72" y="920939"/>
            <a:ext cx="5916512" cy="4398598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How do we measure the age of a star cluster?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12_1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"/>
          <a:stretch/>
        </p:blipFill>
        <p:spPr>
          <a:xfrm>
            <a:off x="2189421" y="1702193"/>
            <a:ext cx="4760078" cy="4941218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5"/>
          <p:cNvSpPr>
            <a:spLocks noChangeArrowheads="1"/>
          </p:cNvSpPr>
          <p:nvPr/>
        </p:nvSpPr>
        <p:spPr bwMode="auto">
          <a:xfrm>
            <a:off x="1066800" y="6089650"/>
            <a:ext cx="6788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Visual Representation of a Star Cluster Evolving</a:t>
            </a:r>
          </a:p>
        </p:txBody>
      </p:sp>
      <p:pic>
        <p:nvPicPr>
          <p:cNvPr id="195588" name="Picture 7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832104"/>
            <a:ext cx="4634103" cy="4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85171" y="969560"/>
            <a:ext cx="2597696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Massive blue stars die first, followed by white, yellow, </a:t>
            </a:r>
            <a:r>
              <a:rPr lang="en-US" dirty="0" smtClean="0"/>
              <a:t>orange</a:t>
            </a:r>
            <a:r>
              <a:rPr lang="en-US" dirty="0"/>
              <a:t>, </a:t>
            </a:r>
            <a:r>
              <a:rPr lang="en-US" dirty="0" smtClean="0"/>
              <a:t>and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red stars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1031379"/>
            <a:ext cx="8229600" cy="5426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relationship between apparent brightness and luminosity depends on distance: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      Luminosity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 	Brightness =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                         	    4</a:t>
            </a:r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US" dirty="0" smtClean="0"/>
              <a:t> (distance)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can determine 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luminosity if we can measure its distance and apparent brightness: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dirty="0" smtClean="0"/>
              <a:t>Luminosity = 4</a:t>
            </a:r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US" dirty="0" smtClean="0"/>
              <a:t> (distance)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</a:t>
            </a:r>
            <a:r>
              <a:rPr lang="en-US" dirty="0" smtClean="0"/>
              <a:t> (Brightness)</a:t>
            </a:r>
            <a:endParaRPr lang="en-US" dirty="0"/>
          </a:p>
        </p:txBody>
      </p:sp>
      <p:sp>
        <p:nvSpPr>
          <p:cNvPr id="31746" name="Line 3"/>
          <p:cNvSpPr>
            <a:spLocks noChangeShapeType="1"/>
          </p:cNvSpPr>
          <p:nvPr/>
        </p:nvSpPr>
        <p:spPr bwMode="auto">
          <a:xfrm>
            <a:off x="3466498" y="3157476"/>
            <a:ext cx="245997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20349" y="1345825"/>
            <a:ext cx="2340018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Pleiades now has no stars </a:t>
            </a:r>
            <a:r>
              <a:rPr lang="en-US" dirty="0" smtClean="0"/>
              <a:t>with a </a:t>
            </a:r>
            <a:r>
              <a:rPr lang="en-US" dirty="0"/>
              <a:t>life expectancy less than around 100 million years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4" name="Picture 3" descr="12_16_Figure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440678" y="1117035"/>
            <a:ext cx="4894526" cy="5068976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61041" y="4327037"/>
            <a:ext cx="2566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ADA86"/>
                </a:solidFill>
                <a:latin typeface="Arial"/>
                <a:cs typeface="Arial"/>
              </a:rPr>
              <a:t>Main-sequence</a:t>
            </a:r>
          </a:p>
          <a:p>
            <a:r>
              <a:rPr lang="en-US" dirty="0">
                <a:solidFill>
                  <a:srgbClr val="FADA86"/>
                </a:solidFill>
                <a:latin typeface="Arial"/>
                <a:cs typeface="Arial"/>
              </a:rPr>
              <a:t>turnoff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026614" y="2668516"/>
            <a:ext cx="897912" cy="1588612"/>
          </a:xfrm>
          <a:prstGeom prst="line">
            <a:avLst/>
          </a:prstGeom>
          <a:noFill/>
          <a:ln w="28575">
            <a:solidFill>
              <a:srgbClr val="FADA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96831" y="1322308"/>
            <a:ext cx="2386035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main-sequence turnoff point of a cluster tells us its age.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12_1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"/>
          <a:stretch/>
        </p:blipFill>
        <p:spPr>
          <a:xfrm>
            <a:off x="332002" y="964176"/>
            <a:ext cx="5135392" cy="53300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02759" y="1075385"/>
            <a:ext cx="2538901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determine accurate ages, we compare models of stellar evolution to the cluster data.</a:t>
            </a:r>
          </a:p>
        </p:txBody>
      </p:sp>
      <p:pic>
        <p:nvPicPr>
          <p:cNvPr id="201730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5"/>
          <p:cNvSpPr>
            <a:spLocks noChangeArrowheads="1"/>
          </p:cNvSpPr>
          <p:nvPr/>
        </p:nvSpPr>
        <p:spPr bwMode="auto">
          <a:xfrm>
            <a:off x="1066800" y="6089650"/>
            <a:ext cx="7493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Using the H-R Diagram to Determine the Age of a Star Cluster</a:t>
            </a:r>
          </a:p>
        </p:txBody>
      </p:sp>
      <p:pic>
        <p:nvPicPr>
          <p:cNvPr id="201732" name="Picture 5" descr="HR_Age_of_a_Star_Clust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832104"/>
            <a:ext cx="4609008" cy="4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20449" y="1087142"/>
            <a:ext cx="2527141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Detailed modeling of the oldest globular clusters reveals that they are about 13 billion years old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12_1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"/>
          <a:stretch/>
        </p:blipFill>
        <p:spPr>
          <a:xfrm>
            <a:off x="425588" y="993339"/>
            <a:ext cx="5042292" cy="5228666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205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What are the two types of star clusters?</a:t>
            </a:r>
          </a:p>
          <a:p>
            <a:pPr lvl="1"/>
            <a:r>
              <a:rPr lang="en-US" dirty="0" smtClean="0"/>
              <a:t>Open clusters are loosely packed and contain up to a few thousand stars.</a:t>
            </a:r>
          </a:p>
          <a:p>
            <a:pPr lvl="1"/>
            <a:r>
              <a:rPr lang="en-US" dirty="0" smtClean="0"/>
              <a:t>Globular clusters are densely packed and contain hundreds of thousands of stars.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we measure the age of a star cluster?</a:t>
            </a:r>
          </a:p>
          <a:p>
            <a:pPr lvl="1"/>
            <a:r>
              <a:rPr lang="en-US" dirty="0" smtClean="0"/>
              <a:t>A star cluster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age roughly equals the life expectancy of its most massive stars still on the main sequence.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1909</TotalTime>
  <Words>2942</Words>
  <Application>Microsoft Office PowerPoint</Application>
  <PresentationFormat>On-screen Show (4:3)</PresentationFormat>
  <Paragraphs>650</Paragraphs>
  <Slides>94</Slides>
  <Notes>94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HA5Lect_template</vt:lpstr>
      <vt:lpstr>Chapter 12: Surveying the Stars</vt:lpstr>
      <vt:lpstr>12.1 Properties of Stars</vt:lpstr>
      <vt:lpstr>How do we measure stellar luminosities?</vt:lpstr>
      <vt:lpstr>PowerPoint Presentation</vt:lpstr>
      <vt:lpstr>PowerPoint Presentation</vt:lpstr>
      <vt:lpstr>Thought Question</vt:lpstr>
      <vt:lpstr>Thought Question</vt:lpstr>
      <vt:lpstr>PowerPoint Presentation</vt:lpstr>
      <vt:lpstr>PowerPoint Presentation</vt:lpstr>
      <vt:lpstr>Thought Question</vt:lpstr>
      <vt:lpstr>Thought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Parallax and Distance</vt:lpstr>
      <vt:lpstr>PowerPoint Presentation</vt:lpstr>
      <vt:lpstr>The Magnitude Scale</vt:lpstr>
      <vt:lpstr>How do we measure stellar temperatures?</vt:lpstr>
      <vt:lpstr>PowerPoint Presentation</vt:lpstr>
      <vt:lpstr>PowerPoint Presentation</vt:lpstr>
      <vt:lpstr>Properties of Thermal Radiation</vt:lpstr>
      <vt:lpstr>PowerPoint Presentation</vt:lpstr>
      <vt:lpstr>PowerPoint Presentation</vt:lpstr>
      <vt:lpstr>PowerPoint Presentation</vt:lpstr>
      <vt:lpstr>PowerPoint Presentation</vt:lpstr>
      <vt:lpstr>Remembering Spectral Types</vt:lpstr>
      <vt:lpstr>Thought Question</vt:lpstr>
      <vt:lpstr>Thought Question</vt:lpstr>
      <vt:lpstr>Pioneers of Stellar Classification</vt:lpstr>
      <vt:lpstr>How do we measure stellar masses?</vt:lpstr>
      <vt:lpstr>Binary Star Orbits</vt:lpstr>
      <vt:lpstr>Types of Binary Star Systems </vt:lpstr>
      <vt:lpstr>Visual Binary </vt:lpstr>
      <vt:lpstr>Eclipsing Binary</vt:lpstr>
      <vt:lpstr>Spectroscopic Binary</vt:lpstr>
      <vt:lpstr>PowerPoint Presentation</vt:lpstr>
      <vt:lpstr>Need two out of three observables to measure mass:</vt:lpstr>
      <vt:lpstr>PowerPoint Presentation</vt:lpstr>
      <vt:lpstr>PowerPoint Presentation</vt:lpstr>
      <vt:lpstr>What have we learned?</vt:lpstr>
      <vt:lpstr>What have we learned?</vt:lpstr>
      <vt:lpstr>12.2 Patterns Among Stars</vt:lpstr>
      <vt:lpstr>What is a Hertzsprung–Russell diagram?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significance of the main sequence?</vt:lpstr>
      <vt:lpstr>PowerPoint Presentation</vt:lpstr>
      <vt:lpstr>PowerPoint Presentation</vt:lpstr>
      <vt:lpstr>PowerPoint Presentation</vt:lpstr>
      <vt:lpstr>PowerPoint Presentation</vt:lpstr>
      <vt:lpstr>Stellar Properties Review</vt:lpstr>
      <vt:lpstr>Stellar Properties Review</vt:lpstr>
      <vt:lpstr>Mass and Lifetime</vt:lpstr>
      <vt:lpstr>Mass and Lifetime</vt:lpstr>
      <vt:lpstr>Mass and Lifetime</vt:lpstr>
      <vt:lpstr>Mass and Lifetime</vt:lpstr>
      <vt:lpstr>Main-Sequence Star Summary</vt:lpstr>
      <vt:lpstr>What are giants, supergiants, and white dwarfs?</vt:lpstr>
      <vt:lpstr>Off the Main 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we learned?</vt:lpstr>
      <vt:lpstr>What have we learned?</vt:lpstr>
      <vt:lpstr>12.3 Star Clusters</vt:lpstr>
      <vt:lpstr>What are the two types of star clusters?</vt:lpstr>
      <vt:lpstr>PowerPoint Presentation</vt:lpstr>
      <vt:lpstr>PowerPoint Presentation</vt:lpstr>
      <vt:lpstr>How do we measure the age of a star cluster?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we learned?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Calcium</cp:lastModifiedBy>
  <cp:revision>318</cp:revision>
  <dcterms:created xsi:type="dcterms:W3CDTF">2007-09-26T05:29:17Z</dcterms:created>
  <dcterms:modified xsi:type="dcterms:W3CDTF">2017-02-02T05:16:45Z</dcterms:modified>
</cp:coreProperties>
</file>