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02"/>
  </p:notesMasterIdLst>
  <p:handoutMasterIdLst>
    <p:handoutMasterId r:id="rId103"/>
  </p:handoutMasterIdLst>
  <p:sldIdLst>
    <p:sldId id="256" r:id="rId2"/>
    <p:sldId id="3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60" r:id="rId49"/>
    <p:sldId id="307" r:id="rId50"/>
    <p:sldId id="308" r:id="rId51"/>
    <p:sldId id="309" r:id="rId52"/>
    <p:sldId id="310" r:id="rId53"/>
    <p:sldId id="36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62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374B94"/>
    <a:srgbClr val="000000"/>
    <a:srgbClr val="E5B73D"/>
    <a:srgbClr val="CD0044"/>
    <a:srgbClr val="4D92BC"/>
    <a:srgbClr val="6A733D"/>
    <a:srgbClr val="4E6273"/>
    <a:srgbClr val="E3E709"/>
    <a:srgbClr val="BE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5" autoAdjust="0"/>
    <p:restoredTop sz="93900" autoAdjust="0"/>
  </p:normalViewPr>
  <p:slideViewPr>
    <p:cSldViewPr snapToGrid="0">
      <p:cViewPr varScale="1">
        <p:scale>
          <a:sx n="110" d="100"/>
          <a:sy n="110" d="100"/>
        </p:scale>
        <p:origin x="-1336" y="-96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notesMaster" Target="notesMasters/notesMaster1.xml"/><Relationship Id="rId103" Type="http://schemas.openxmlformats.org/officeDocument/2006/relationships/handoutMaster" Target="handoutMasters/handoutMaster1.xml"/><Relationship Id="rId104" Type="http://schemas.openxmlformats.org/officeDocument/2006/relationships/printerSettings" Target="printerSettings/printerSettings1.bin"/><Relationship Id="rId105" Type="http://schemas.openxmlformats.org/officeDocument/2006/relationships/presProps" Target="presProps.xml"/><Relationship Id="rId106" Type="http://schemas.openxmlformats.org/officeDocument/2006/relationships/viewProps" Target="viewProps.xml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3/6/14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C51AAB-D009-CC4B-B10C-545EA8A2641E}" type="slidenum">
              <a:rPr lang="en-US" sz="1200">
                <a:latin typeface="Lucida Grande" charset="0"/>
              </a:rPr>
              <a:pPr/>
              <a:t>10</a:t>
            </a:fld>
            <a:endParaRPr lang="en-US" sz="1200">
              <a:latin typeface="Garamond" charset="0"/>
            </a:endParaRPr>
          </a:p>
        </p:txBody>
      </p:sp>
      <p:sp>
        <p:nvSpPr>
          <p:cNvPr id="35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3D3780-430D-E447-AB4D-B2EDF65E84D1}" type="slidenum">
              <a:rPr lang="en-US" sz="1200">
                <a:latin typeface="Lucida Grande" charset="0"/>
              </a:rPr>
              <a:pPr/>
              <a:t>100</a:t>
            </a:fld>
            <a:endParaRPr lang="en-US" sz="1200">
              <a:latin typeface="Garamond" charset="0"/>
            </a:endParaRPr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69275E-82EC-8040-BD70-161230F7208F}" type="slidenum">
              <a:rPr lang="en-US" sz="1200">
                <a:latin typeface="Lucida Grande" charset="0"/>
              </a:rPr>
              <a:pPr/>
              <a:t>11</a:t>
            </a:fld>
            <a:endParaRPr lang="en-US" sz="1200">
              <a:latin typeface="Garamond" charset="0"/>
            </a:endParaRPr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2AB2F8F-7161-AA43-AB63-4BBD1B9739B1}" type="slidenum">
              <a:rPr lang="en-US" sz="1200">
                <a:latin typeface="Lucida Grande" charset="0"/>
              </a:rPr>
              <a:pPr/>
              <a:t>12</a:t>
            </a:fld>
            <a:endParaRPr lang="en-US" sz="1200">
              <a:latin typeface="Garamond" charset="0"/>
            </a:endParaRPr>
          </a:p>
        </p:txBody>
      </p:sp>
      <p:sp>
        <p:nvSpPr>
          <p:cNvPr id="399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F5ADB2-3B61-4041-8416-1E8BF9E26EBB}" type="slidenum">
              <a:rPr lang="en-US" sz="1200">
                <a:latin typeface="Lucida Grande" charset="0"/>
              </a:rPr>
              <a:pPr/>
              <a:t>13</a:t>
            </a:fld>
            <a:endParaRPr lang="en-US" sz="1200">
              <a:latin typeface="Garamond" charset="0"/>
            </a:endParaRPr>
          </a:p>
        </p:txBody>
      </p:sp>
      <p:sp>
        <p:nvSpPr>
          <p:cNvPr id="41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E9B7D9-39BF-9E49-A99D-A93E8A604F08}" type="slidenum">
              <a:rPr lang="en-US" sz="1200">
                <a:latin typeface="Lucida Grande" charset="0"/>
              </a:rPr>
              <a:pPr/>
              <a:t>14</a:t>
            </a:fld>
            <a:endParaRPr lang="en-US" sz="1200">
              <a:latin typeface="Garamond" charset="0"/>
            </a:endParaRPr>
          </a:p>
        </p:txBody>
      </p:sp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3B56F0-E131-C441-A921-F0BF8471A60A}" type="slidenum">
              <a:rPr lang="en-US" sz="1200">
                <a:latin typeface="Lucida Grande" charset="0"/>
              </a:rPr>
              <a:pPr/>
              <a:t>15</a:t>
            </a:fld>
            <a:endParaRPr lang="en-US" sz="1200">
              <a:latin typeface="Garamond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10AD7D-F049-F744-84AF-2A74792B9E12}" type="slidenum">
              <a:rPr lang="en-US" sz="1200">
                <a:latin typeface="Lucida Grande" charset="0"/>
              </a:rPr>
              <a:pPr/>
              <a:t>16</a:t>
            </a:fld>
            <a:endParaRPr lang="en-US" sz="1200">
              <a:latin typeface="Garamond" charset="0"/>
            </a:endParaRPr>
          </a:p>
        </p:txBody>
      </p:sp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A8B332-B3C0-3C4C-BD31-748E30C48595}" type="slidenum">
              <a:rPr lang="en-US" sz="1200">
                <a:latin typeface="Lucida Grande" charset="0"/>
              </a:rPr>
              <a:pPr/>
              <a:t>17</a:t>
            </a:fld>
            <a:endParaRPr lang="en-US" sz="1200">
              <a:latin typeface="Garamond" charset="0"/>
            </a:endParaRPr>
          </a:p>
        </p:txBody>
      </p:sp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7207DD-4FB5-F046-8A62-1123D3D4DE6F}" type="slidenum">
              <a:rPr lang="en-US" sz="1200">
                <a:latin typeface="Lucida Grande" charset="0"/>
              </a:rPr>
              <a:pPr/>
              <a:t>18</a:t>
            </a:fld>
            <a:endParaRPr lang="en-US" sz="1200">
              <a:latin typeface="Garamond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7322F8-7212-EB44-8779-B15EBBFE2B55}" type="slidenum">
              <a:rPr lang="en-US" sz="1200">
                <a:latin typeface="Lucida Grande" charset="0"/>
              </a:rPr>
              <a:pPr/>
              <a:t>19</a:t>
            </a:fld>
            <a:endParaRPr lang="en-US" sz="1200">
              <a:latin typeface="Garamond" charset="0"/>
            </a:endParaRPr>
          </a:p>
        </p:txBody>
      </p:sp>
      <p:sp>
        <p:nvSpPr>
          <p:cNvPr id="542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1B433A-B9FA-EA49-8C8C-619E5F343FB4}" type="slidenum">
              <a:rPr lang="en-US" sz="1200">
                <a:latin typeface="Lucida Grande" charset="0"/>
              </a:rPr>
              <a:pPr/>
              <a:t>2</a:t>
            </a:fld>
            <a:endParaRPr lang="en-US" sz="1200">
              <a:latin typeface="Garamond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A9D3D4B-98E8-E74E-BF1B-2A1F6CCDE382}" type="slidenum">
              <a:rPr lang="en-US" sz="1200">
                <a:latin typeface="Lucida Grande" charset="0"/>
              </a:rPr>
              <a:pPr/>
              <a:t>20</a:t>
            </a:fld>
            <a:endParaRPr lang="en-US" sz="1200">
              <a:latin typeface="Garamond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91" tIns="44995" rIns="89991" bIns="44995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594983-3CBB-AA4E-86EE-4A3BED3BC9DD}" type="slidenum">
              <a:rPr lang="en-US" sz="1200">
                <a:latin typeface="Lucida Grande" charset="0"/>
              </a:rPr>
              <a:pPr/>
              <a:t>21</a:t>
            </a:fld>
            <a:endParaRPr lang="en-US" sz="1200">
              <a:latin typeface="Garamond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91" tIns="44995" rIns="89991" bIns="44995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E39414-F9A0-FD4B-8BD0-BF62E3CD0BE9}" type="slidenum">
              <a:rPr lang="en-US" sz="1200">
                <a:latin typeface="Lucida Grande" charset="0"/>
              </a:rPr>
              <a:pPr/>
              <a:t>22</a:t>
            </a:fld>
            <a:endParaRPr lang="en-US" sz="1200">
              <a:latin typeface="Garamond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91" tIns="44995" rIns="89991" bIns="44995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933FAE-9E95-4E46-937D-1C54A50582C1}" type="slidenum">
              <a:rPr lang="en-US" sz="1200">
                <a:latin typeface="Lucida Grande" charset="0"/>
              </a:rPr>
              <a:pPr/>
              <a:t>23</a:t>
            </a:fld>
            <a:endParaRPr lang="en-US" sz="1200">
              <a:latin typeface="Garamond" charset="0"/>
            </a:endParaRPr>
          </a:p>
        </p:txBody>
      </p:sp>
      <p:sp>
        <p:nvSpPr>
          <p:cNvPr id="624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DEFACD-F0AC-D646-8FAA-841B9E8116DA}" type="slidenum">
              <a:rPr lang="en-US" sz="1200">
                <a:latin typeface="Lucida Grande" charset="0"/>
              </a:rPr>
              <a:pPr/>
              <a:t>24</a:t>
            </a:fld>
            <a:endParaRPr lang="en-US" sz="1200">
              <a:latin typeface="Garamond" charset="0"/>
            </a:endParaRPr>
          </a:p>
        </p:txBody>
      </p:sp>
      <p:sp>
        <p:nvSpPr>
          <p:cNvPr id="64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FE7BA4-CB52-A34A-A28B-A709D5F2B109}" type="slidenum">
              <a:rPr lang="en-US" sz="1200">
                <a:latin typeface="Lucida Grande" charset="0"/>
              </a:rPr>
              <a:pPr/>
              <a:t>25</a:t>
            </a:fld>
            <a:endParaRPr lang="en-US" sz="1200">
              <a:latin typeface="Garamond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DB7DE4-A5C6-544A-917F-DED769B74E06}" type="slidenum">
              <a:rPr lang="en-US" sz="1200">
                <a:latin typeface="Lucida Grande" charset="0"/>
              </a:rPr>
              <a:pPr/>
              <a:t>26</a:t>
            </a:fld>
            <a:endParaRPr lang="en-US" sz="1200">
              <a:latin typeface="Garamond" charset="0"/>
            </a:endParaRPr>
          </a:p>
        </p:txBody>
      </p:sp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943346-485E-AB48-9AE9-ABC7B214A030}" type="slidenum">
              <a:rPr lang="en-US" sz="1200">
                <a:latin typeface="Lucida Grande" charset="0"/>
              </a:rPr>
              <a:pPr/>
              <a:t>27</a:t>
            </a:fld>
            <a:endParaRPr lang="en-US" sz="1200">
              <a:latin typeface="Garamond" charset="0"/>
            </a:endParaRPr>
          </a:p>
        </p:txBody>
      </p:sp>
      <p:sp>
        <p:nvSpPr>
          <p:cNvPr id="706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A281C9-FB2A-C54D-9787-EE63F53B21E7}" type="slidenum">
              <a:rPr lang="en-US" sz="1200">
                <a:latin typeface="Lucida Grande" charset="0"/>
              </a:rPr>
              <a:pPr/>
              <a:t>28</a:t>
            </a:fld>
            <a:endParaRPr lang="en-US" sz="1200">
              <a:latin typeface="Garamond" charset="0"/>
            </a:endParaRPr>
          </a:p>
        </p:txBody>
      </p:sp>
      <p:sp>
        <p:nvSpPr>
          <p:cNvPr id="727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1D667D-CF2D-1142-95FB-727A10002440}" type="slidenum">
              <a:rPr lang="en-US" sz="1200">
                <a:latin typeface="Lucida Grande" charset="0"/>
              </a:rPr>
              <a:pPr/>
              <a:t>29</a:t>
            </a:fld>
            <a:endParaRPr lang="en-US" sz="1200">
              <a:latin typeface="Garamond" charset="0"/>
            </a:endParaRPr>
          </a:p>
        </p:txBody>
      </p:sp>
      <p:sp>
        <p:nvSpPr>
          <p:cNvPr id="7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9121C9-5E1B-9D4B-8057-B66D41788AB2}" type="slidenum">
              <a:rPr lang="en-US" sz="1200">
                <a:latin typeface="Lucida Grande" charset="0"/>
              </a:rPr>
              <a:pPr/>
              <a:t>3</a:t>
            </a:fld>
            <a:endParaRPr lang="en-US" sz="1200">
              <a:latin typeface="Garamond" charset="0"/>
            </a:endParaRPr>
          </a:p>
        </p:txBody>
      </p:sp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2D7305-C3EA-4344-9A59-BCD45A7986BE}" type="slidenum">
              <a:rPr lang="en-US" sz="1200">
                <a:latin typeface="Lucida Grande" charset="0"/>
              </a:rPr>
              <a:pPr/>
              <a:t>30</a:t>
            </a:fld>
            <a:endParaRPr lang="en-US" sz="1200">
              <a:latin typeface="Garamond" charset="0"/>
            </a:endParaRPr>
          </a:p>
        </p:txBody>
      </p:sp>
      <p:sp>
        <p:nvSpPr>
          <p:cNvPr id="76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34F623-1399-1F46-907E-5F4A34360F24}" type="slidenum">
              <a:rPr lang="en-US" sz="1200">
                <a:latin typeface="Lucida Grande" charset="0"/>
              </a:rPr>
              <a:pPr/>
              <a:t>31</a:t>
            </a:fld>
            <a:endParaRPr lang="en-US" sz="1200">
              <a:latin typeface="Garamond" charset="0"/>
            </a:endParaRPr>
          </a:p>
        </p:txBody>
      </p:sp>
      <p:sp>
        <p:nvSpPr>
          <p:cNvPr id="78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51876C-B3E1-E54C-8618-BE7A66A88445}" type="slidenum">
              <a:rPr lang="en-US" sz="1200">
                <a:latin typeface="Lucida Grande" charset="0"/>
              </a:rPr>
              <a:pPr/>
              <a:t>32</a:t>
            </a:fld>
            <a:endParaRPr lang="en-US" sz="1200">
              <a:latin typeface="Garamond" charset="0"/>
            </a:endParaRPr>
          </a:p>
        </p:txBody>
      </p:sp>
      <p:sp>
        <p:nvSpPr>
          <p:cNvPr id="808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BAEF831-F4C5-304C-8233-3E6A3BB0906F}" type="slidenum">
              <a:rPr lang="en-US" sz="1200">
                <a:latin typeface="Lucida Grande" charset="0"/>
              </a:rPr>
              <a:pPr/>
              <a:t>33</a:t>
            </a:fld>
            <a:endParaRPr lang="en-US" sz="1200">
              <a:latin typeface="Garamond" charset="0"/>
            </a:endParaRPr>
          </a:p>
        </p:txBody>
      </p:sp>
      <p:sp>
        <p:nvSpPr>
          <p:cNvPr id="829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A8A79F-7BBE-0049-8EE3-15E3B95FAEE8}" type="slidenum">
              <a:rPr lang="en-US" sz="1200">
                <a:latin typeface="Lucida Grande" charset="0"/>
              </a:rPr>
              <a:pPr/>
              <a:t>34</a:t>
            </a:fld>
            <a:endParaRPr lang="en-US" sz="1200">
              <a:latin typeface="Garamond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32734A-7354-E14F-A668-AE34E3AB565A}" type="slidenum">
              <a:rPr lang="en-US" sz="1200">
                <a:latin typeface="Lucida Grande" charset="0"/>
              </a:rPr>
              <a:pPr/>
              <a:t>35</a:t>
            </a:fld>
            <a:endParaRPr lang="en-US" sz="1200">
              <a:latin typeface="Garamond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C70873-5C82-984C-ACDD-FD7A6AB23B8E}" type="slidenum">
              <a:rPr lang="en-US" sz="1200">
                <a:latin typeface="Lucida Grande" charset="0"/>
              </a:rPr>
              <a:pPr/>
              <a:t>36</a:t>
            </a:fld>
            <a:endParaRPr lang="en-US" sz="1200">
              <a:latin typeface="Garamond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3C1279C-F194-0148-970F-848F2EE3A405}" type="slidenum">
              <a:rPr lang="en-US" sz="1200">
                <a:latin typeface="Lucida Grande" charset="0"/>
              </a:rPr>
              <a:pPr/>
              <a:t>37</a:t>
            </a:fld>
            <a:endParaRPr lang="en-US" sz="1200">
              <a:latin typeface="Garamond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799F0B-67CD-E445-BB60-4775E2DD8A3E}" type="slidenum">
              <a:rPr lang="en-US" sz="1200">
                <a:latin typeface="Lucida Grande" charset="0"/>
              </a:rPr>
              <a:pPr/>
              <a:t>38</a:t>
            </a:fld>
            <a:endParaRPr lang="en-US" sz="1200">
              <a:latin typeface="Garamond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F05B1A-0073-8041-99FB-A9AB345E0B05}" type="slidenum">
              <a:rPr lang="en-US" sz="1200">
                <a:latin typeface="Lucida Grande" charset="0"/>
              </a:rPr>
              <a:pPr/>
              <a:t>39</a:t>
            </a:fld>
            <a:endParaRPr lang="en-US" sz="1200">
              <a:latin typeface="Garamond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965FD6-C9D3-2C4A-96D0-EB7F0DB23C55}" type="slidenum">
              <a:rPr lang="en-US" sz="1200">
                <a:latin typeface="Lucida Grande" charset="0"/>
              </a:rPr>
              <a:pPr/>
              <a:t>4</a:t>
            </a:fld>
            <a:endParaRPr lang="en-US" sz="1200">
              <a:latin typeface="Garamond" charset="0"/>
            </a:endParaRPr>
          </a:p>
        </p:txBody>
      </p:sp>
      <p:sp>
        <p:nvSpPr>
          <p:cNvPr id="2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9F64D8-E795-BA42-930C-7CDFE42F3228}" type="slidenum">
              <a:rPr lang="en-US" sz="1200">
                <a:latin typeface="Lucida Grande" charset="0"/>
              </a:rPr>
              <a:pPr/>
              <a:t>40</a:t>
            </a:fld>
            <a:endParaRPr lang="en-US" sz="1200">
              <a:latin typeface="Garamond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810388-98F3-DC48-BB63-090407C90462}" type="slidenum">
              <a:rPr lang="en-US" sz="1200">
                <a:latin typeface="Lucida Grande" charset="0"/>
              </a:rPr>
              <a:pPr/>
              <a:t>41</a:t>
            </a:fld>
            <a:endParaRPr lang="en-US" sz="1200">
              <a:latin typeface="Garamond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BD99D2-73F5-6841-8308-9612D0CA8B24}" type="slidenum">
              <a:rPr lang="en-US" sz="1200">
                <a:latin typeface="Lucida Grande" charset="0"/>
              </a:rPr>
              <a:pPr/>
              <a:t>42</a:t>
            </a:fld>
            <a:endParaRPr lang="en-US" sz="1200">
              <a:latin typeface="Garamond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66FF88-E999-AB45-A706-A383675A3D00}" type="slidenum">
              <a:rPr lang="en-US" sz="1200">
                <a:latin typeface="Lucida Grande" charset="0"/>
              </a:rPr>
              <a:pPr/>
              <a:t>43</a:t>
            </a:fld>
            <a:endParaRPr lang="en-US" sz="1200">
              <a:latin typeface="Garamond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E28E17-2754-AB48-B9E2-F66A17A4E35E}" type="slidenum">
              <a:rPr lang="en-US" sz="1200">
                <a:latin typeface="Lucida Grande" charset="0"/>
              </a:rPr>
              <a:pPr/>
              <a:t>44</a:t>
            </a:fld>
            <a:endParaRPr lang="en-US" sz="1200">
              <a:latin typeface="Garamond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CD7946F-2C10-9142-B428-AD864C34BC16}" type="slidenum">
              <a:rPr lang="en-US" sz="1200">
                <a:latin typeface="Lucida Grande" charset="0"/>
              </a:rPr>
              <a:pPr/>
              <a:t>45</a:t>
            </a:fld>
            <a:endParaRPr lang="en-US" sz="1200">
              <a:latin typeface="Garamond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3E0463-384E-A542-919E-02501A1C41EF}" type="slidenum">
              <a:rPr lang="en-US" sz="1200">
                <a:latin typeface="Lucida Grande" charset="0"/>
              </a:rPr>
              <a:pPr/>
              <a:t>46</a:t>
            </a:fld>
            <a:endParaRPr lang="en-US" sz="1200">
              <a:latin typeface="Garamond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EC65B6-D76E-084E-9A2A-9F3BDACE43B5}" type="slidenum">
              <a:rPr lang="en-US" sz="1200">
                <a:latin typeface="Lucida Grande" charset="0"/>
              </a:rPr>
              <a:pPr/>
              <a:t>47</a:t>
            </a:fld>
            <a:endParaRPr lang="en-US" sz="1200">
              <a:latin typeface="Garamond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EC65B6-D76E-084E-9A2A-9F3BDACE43B5}" type="slidenum">
              <a:rPr lang="en-US" sz="1200">
                <a:latin typeface="Lucida Grande" charset="0"/>
              </a:rPr>
              <a:pPr/>
              <a:t>48</a:t>
            </a:fld>
            <a:endParaRPr lang="en-US" sz="1200">
              <a:latin typeface="Garamond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4BA45DE-6CD7-324B-AFC5-43DD67403C4E}" type="slidenum">
              <a:rPr lang="en-US" sz="1200">
                <a:latin typeface="Lucida Grande" charset="0"/>
              </a:rPr>
              <a:pPr/>
              <a:t>49</a:t>
            </a:fld>
            <a:endParaRPr lang="en-US" sz="1200">
              <a:latin typeface="Garamond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0602E0-C35D-DA46-BF83-DED3C8DE2E59}" type="slidenum">
              <a:rPr lang="en-US" sz="1200">
                <a:latin typeface="Lucida Grande" charset="0"/>
              </a:rPr>
              <a:pPr/>
              <a:t>5</a:t>
            </a:fld>
            <a:endParaRPr lang="en-US" sz="1200">
              <a:latin typeface="Garamond" charset="0"/>
            </a:endParaRPr>
          </a:p>
        </p:txBody>
      </p:sp>
      <p:sp>
        <p:nvSpPr>
          <p:cNvPr id="25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2A2BA49-264C-3442-B3EE-A59C27729788}" type="slidenum">
              <a:rPr lang="en-US" sz="1200">
                <a:latin typeface="Lucida Grande" charset="0"/>
              </a:rPr>
              <a:pPr/>
              <a:t>50</a:t>
            </a:fld>
            <a:endParaRPr lang="en-US" sz="1200">
              <a:latin typeface="Garamond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678319-275A-E342-BEFF-4F7B2B96F11E}" type="slidenum">
              <a:rPr lang="en-US" sz="1200">
                <a:latin typeface="Lucida Grande" charset="0"/>
              </a:rPr>
              <a:pPr/>
              <a:t>51</a:t>
            </a:fld>
            <a:endParaRPr lang="en-US" sz="1200">
              <a:latin typeface="Garamond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4EABD5-EBA7-5049-951A-3D50640C550F}" type="slidenum">
              <a:rPr lang="en-US" sz="1200">
                <a:latin typeface="Lucida Grande" charset="0"/>
              </a:rPr>
              <a:pPr/>
              <a:t>52</a:t>
            </a:fld>
            <a:endParaRPr lang="en-US" sz="1200">
              <a:latin typeface="Garamond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4EABD5-EBA7-5049-951A-3D50640C550F}" type="slidenum">
              <a:rPr lang="en-US" sz="1200">
                <a:latin typeface="Lucida Grande" charset="0"/>
              </a:rPr>
              <a:pPr/>
              <a:t>53</a:t>
            </a:fld>
            <a:endParaRPr lang="en-US" sz="1200">
              <a:latin typeface="Garamond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7735E9-E1B1-654A-9149-A4049D94B32E}" type="slidenum">
              <a:rPr lang="en-US" sz="1200">
                <a:latin typeface="Lucida Grande" charset="0"/>
              </a:rPr>
              <a:pPr/>
              <a:t>54</a:t>
            </a:fld>
            <a:endParaRPr lang="en-US" sz="1200">
              <a:latin typeface="Garamond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409B69-59D5-804D-A0FB-308D006809CB}" type="slidenum">
              <a:rPr lang="en-US" sz="1200">
                <a:latin typeface="Lucida Grande" charset="0"/>
              </a:rPr>
              <a:pPr/>
              <a:t>55</a:t>
            </a:fld>
            <a:endParaRPr lang="en-US" sz="1200">
              <a:latin typeface="Garamond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60B326-2AF1-0641-92CD-7CDF0F3834FF}" type="slidenum">
              <a:rPr lang="en-US" sz="1200">
                <a:latin typeface="Lucida Grande" charset="0"/>
              </a:rPr>
              <a:pPr/>
              <a:t>56</a:t>
            </a:fld>
            <a:endParaRPr lang="en-US" sz="1200">
              <a:latin typeface="Garamond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EF557B-6138-1642-8029-EC08DEE9FCF2}" type="slidenum">
              <a:rPr lang="en-US" sz="1200">
                <a:latin typeface="Lucida Grande" charset="0"/>
              </a:rPr>
              <a:pPr/>
              <a:t>57</a:t>
            </a:fld>
            <a:endParaRPr lang="en-US" sz="1200">
              <a:latin typeface="Garamond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C6C395-AA22-A743-9D02-C98F567E2866}" type="slidenum">
              <a:rPr lang="en-US" sz="1200">
                <a:latin typeface="Lucida Grande" charset="0"/>
              </a:rPr>
              <a:pPr/>
              <a:t>58</a:t>
            </a:fld>
            <a:endParaRPr lang="en-US" sz="1200">
              <a:latin typeface="Garamond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B83C4C-94F7-BB48-A15A-2E700FBD2ACF}" type="slidenum">
              <a:rPr lang="en-US" sz="1200">
                <a:latin typeface="Lucida Grande" charset="0"/>
              </a:rPr>
              <a:pPr/>
              <a:t>59</a:t>
            </a:fld>
            <a:endParaRPr lang="en-US" sz="1200">
              <a:latin typeface="Garamond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ECDB4A-2164-B24A-8E98-8A2FD8E5D791}" type="slidenum">
              <a:rPr lang="en-US" sz="1200">
                <a:latin typeface="Lucida Grande" charset="0"/>
              </a:rPr>
              <a:pPr/>
              <a:t>6</a:t>
            </a:fld>
            <a:endParaRPr lang="en-US" sz="1200">
              <a:latin typeface="Garamond" charset="0"/>
            </a:endParaRPr>
          </a:p>
        </p:txBody>
      </p:sp>
      <p:sp>
        <p:nvSpPr>
          <p:cNvPr id="27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582C9B-D417-8245-BDD2-83B914D81C4A}" type="slidenum">
              <a:rPr lang="en-US" sz="1200">
                <a:latin typeface="Lucida Grande" charset="0"/>
              </a:rPr>
              <a:pPr/>
              <a:t>60</a:t>
            </a:fld>
            <a:endParaRPr lang="en-US" sz="1200">
              <a:latin typeface="Garamond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582C9B-D417-8245-BDD2-83B914D81C4A}" type="slidenum">
              <a:rPr lang="en-US" sz="1200">
                <a:latin typeface="Lucida Grande" charset="0"/>
              </a:rPr>
              <a:pPr/>
              <a:t>61</a:t>
            </a:fld>
            <a:endParaRPr lang="en-US" sz="1200">
              <a:latin typeface="Garamond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1C317A-6945-9441-8DAD-6DFA423C1DA1}" type="slidenum">
              <a:rPr lang="en-US" sz="1200">
                <a:latin typeface="Lucida Grande" charset="0"/>
              </a:rPr>
              <a:pPr/>
              <a:t>62</a:t>
            </a:fld>
            <a:endParaRPr lang="en-US" sz="1200">
              <a:latin typeface="Garamond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C431185-5956-1542-94D6-9374E56FCD23}" type="slidenum">
              <a:rPr lang="en-US" sz="1200">
                <a:latin typeface="Lucida Grande" charset="0"/>
              </a:rPr>
              <a:pPr/>
              <a:t>63</a:t>
            </a:fld>
            <a:endParaRPr lang="en-US" sz="1200">
              <a:latin typeface="Garamond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B939B9-8CA3-D44E-B227-C5320D5FD27C}" type="slidenum">
              <a:rPr lang="en-US" sz="1200">
                <a:latin typeface="Lucida Grande" charset="0"/>
              </a:rPr>
              <a:pPr/>
              <a:t>64</a:t>
            </a:fld>
            <a:endParaRPr lang="en-US" sz="1200">
              <a:latin typeface="Garamond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DCEDA50-3A52-6246-9898-E9962A07C031}" type="slidenum">
              <a:rPr lang="en-US" sz="1200">
                <a:latin typeface="Lucida Grande" charset="0"/>
              </a:rPr>
              <a:pPr/>
              <a:t>65</a:t>
            </a:fld>
            <a:endParaRPr lang="en-US" sz="1200">
              <a:latin typeface="Garamond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A29571-E1E1-A144-9F33-5C231112DFAC}" type="slidenum">
              <a:rPr lang="en-US" sz="1200">
                <a:latin typeface="Lucida Grande" charset="0"/>
              </a:rPr>
              <a:pPr/>
              <a:t>66</a:t>
            </a:fld>
            <a:endParaRPr lang="en-US" sz="1200">
              <a:latin typeface="Garamond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E0DCC6F-EF4A-E543-9EDC-9AB67FFBAF4C}" type="slidenum">
              <a:rPr lang="en-US" sz="1200">
                <a:latin typeface="Lucida Grande" charset="0"/>
              </a:rPr>
              <a:pPr/>
              <a:t>67</a:t>
            </a:fld>
            <a:endParaRPr lang="en-US" sz="1200">
              <a:latin typeface="Garamond" charset="0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BEE798-F778-9942-A68F-D6F063714BA1}" type="slidenum">
              <a:rPr lang="en-US" sz="1200">
                <a:latin typeface="Lucida Grande" charset="0"/>
              </a:rPr>
              <a:pPr/>
              <a:t>68</a:t>
            </a:fld>
            <a:endParaRPr lang="en-US" sz="1200">
              <a:latin typeface="Garamond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E17F54-99A8-1541-918C-48CE60FE6D66}" type="slidenum">
              <a:rPr lang="en-US" sz="1200">
                <a:latin typeface="Lucida Grande" charset="0"/>
              </a:rPr>
              <a:pPr/>
              <a:t>69</a:t>
            </a:fld>
            <a:endParaRPr lang="en-US" sz="1200">
              <a:latin typeface="Garamond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110D96-8298-024F-858E-D7F1D5D99589}" type="slidenum">
              <a:rPr lang="en-US" sz="1200">
                <a:latin typeface="Lucida Grande" charset="0"/>
              </a:rPr>
              <a:pPr/>
              <a:t>7</a:t>
            </a:fld>
            <a:endParaRPr lang="en-US" sz="1200">
              <a:latin typeface="Garamond" charset="0"/>
            </a:endParaRPr>
          </a:p>
        </p:txBody>
      </p:sp>
      <p:sp>
        <p:nvSpPr>
          <p:cNvPr id="29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E6797F-FF02-F94C-BC26-D4CB866C1523}" type="slidenum">
              <a:rPr lang="en-US" sz="1200">
                <a:latin typeface="Lucida Grande" charset="0"/>
              </a:rPr>
              <a:pPr/>
              <a:t>70</a:t>
            </a:fld>
            <a:endParaRPr lang="en-US" sz="1200">
              <a:latin typeface="Garamond" charset="0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9DA2E7-9568-F44E-BBD1-78935120B20F}" type="slidenum">
              <a:rPr lang="en-US" sz="1200">
                <a:latin typeface="Lucida Grande" charset="0"/>
              </a:rPr>
              <a:pPr/>
              <a:t>71</a:t>
            </a:fld>
            <a:endParaRPr lang="en-US" sz="1200">
              <a:latin typeface="Garamond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C9A4F2-A451-4046-8E78-7616737A8C3C}" type="slidenum">
              <a:rPr lang="en-US" sz="1200">
                <a:latin typeface="Lucida Grande" charset="0"/>
              </a:rPr>
              <a:pPr/>
              <a:t>72</a:t>
            </a:fld>
            <a:endParaRPr lang="en-US" sz="1200">
              <a:latin typeface="Garamond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B9CD1D-4D45-4D41-BDEF-D5AB55E7718F}" type="slidenum">
              <a:rPr lang="en-US" sz="1200">
                <a:latin typeface="Lucida Grande" charset="0"/>
              </a:rPr>
              <a:pPr/>
              <a:t>73</a:t>
            </a:fld>
            <a:endParaRPr lang="en-US" sz="1200">
              <a:latin typeface="Garamond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63D543-9DB9-E348-88A2-1B208CC004E9}" type="slidenum">
              <a:rPr lang="en-US" sz="1200">
                <a:latin typeface="Lucida Grande" charset="0"/>
              </a:rPr>
              <a:pPr/>
              <a:t>74</a:t>
            </a:fld>
            <a:endParaRPr lang="en-US" sz="1200">
              <a:latin typeface="Garamond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AEE9C4-A780-434A-8D01-3D6EC6B1B9C1}" type="slidenum">
              <a:rPr lang="en-US" sz="1200">
                <a:latin typeface="Lucida Grande" charset="0"/>
              </a:rPr>
              <a:pPr/>
              <a:t>75</a:t>
            </a:fld>
            <a:endParaRPr lang="en-US" sz="1200">
              <a:latin typeface="Garamond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7430FC-2D5C-994E-A210-3405534193B8}" type="slidenum">
              <a:rPr lang="en-US" sz="1200">
                <a:latin typeface="Lucida Grande" charset="0"/>
              </a:rPr>
              <a:pPr/>
              <a:t>76</a:t>
            </a:fld>
            <a:endParaRPr lang="en-US" sz="1200">
              <a:latin typeface="Garamond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CDF20F-071F-9040-AC38-47D019B5626C}" type="slidenum">
              <a:rPr lang="en-US" sz="1200">
                <a:latin typeface="Lucida Grande" charset="0"/>
              </a:rPr>
              <a:pPr/>
              <a:t>77</a:t>
            </a:fld>
            <a:endParaRPr lang="en-US" sz="1200">
              <a:latin typeface="Garamond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5CA5F9-BA4D-6F4B-A685-5126F71C65E6}" type="slidenum">
              <a:rPr lang="en-US" sz="1200">
                <a:latin typeface="Lucida Grande" charset="0"/>
              </a:rPr>
              <a:pPr/>
              <a:t>78</a:t>
            </a:fld>
            <a:endParaRPr lang="en-US" sz="1200">
              <a:latin typeface="Garamond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D254BC-EAA6-CE40-AFF2-6B20AF0D0D7A}" type="slidenum">
              <a:rPr lang="en-US" sz="1200">
                <a:latin typeface="Lucida Grande" charset="0"/>
              </a:rPr>
              <a:pPr/>
              <a:t>79</a:t>
            </a:fld>
            <a:endParaRPr lang="en-US" sz="1200">
              <a:latin typeface="Garamond" charset="0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E66D6A-50B7-324A-85FB-6BB107AFFDDA}" type="slidenum">
              <a:rPr lang="en-US" sz="1200">
                <a:latin typeface="Lucida Grande" charset="0"/>
              </a:rPr>
              <a:pPr/>
              <a:t>8</a:t>
            </a:fld>
            <a:endParaRPr lang="en-US" sz="1200">
              <a:latin typeface="Garamond" charset="0"/>
            </a:endParaRPr>
          </a:p>
        </p:txBody>
      </p:sp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1DA1B2-4A2D-5E42-9FE6-B7B9C27E5FD6}" type="slidenum">
              <a:rPr lang="en-US" sz="1200">
                <a:latin typeface="Lucida Grande" charset="0"/>
              </a:rPr>
              <a:pPr/>
              <a:t>80</a:t>
            </a:fld>
            <a:endParaRPr lang="en-US" sz="1200">
              <a:latin typeface="Garamond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B2A9DA-9011-DB49-A390-226E54036D04}" type="slidenum">
              <a:rPr lang="en-US" sz="1200">
                <a:latin typeface="Lucida Grande" charset="0"/>
              </a:rPr>
              <a:pPr/>
              <a:t>81</a:t>
            </a:fld>
            <a:endParaRPr lang="en-US" sz="1200">
              <a:latin typeface="Garamond" charset="0"/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9A2C2E-C563-6548-8C54-F3CC0BA32F3F}" type="slidenum">
              <a:rPr lang="en-US" sz="1200">
                <a:latin typeface="Lucida Grande" charset="0"/>
              </a:rPr>
              <a:pPr/>
              <a:t>82</a:t>
            </a:fld>
            <a:endParaRPr lang="en-US" sz="1200">
              <a:latin typeface="Garamond" charset="0"/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5DCD89-DEDC-FE43-9250-0045B6747A6A}" type="slidenum">
              <a:rPr lang="en-US" sz="1200">
                <a:latin typeface="Lucida Grande" charset="0"/>
              </a:rPr>
              <a:pPr/>
              <a:t>83</a:t>
            </a:fld>
            <a:endParaRPr lang="en-US" sz="1200">
              <a:latin typeface="Garamond" charset="0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D3BC32-E6F3-054A-945F-561289A9BEE7}" type="slidenum">
              <a:rPr lang="en-US" sz="1200">
                <a:latin typeface="Lucida Grande" charset="0"/>
              </a:rPr>
              <a:pPr/>
              <a:t>84</a:t>
            </a:fld>
            <a:endParaRPr lang="en-US" sz="1200">
              <a:latin typeface="Garamond" charset="0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298C1B-B67D-2E48-AA0D-752627237D9C}" type="slidenum">
              <a:rPr lang="en-US" sz="1200">
                <a:latin typeface="Lucida Grande" charset="0"/>
              </a:rPr>
              <a:pPr/>
              <a:t>85</a:t>
            </a:fld>
            <a:endParaRPr lang="en-US" sz="1200">
              <a:latin typeface="Garamond" charset="0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Download a good supernova explosion movie from the Chandra Science Center (chandra.harvard.edu).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7F19AB-690E-9B4F-BE84-4D29B7413DCA}" type="slidenum">
              <a:rPr lang="en-US" sz="1200">
                <a:latin typeface="Lucida Grande" charset="0"/>
              </a:rPr>
              <a:pPr/>
              <a:t>86</a:t>
            </a:fld>
            <a:endParaRPr lang="en-US" sz="1200">
              <a:latin typeface="Garamond" charset="0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8CCAE6-D33A-F44D-8FB9-452684415F80}" type="slidenum">
              <a:rPr lang="en-US" sz="1200">
                <a:latin typeface="Lucida Grande" charset="0"/>
              </a:rPr>
              <a:pPr/>
              <a:t>87</a:t>
            </a:fld>
            <a:endParaRPr lang="en-US" sz="1200">
              <a:latin typeface="Garamond" charset="0"/>
            </a:endParaRPr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872911-7BBC-D64D-9C67-6AD02A2D53C5}" type="slidenum">
              <a:rPr lang="en-US" sz="1200">
                <a:latin typeface="Lucida Grande" charset="0"/>
              </a:rPr>
              <a:pPr/>
              <a:t>88</a:t>
            </a:fld>
            <a:endParaRPr lang="en-US" sz="1200">
              <a:latin typeface="Garamond" charset="0"/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DBACA9-8DAC-714F-A029-0E3B135DF69F}" type="slidenum">
              <a:rPr lang="en-US" sz="1200">
                <a:latin typeface="Lucida Grande" charset="0"/>
              </a:rPr>
              <a:pPr/>
              <a:t>89</a:t>
            </a:fld>
            <a:endParaRPr lang="en-US" sz="1200">
              <a:latin typeface="Garamond" charset="0"/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2C5405-6BEE-F449-9308-3658B72F26BD}" type="slidenum">
              <a:rPr lang="en-US" sz="1200">
                <a:latin typeface="Lucida Grande" charset="0"/>
              </a:rPr>
              <a:pPr/>
              <a:t>9</a:t>
            </a:fld>
            <a:endParaRPr lang="en-US" sz="1200">
              <a:latin typeface="Garamond" charset="0"/>
            </a:endParaRPr>
          </a:p>
        </p:txBody>
      </p:sp>
      <p:sp>
        <p:nvSpPr>
          <p:cNvPr id="3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6C3138-B7B8-C040-A738-97C230EEADA3}" type="slidenum">
              <a:rPr lang="en-US" sz="1200">
                <a:latin typeface="Lucida Grande" charset="0"/>
              </a:rPr>
              <a:pPr/>
              <a:t>90</a:t>
            </a:fld>
            <a:endParaRPr lang="en-US" sz="1200">
              <a:latin typeface="Garamond" charset="0"/>
            </a:endParaRPr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45C3C5-C47D-9949-8B02-D58A5646CB2C}" type="slidenum">
              <a:rPr lang="en-US" sz="1200">
                <a:latin typeface="Lucida Grande" charset="0"/>
              </a:rPr>
              <a:pPr/>
              <a:t>91</a:t>
            </a:fld>
            <a:endParaRPr lang="en-US" sz="1200">
              <a:latin typeface="Garamond" charset="0"/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8E8AE8-A2D6-9B44-8EE7-AA1AE1DBAA1B}" type="slidenum">
              <a:rPr lang="en-US" sz="1200">
                <a:latin typeface="Lucida Grande" charset="0"/>
              </a:rPr>
              <a:pPr/>
              <a:t>92</a:t>
            </a:fld>
            <a:endParaRPr lang="en-US" sz="1200">
              <a:latin typeface="Garamond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2ECE32-4DBA-F945-973E-164B638404C3}" type="slidenum">
              <a:rPr lang="en-US" sz="1200">
                <a:latin typeface="Lucida Grande" charset="0"/>
              </a:rPr>
              <a:pPr/>
              <a:t>93</a:t>
            </a:fld>
            <a:endParaRPr lang="en-US" sz="1200">
              <a:latin typeface="Garamond" charset="0"/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680CD8-FB6C-8C45-B8E8-3E94F0FDAF17}" type="slidenum">
              <a:rPr lang="en-US" sz="1200">
                <a:latin typeface="Lucida Grande" charset="0"/>
              </a:rPr>
              <a:pPr/>
              <a:t>94</a:t>
            </a:fld>
            <a:endParaRPr lang="en-US" sz="1200">
              <a:latin typeface="Garamond" charset="0"/>
            </a:endParaRPr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8A2765-0246-FE46-8CB1-F34C8D915D26}" type="slidenum">
              <a:rPr lang="en-US" sz="1200">
                <a:latin typeface="Lucida Grande" charset="0"/>
              </a:rPr>
              <a:pPr/>
              <a:t>95</a:t>
            </a:fld>
            <a:endParaRPr lang="en-US" sz="1200">
              <a:latin typeface="Garamond" charset="0"/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0A4A85-47A2-4E4E-9C79-DE8537EBC020}" type="slidenum">
              <a:rPr lang="en-US" sz="1200">
                <a:latin typeface="Lucida Grande" charset="0"/>
              </a:rPr>
              <a:pPr/>
              <a:t>96</a:t>
            </a:fld>
            <a:endParaRPr lang="en-US" sz="1200">
              <a:latin typeface="Garamond" charset="0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CE7E85-A2EC-C742-A9A4-915027F127F1}" type="slidenum">
              <a:rPr lang="en-US" sz="1200">
                <a:latin typeface="Lucida Grande" charset="0"/>
              </a:rPr>
              <a:pPr/>
              <a:t>97</a:t>
            </a:fld>
            <a:endParaRPr lang="en-US" sz="1200">
              <a:latin typeface="Garamond" charset="0"/>
            </a:endParaRPr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6D1D49D-17C4-D34A-A70E-AC90146BD114}" type="slidenum">
              <a:rPr lang="en-US" sz="1200">
                <a:latin typeface="Lucida Grande" charset="0"/>
              </a:rPr>
              <a:pPr/>
              <a:t>98</a:t>
            </a:fld>
            <a:endParaRPr lang="en-US" sz="1200">
              <a:latin typeface="Garamond" charset="0"/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1286" indent="-281264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5055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5077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5099" indent="-225011" defTabSz="89848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5121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5143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5165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25187" indent="-225011" defTabSz="89848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1F5DD9-9E3F-834C-8D80-2B110F63D659}" type="slidenum">
              <a:rPr lang="en-US" sz="1200">
                <a:latin typeface="Lucida Grande" charset="0"/>
              </a:rPr>
              <a:pPr/>
              <a:t>99</a:t>
            </a:fld>
            <a:endParaRPr lang="en-US" sz="1200">
              <a:latin typeface="Garamond" charset="0"/>
            </a:endParaRPr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6" y="3124200"/>
            <a:ext cx="3392503" cy="10772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rgbClr val="374B94"/>
                </a:solidFill>
              </a:defRPr>
            </a:lvl1pPr>
          </a:lstStyle>
          <a:p>
            <a:pPr lvl="0"/>
            <a:r>
              <a:rPr lang="en-US" noProof="0" dirty="0" smtClean="0"/>
              <a:t>Click to edit</a:t>
            </a:r>
            <a:br>
              <a:rPr lang="en-US" noProof="0" dirty="0" smtClean="0"/>
            </a:br>
            <a:r>
              <a:rPr lang="en-US" noProof="0" dirty="0" smtClean="0"/>
              <a:t>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CD0044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83649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Lecture Outline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© 2015 Pearson Education, Inc.</a:t>
            </a:r>
            <a:endParaRPr lang="en-GB"/>
          </a:p>
        </p:txBody>
      </p:sp>
      <p:pic>
        <p:nvPicPr>
          <p:cNvPr id="8" name="Picture 7" descr="BENN8085_07_eca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41" y="607681"/>
            <a:ext cx="5541264" cy="6258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0D427-E076-3A45-9FE4-D889E3B3C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8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E016-A09D-0B42-8A1B-871E9AE02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83649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1490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957254"/>
            <a:ext cx="8229600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smtClean="0"/>
              <a:t>© 2015 Pearson Education, Inc.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374B94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74B94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374B94"/>
        </a:buClr>
        <a:buChar char="–"/>
        <a:tabLst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74B94"/>
        </a:buClr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74B94"/>
        </a:buClr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74B94"/>
        </a:buClr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IF_13_03_CollapseSolarNebula.htm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13_FormationCircularOrbits.htm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13_DiskFlattening.htm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13_FormProtoplanetaryDisk.htm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13_MSLifetimeAndMass.htm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2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3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4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5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6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13_HRDiagramClusterAge.htm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8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9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13_DeathSequenceSun.htm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5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9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1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2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3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3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3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2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3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4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3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6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47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48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IF_13_12_HighMassDeathSeq.htm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50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3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5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29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29.jp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29.jp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52.jp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52.jp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5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5" y="2890391"/>
            <a:ext cx="2865011" cy="1077218"/>
          </a:xfrm>
        </p:spPr>
        <p:txBody>
          <a:bodyPr/>
          <a:lstStyle/>
          <a:p>
            <a:r>
              <a:rPr lang="en-US" dirty="0" smtClean="0"/>
              <a:t>Chapter 13</a:t>
            </a:r>
            <a:r>
              <a:rPr lang="en-US" dirty="0"/>
              <a:t>: Star Stuff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Glowing Dust Grains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As stars begin to form, dust grains that absorb visible light heat up and emit infrared light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8" name="Picture 7" descr="13_03_Figure_Un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"/>
          <a:stretch/>
        </p:blipFill>
        <p:spPr>
          <a:xfrm>
            <a:off x="153119" y="1981836"/>
            <a:ext cx="4747995" cy="3467619"/>
          </a:xfrm>
          <a:prstGeom prst="rect">
            <a:avLst/>
          </a:prstGeom>
        </p:spPr>
      </p:pic>
      <p:pic>
        <p:nvPicPr>
          <p:cNvPr id="7" name="Picture 6" descr="sampl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84" y="5573730"/>
            <a:ext cx="1828800" cy="3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30632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have we learned?</a:t>
            </a:r>
            <a:endParaRPr lang="en-US"/>
          </a:p>
        </p:txBody>
      </p:sp>
      <p:sp>
        <p:nvSpPr>
          <p:cNvPr id="219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4B94"/>
                </a:solidFill>
              </a:rPr>
              <a:t>How are the lives of stars with close companions different?</a:t>
            </a:r>
          </a:p>
          <a:p>
            <a:pPr lvl="1"/>
            <a:r>
              <a:rPr lang="en-US" dirty="0" smtClean="0"/>
              <a:t>Stars with close companions can exchange mass, altering the usual life stories of stars.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24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Glowing Dust Grains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Long-wavelength infrared light is brightest from regions where many stars are currently forming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5" name="Picture 5" descr="16_08_Figure-An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6"/>
          <a:stretch/>
        </p:blipFill>
        <p:spPr bwMode="auto">
          <a:xfrm>
            <a:off x="101928" y="1966535"/>
            <a:ext cx="4600864" cy="364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14127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Thought Question</a:t>
            </a:r>
            <a:endParaRPr lang="en-US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What would happen to a contracting cloud fragment if it were not able to radiate away its thermal energy?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It would continue contracting, but its temperature would not change.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Its mass would increase.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Its internal pressure would increase.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095379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Question</a:t>
            </a:r>
            <a:endParaRPr lang="en-US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would happen to a contracting cloud fragment if it were not able to radiate away its thermal energy?</a:t>
            </a:r>
          </a:p>
          <a:p>
            <a:pPr lvl="1"/>
            <a:endParaRPr lang="en-US" dirty="0" smtClean="0"/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rgbClr val="BFBFBF"/>
                </a:solidFill>
              </a:rPr>
              <a:t>It would continue contracting, but its temperature would not change.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rgbClr val="BFBFBF"/>
                </a:solidFill>
              </a:rPr>
              <a:t>Its mass would increase.</a:t>
            </a:r>
          </a:p>
          <a:p>
            <a:pPr marL="971550" lvl="1" indent="-514350">
              <a:buClrTx/>
              <a:buFont typeface="+mj-lt"/>
              <a:buAutoNum type="alphaUcPeriod"/>
            </a:pPr>
            <a:r>
              <a:rPr lang="en-US" dirty="0" smtClean="0"/>
              <a:t>Its internal pressure would increase.</a:t>
            </a:r>
          </a:p>
          <a:p>
            <a:pPr lvl="1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876547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523220"/>
          </a:xfrm>
        </p:spPr>
        <p:txBody>
          <a:bodyPr/>
          <a:lstStyle/>
          <a:p>
            <a:r>
              <a:rPr lang="en-US" sz="2800" b="0" dirty="0">
                <a:solidFill>
                  <a:srgbClr val="000000"/>
                </a:solidFill>
                <a:latin typeface="+mn-lt"/>
              </a:rPr>
              <a:t>Solar system formation is a good example of star birth</a:t>
            </a:r>
            <a:r>
              <a:rPr lang="en-US" sz="2800" b="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US" sz="28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20" name="Picture 19" descr="06_15_Figure_An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29" b="6618"/>
          <a:stretch/>
        </p:blipFill>
        <p:spPr bwMode="auto">
          <a:xfrm>
            <a:off x="455613" y="1940548"/>
            <a:ext cx="8232775" cy="391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109139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06_15_Figure_An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29" b="6618"/>
          <a:stretch/>
        </p:blipFill>
        <p:spPr bwMode="auto">
          <a:xfrm>
            <a:off x="455613" y="2225123"/>
            <a:ext cx="8232775" cy="391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1384995"/>
          </a:xfrm>
        </p:spPr>
        <p:txBody>
          <a:bodyPr/>
          <a:lstStyle/>
          <a:p>
            <a:r>
              <a:rPr lang="en-US" sz="2800" b="0" dirty="0">
                <a:solidFill>
                  <a:srgbClr val="000000"/>
                </a:solidFill>
                <a:latin typeface="+mn-lt"/>
              </a:rPr>
              <a:t>Cloud heats up as gravity causes it to contract due to </a:t>
            </a:r>
            <a:r>
              <a:rPr lang="en-US" sz="2800" i="1" dirty="0">
                <a:solidFill>
                  <a:srgbClr val="000000"/>
                </a:solidFill>
                <a:latin typeface="+mn-lt"/>
              </a:rPr>
              <a:t>conservation of energy</a:t>
            </a:r>
            <a:r>
              <a:rPr lang="en-US" sz="2800" b="0" dirty="0">
                <a:solidFill>
                  <a:srgbClr val="000000"/>
                </a:solidFill>
                <a:latin typeface="+mn-lt"/>
              </a:rPr>
              <a:t>. Contraction can continue if thermal energy is radiated </a:t>
            </a:r>
            <a:r>
              <a:rPr lang="en-US" sz="2800" b="0" dirty="0" smtClean="0">
                <a:solidFill>
                  <a:srgbClr val="000000"/>
                </a:solidFill>
                <a:latin typeface="+mn-lt"/>
              </a:rPr>
              <a:t>away.</a:t>
            </a:r>
            <a:endParaRPr lang="en-US" sz="28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0688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06_15_Figure_An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3" b="5487"/>
          <a:stretch/>
        </p:blipFill>
        <p:spPr bwMode="auto">
          <a:xfrm>
            <a:off x="304800" y="2449363"/>
            <a:ext cx="8534400" cy="309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1384995"/>
          </a:xfrm>
        </p:spPr>
        <p:txBody>
          <a:bodyPr/>
          <a:lstStyle/>
          <a:p>
            <a:r>
              <a:rPr lang="en-US" sz="2800" b="0" dirty="0">
                <a:solidFill>
                  <a:srgbClr val="000000"/>
                </a:solidFill>
                <a:latin typeface="+mn-lt"/>
              </a:rPr>
              <a:t>As gravity forces a cloud to become smaller, it begins to spin faster and faster, due to </a:t>
            </a:r>
            <a:r>
              <a:rPr lang="en-US" sz="2800" i="1" dirty="0">
                <a:solidFill>
                  <a:srgbClr val="000000"/>
                </a:solidFill>
                <a:latin typeface="+mn-lt"/>
              </a:rPr>
              <a:t>conservation of angular momentum</a:t>
            </a:r>
            <a:r>
              <a:rPr lang="en-US" sz="2800" b="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US" sz="28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19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06_15_Figure_An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3" b="5487"/>
          <a:stretch/>
        </p:blipFill>
        <p:spPr bwMode="auto">
          <a:xfrm>
            <a:off x="304800" y="3006810"/>
            <a:ext cx="8534400" cy="309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2246769"/>
          </a:xfrm>
        </p:spPr>
        <p:txBody>
          <a:bodyPr/>
          <a:lstStyle/>
          <a:p>
            <a:r>
              <a:rPr lang="en-US" sz="2800" b="0" dirty="0">
                <a:solidFill>
                  <a:srgbClr val="000000"/>
                </a:solidFill>
                <a:latin typeface="+mn-lt"/>
              </a:rPr>
              <a:t>As gravity forces a cloud to become smaller, it begins to spin faster and faster, due to </a:t>
            </a:r>
            <a:r>
              <a:rPr lang="en-US" sz="2800" i="1" dirty="0">
                <a:solidFill>
                  <a:srgbClr val="000000"/>
                </a:solidFill>
                <a:latin typeface="+mn-lt"/>
              </a:rPr>
              <a:t>conservation of angular momentum</a:t>
            </a:r>
            <a:r>
              <a:rPr lang="en-US" sz="2800" b="0" dirty="0">
                <a:solidFill>
                  <a:srgbClr val="000000"/>
                </a:solidFill>
                <a:latin typeface="+mn-lt"/>
              </a:rPr>
              <a:t>. Gas settles into a spinning disk because spin hampers collapse perpendicular to the spin axis</a:t>
            </a:r>
            <a:r>
              <a:rPr lang="en-US" sz="2800" b="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US" sz="28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7929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1066800" y="6089650"/>
            <a:ext cx="4211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/>
              <a:t>Collapse of the Solar Nebula</a:t>
            </a:r>
          </a:p>
        </p:txBody>
      </p:sp>
      <p:pic>
        <p:nvPicPr>
          <p:cNvPr id="51204" name="Picture 5" descr="Collapse_Solar_Nebul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5" y="1127391"/>
            <a:ext cx="4393833" cy="466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Rotation of a contracting cloud speeds up for the same reason a skater speeds up as she pulls in her arms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68479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584776"/>
          </a:xfrm>
        </p:spPr>
        <p:txBody>
          <a:bodyPr/>
          <a:lstStyle/>
          <a:p>
            <a:pPr eaLnBrk="1" hangingPunct="1"/>
            <a:r>
              <a:rPr lang="en-US" dirty="0"/>
              <a:t>Flattening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Collisions between particles in the cloud cause it to flatten into a disk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1" name="Picture 6" descr="06_15_Figure_An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29" b="6618"/>
          <a:stretch/>
        </p:blipFill>
        <p:spPr bwMode="auto">
          <a:xfrm>
            <a:off x="829830" y="2874790"/>
            <a:ext cx="7484341" cy="355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329623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13.1 Star Birth</a:t>
            </a:r>
            <a:endParaRPr lang="en-US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goals for learning: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do stars form?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massive are newborn stars?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202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066800" y="6089650"/>
            <a:ext cx="3697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Formation of Circular Orbits</a:t>
            </a:r>
          </a:p>
        </p:txBody>
      </p:sp>
      <p:pic>
        <p:nvPicPr>
          <p:cNvPr id="55300" name="Picture 5" descr="Formation_Circular_Orbit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3" y="1204590"/>
            <a:ext cx="4341353" cy="466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67852" y="1463040"/>
            <a:ext cx="4038600" cy="51069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Collisions between gas particles in a cloud gradually reduce random motions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22149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1066800" y="6089650"/>
            <a:ext cx="363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Why Does the Disk Flatten?</a:t>
            </a:r>
          </a:p>
        </p:txBody>
      </p:sp>
      <p:pic>
        <p:nvPicPr>
          <p:cNvPr id="57348" name="Picture 5" descr="Disk_Flatt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7" y="1328995"/>
            <a:ext cx="4282314" cy="454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Collisions between gas particles also reduce up and down motions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6179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1066800" y="6089650"/>
            <a:ext cx="475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Formation of the Protoplanetary Disk</a:t>
            </a:r>
          </a:p>
        </p:txBody>
      </p:sp>
      <p:pic>
        <p:nvPicPr>
          <p:cNvPr id="59396" name="Picture 5" descr="Protoplanetary_Dis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5" y="1241586"/>
            <a:ext cx="4345289" cy="467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spinning cloud flattens as it </a:t>
            </a:r>
            <a:r>
              <a:rPr lang="en-US" dirty="0" smtClean="0"/>
              <a:t>shrinks.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29217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584776"/>
          </a:xfrm>
        </p:spPr>
        <p:txBody>
          <a:bodyPr/>
          <a:lstStyle/>
          <a:p>
            <a:pPr eaLnBrk="1" hangingPunct="1"/>
            <a:r>
              <a:rPr lang="en-US" dirty="0"/>
              <a:t>Formation of Jets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Rotation also causes jets of matter to shoot out along the rotation axis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7" name="Picture 6" descr="13_04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760287" y="1210458"/>
            <a:ext cx="3184026" cy="53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846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5521529"/>
            <a:ext cx="8229600" cy="10896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Jets </a:t>
            </a:r>
            <a:r>
              <a:rPr lang="en-US" dirty="0"/>
              <a:t>are observed coming from the centers of disks around protostars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7" name="Picture 6" descr="13_05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>
          <a:xfrm>
            <a:off x="271272" y="1727200"/>
            <a:ext cx="8601456" cy="32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82989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3" name="Picture 2" descr="13_05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983673" y="691869"/>
            <a:ext cx="7176655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42312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Thought Question</a:t>
            </a:r>
            <a:endParaRPr lang="en-US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would happen to a protostar that formed without any rotation at all?</a:t>
            </a:r>
          </a:p>
          <a:p>
            <a:pPr lvl="1"/>
            <a:endParaRPr lang="en-US" dirty="0" smtClean="0"/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Its jets would go in multiple directions.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It would not have planets.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It would be very bright in infrared light.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It would not be round.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350812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Thought Question</a:t>
            </a:r>
            <a:endParaRPr lang="en-US"/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would happen to a protostar that formed without any rotation at all?</a:t>
            </a:r>
          </a:p>
          <a:p>
            <a:pPr lvl="1"/>
            <a:endParaRPr lang="en-US" dirty="0" smtClean="0"/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rgbClr val="BFBFBF"/>
                </a:solidFill>
              </a:rPr>
              <a:t>Its jets would go in multiple directions.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It would not have planets.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rgbClr val="BFBFBF"/>
                </a:solidFill>
              </a:rPr>
              <a:t>It would be very bright in infrared light.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rgbClr val="BFBFBF"/>
                </a:solidFill>
              </a:rPr>
              <a:t>It would not be round.</a:t>
            </a:r>
          </a:p>
          <a:p>
            <a:pPr lvl="1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12981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Protostar to Main Sequence</a:t>
            </a:r>
            <a:endParaRPr lang="en-US" dirty="0"/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protostar contracts and heats until the core temperature is sufficient for hydrogen fusion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Contraction ends when energy released by hydrogen fusion balances energy radiated from the surface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It takes 30 million years for a star like the Sun (less time for more massive stars).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89971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125" y="1957255"/>
            <a:ext cx="8229600" cy="172676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Gravity </a:t>
            </a:r>
            <a:r>
              <a:rPr lang="en-US" sz="2000" dirty="0"/>
              <a:t>causes gas cloud to shrink and fragment.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Core of shrinking cloud heats up.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When core gets hot enough, fusion begins and stops the shrinking.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New star achieves long-lasting state of </a:t>
            </a:r>
            <a:r>
              <a:rPr lang="en-US" sz="2000" dirty="0" smtClean="0"/>
              <a:t>balance</a:t>
            </a: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Summary of Star Birth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1" name="Picture 4" descr="06_15_Figure_An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3" b="5487"/>
          <a:stretch/>
        </p:blipFill>
        <p:spPr bwMode="auto">
          <a:xfrm>
            <a:off x="692728" y="3702566"/>
            <a:ext cx="7758545" cy="281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220306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stars form?</a:t>
            </a:r>
            <a:endParaRPr lang="en-US"/>
          </a:p>
        </p:txBody>
      </p:sp>
      <p:pic>
        <p:nvPicPr>
          <p:cNvPr id="8" name="Picture 7" descr="13_01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4"/>
          <a:stretch/>
        </p:blipFill>
        <p:spPr>
          <a:xfrm>
            <a:off x="701345" y="1137970"/>
            <a:ext cx="7741310" cy="543978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388995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massive are newborn stars?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  <p:pic>
        <p:nvPicPr>
          <p:cNvPr id="9" name="Picture 8" descr="13_0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"/>
          <a:stretch/>
        </p:blipFill>
        <p:spPr>
          <a:xfrm>
            <a:off x="271272" y="1485534"/>
            <a:ext cx="8601456" cy="48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640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5674653"/>
            <a:ext cx="8229600" cy="9986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cluster of many stars can form out of a single cloud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9" name="Picture 5" descr="11_0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0"/>
          <a:stretch/>
        </p:blipFill>
        <p:spPr bwMode="auto">
          <a:xfrm>
            <a:off x="1962006" y="649655"/>
            <a:ext cx="5219989" cy="509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58018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Very massive stars are rare</a:t>
            </a:r>
            <a:r>
              <a:rPr lang="en-US" dirty="0" smtClean="0"/>
              <a:t>.</a:t>
            </a:r>
          </a:p>
          <a:p>
            <a:r>
              <a:rPr lang="en-US" dirty="0"/>
              <a:t>Low-mass stars are common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9" name="Picture 8" descr="13_0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6"/>
          <a:stretch/>
        </p:blipFill>
        <p:spPr>
          <a:xfrm>
            <a:off x="126099" y="1737690"/>
            <a:ext cx="4730801" cy="325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2630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Limit on a Star</a:t>
            </a:r>
            <a:r>
              <a:rPr lang="fr-FR" altLang="ja-JP" dirty="0" smtClean="0"/>
              <a:t>'</a:t>
            </a:r>
            <a:r>
              <a:rPr lang="en-US" altLang="ja-JP" dirty="0" smtClean="0"/>
              <a:t>s Mass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Photons exert a slight amount of pressure when they strike matter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Very massive stars are so luminous that the collective pressure of photons drives their matter into space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7" name="Picture 5" descr="16_20_Fig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"/>
          <a:stretch/>
        </p:blipFill>
        <p:spPr bwMode="auto">
          <a:xfrm>
            <a:off x="239091" y="1682667"/>
            <a:ext cx="4367068" cy="440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158413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Limit on a Star</a:t>
            </a:r>
            <a:r>
              <a:rPr lang="fr-FR" altLang="ja-JP" dirty="0" smtClean="0"/>
              <a:t>'</a:t>
            </a:r>
            <a:r>
              <a:rPr lang="en-US" altLang="ja-JP" dirty="0" smtClean="0"/>
              <a:t>s Mass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Models of stars suggest that radiation pressure limits how massive a star can be without blowing itself apart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Observations have not found stars more massive than about 300</a:t>
            </a:r>
            <a:r>
              <a:rPr lang="en-US" i="1" dirty="0"/>
              <a:t>M</a:t>
            </a:r>
            <a:r>
              <a:rPr lang="en-US" baseline="-25000" dirty="0"/>
              <a:t>Sun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6" name="Picture 5" descr="16_20_Fig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"/>
          <a:stretch/>
        </p:blipFill>
        <p:spPr bwMode="auto">
          <a:xfrm>
            <a:off x="239091" y="1682667"/>
            <a:ext cx="4367068" cy="440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031016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Limit on a Star</a:t>
            </a:r>
            <a:r>
              <a:rPr lang="fr-FR" altLang="ja-JP" dirty="0" smtClean="0"/>
              <a:t>'</a:t>
            </a:r>
            <a:r>
              <a:rPr lang="en-US" altLang="ja-JP" dirty="0" smtClean="0"/>
              <a:t>s Mass</a:t>
            </a:r>
            <a:endParaRPr lang="en-US" dirty="0"/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Fusion will not begin in a contracting cloud if some sort of force stops contraction before the core temperature rises above 10</a:t>
            </a:r>
            <a:r>
              <a:rPr lang="en-US" baseline="30000" dirty="0" smtClean="0"/>
              <a:t>7</a:t>
            </a:r>
            <a:r>
              <a:rPr lang="en-US" dirty="0" smtClean="0"/>
              <a:t> K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Thermal pressure cannot stop contraction because the star is constantly losing thermal energy from its surface through radiation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Is there another form of pressure that can stop contraction?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73679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125" y="5161234"/>
            <a:ext cx="8229600" cy="1449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Degeneracy Pressure: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Laws of quantum mechanics prohibit two electrons from occupying the same state in the same </a:t>
            </a:r>
            <a:r>
              <a:rPr lang="en-US" dirty="0" smtClean="0"/>
              <a:t>place.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1" name="Picture 5" descr="05_05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0"/>
          <a:stretch/>
        </p:blipFill>
        <p:spPr bwMode="auto">
          <a:xfrm>
            <a:off x="1524000" y="717702"/>
            <a:ext cx="6096000" cy="445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651907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Thermal  Pressure:</a:t>
            </a:r>
          </a:p>
          <a:p>
            <a:pPr marL="0" indent="0">
              <a:buNone/>
            </a:pPr>
            <a:r>
              <a:rPr lang="en-US" sz="2400" dirty="0" smtClean="0"/>
              <a:t>Depends </a:t>
            </a:r>
            <a:r>
              <a:rPr lang="en-US" sz="2400" dirty="0"/>
              <a:t>on heat content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main form of pressure in most </a:t>
            </a:r>
            <a:r>
              <a:rPr lang="en-US" sz="2400" dirty="0" smtClean="0"/>
              <a:t>stars</a:t>
            </a:r>
          </a:p>
          <a:p>
            <a:pPr marL="0" indent="0">
              <a:buNone/>
            </a:pPr>
            <a:r>
              <a:rPr lang="en-US" sz="2400" b="1" dirty="0" smtClean="0"/>
              <a:t>Degeneracy  </a:t>
            </a:r>
            <a:r>
              <a:rPr lang="en-US" sz="2400" b="1" dirty="0"/>
              <a:t>Pressure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Particles can</a:t>
            </a:r>
            <a:r>
              <a:rPr lang="fr-FR" altLang="ja-JP" sz="2400" dirty="0" smtClean="0"/>
              <a:t>'</a:t>
            </a:r>
            <a:r>
              <a:rPr lang="en-US" altLang="ja-JP" sz="2400" dirty="0" smtClean="0"/>
              <a:t>t </a:t>
            </a:r>
            <a:r>
              <a:rPr lang="en-US" altLang="ja-JP" sz="2400" dirty="0"/>
              <a:t>be in same state in same </a:t>
            </a:r>
            <a:r>
              <a:rPr lang="en-US" altLang="ja-JP" sz="2400" dirty="0" smtClean="0"/>
              <a:t>place</a:t>
            </a:r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en-US" sz="2400" dirty="0" smtClean="0"/>
              <a:t>Doesn</a:t>
            </a:r>
            <a:r>
              <a:rPr lang="fr-FR" altLang="ja-JP" sz="2400" dirty="0" smtClean="0"/>
              <a:t>'</a:t>
            </a:r>
            <a:r>
              <a:rPr lang="en-US" altLang="ja-JP" sz="2400" dirty="0" smtClean="0"/>
              <a:t>t </a:t>
            </a:r>
            <a:r>
              <a:rPr lang="en-US" altLang="ja-JP" sz="2400" dirty="0"/>
              <a:t>depend on heat </a:t>
            </a:r>
            <a:r>
              <a:rPr lang="en-US" altLang="ja-JP" sz="2400" dirty="0" smtClean="0"/>
              <a:t>content</a:t>
            </a:r>
            <a:endParaRPr lang="en-US" sz="2400" dirty="0"/>
          </a:p>
        </p:txBody>
      </p:sp>
      <p:sp>
        <p:nvSpPr>
          <p:cNvPr id="90116" name="Line 6"/>
          <p:cNvSpPr>
            <a:spLocks noChangeShapeType="1"/>
          </p:cNvSpPr>
          <p:nvPr/>
        </p:nvSpPr>
        <p:spPr bwMode="auto">
          <a:xfrm>
            <a:off x="304800" y="3551685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5" name="Picture 9" descr="S4_10_Figure-Unan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5"/>
          <a:stretch/>
        </p:blipFill>
        <p:spPr bwMode="auto">
          <a:xfrm>
            <a:off x="568844" y="787500"/>
            <a:ext cx="3749675" cy="263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3_08_Fig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1182976" y="3613654"/>
            <a:ext cx="2323408" cy="30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18622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Brown Dwarfs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Degeneracy pressure halts the contraction of objects with &lt;0.08</a:t>
            </a:r>
            <a:r>
              <a:rPr lang="en-US" i="1" dirty="0"/>
              <a:t>M</a:t>
            </a:r>
            <a:r>
              <a:rPr lang="en-US" baseline="-25000" dirty="0"/>
              <a:t>Sun</a:t>
            </a:r>
            <a:r>
              <a:rPr lang="en-US" dirty="0"/>
              <a:t> before the core temperature becomes hot enough for fusion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Starlike objects not massive enough to start fusion are </a:t>
            </a:r>
            <a:r>
              <a:rPr lang="en-US" b="1" dirty="0"/>
              <a:t>brown </a:t>
            </a:r>
            <a:r>
              <a:rPr lang="en-US" b="1" dirty="0" smtClean="0"/>
              <a:t>dwarfs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4" name="Picture 13" descr="13_07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149460" y="1773836"/>
            <a:ext cx="4443750" cy="400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26830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Brown Dwarfs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A brown dwarf emits infrared light because of heat left over from contraction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Its luminosity gradually declines with time as it loses thermal energy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7" name="Picture 16" descr="13_07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149460" y="1773836"/>
            <a:ext cx="4443750" cy="400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15595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Star-Forming Clouds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Stars form in dark clouds of dusty gas in interstellar space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gas between the stars is called the </a:t>
            </a:r>
            <a:r>
              <a:rPr lang="en-US" b="1" dirty="0"/>
              <a:t>interstellar </a:t>
            </a:r>
            <a:r>
              <a:rPr lang="en-US" b="1" dirty="0" smtClean="0"/>
              <a:t>medium.</a:t>
            </a:r>
            <a:endParaRPr lang="en-US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8" name="Picture 6" descr="12_01_Figure_Un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"/>
          <a:stretch/>
        </p:blipFill>
        <p:spPr bwMode="auto">
          <a:xfrm>
            <a:off x="210967" y="1728653"/>
            <a:ext cx="4547342" cy="320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642638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Brown Dwarfs in Orion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Infrared observations can reveal recently formed brown dwarfs because they are still relatively warm and luminous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4" name="Picture 13" descr="13_07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229101" y="1479645"/>
            <a:ext cx="4236514" cy="48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11669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Stars more massive than 300</a:t>
            </a:r>
            <a:r>
              <a:rPr lang="en-US" i="1" dirty="0"/>
              <a:t>M</a:t>
            </a:r>
            <a:r>
              <a:rPr lang="en-US" baseline="-25000" dirty="0"/>
              <a:t>Sun</a:t>
            </a:r>
            <a:r>
              <a:rPr lang="en-US" dirty="0"/>
              <a:t> would blow apart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Stars less massive than 0.08</a:t>
            </a:r>
            <a:r>
              <a:rPr lang="en-US" i="1" dirty="0"/>
              <a:t>M</a:t>
            </a:r>
            <a:r>
              <a:rPr lang="en-US" baseline="-25000" dirty="0"/>
              <a:t>Sun</a:t>
            </a:r>
            <a:r>
              <a:rPr lang="en-US" dirty="0"/>
              <a:t> </a:t>
            </a:r>
            <a:r>
              <a:rPr lang="en-US" dirty="0" smtClean="0"/>
              <a:t>can</a:t>
            </a:r>
            <a:r>
              <a:rPr lang="fr-FR" dirty="0" smtClean="0"/>
              <a:t>'</a:t>
            </a:r>
            <a:r>
              <a:rPr lang="en-US" dirty="0" smtClean="0"/>
              <a:t>t </a:t>
            </a:r>
            <a:r>
              <a:rPr lang="en-US" dirty="0"/>
              <a:t>sustain fusion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6" name="Picture 6" descr="11_10_Step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1"/>
          <a:stretch/>
        </p:blipFill>
        <p:spPr bwMode="auto">
          <a:xfrm>
            <a:off x="97064" y="1512256"/>
            <a:ext cx="4501295" cy="450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108582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4B94"/>
                </a:solidFill>
              </a:rPr>
              <a:t>How do stars form?</a:t>
            </a:r>
          </a:p>
          <a:p>
            <a:pPr lvl="1"/>
            <a:r>
              <a:rPr lang="en-US" dirty="0" smtClean="0"/>
              <a:t>Stars are born in cold, relatively dense molecular clouds. </a:t>
            </a:r>
          </a:p>
          <a:p>
            <a:pPr lvl="1"/>
            <a:r>
              <a:rPr lang="en-US" dirty="0" smtClean="0"/>
              <a:t>As a cloud fragment collapses under gravity, it becomes a protostar surrounded by a spinning disk of gas.</a:t>
            </a:r>
          </a:p>
          <a:p>
            <a:pPr lvl="1"/>
            <a:r>
              <a:rPr lang="en-US" dirty="0" smtClean="0"/>
              <a:t>The protostar may also fire jets of matter outward along its poles.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77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have we learned?</a:t>
            </a:r>
            <a:endParaRPr lang="en-US"/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4B94"/>
                </a:solidFill>
              </a:rPr>
              <a:t>How massive are newborn stars?</a:t>
            </a:r>
          </a:p>
          <a:p>
            <a:pPr lvl="1"/>
            <a:r>
              <a:rPr lang="en-US" dirty="0" smtClean="0"/>
              <a:t>Stars greater than about 300</a:t>
            </a:r>
            <a:r>
              <a:rPr lang="en-US" i="1" dirty="0" smtClean="0"/>
              <a:t>M</a:t>
            </a:r>
            <a:r>
              <a:rPr lang="en-US" baseline="-25000" dirty="0" smtClean="0"/>
              <a:t>Sun</a:t>
            </a:r>
            <a:r>
              <a:rPr lang="en-US" dirty="0" smtClean="0"/>
              <a:t> would be so luminous that radiation pressure would blow them apart.</a:t>
            </a:r>
          </a:p>
          <a:p>
            <a:pPr lvl="1"/>
            <a:r>
              <a:rPr lang="en-US" dirty="0" smtClean="0"/>
              <a:t>Degeneracy pressure stops the contraction of objects &lt;0.08</a:t>
            </a:r>
            <a:r>
              <a:rPr lang="en-US" i="1" dirty="0" smtClean="0"/>
              <a:t>M</a:t>
            </a:r>
            <a:r>
              <a:rPr lang="en-US" baseline="-25000" dirty="0" smtClean="0"/>
              <a:t>Sun</a:t>
            </a:r>
            <a:r>
              <a:rPr lang="en-US" dirty="0" smtClean="0"/>
              <a:t> before fusion starts.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46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13.2 Life as a Low-Mass Star</a:t>
            </a:r>
            <a:endParaRPr lang="en-US"/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goals for learning: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What are the life stages of a low-mass star?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does a low-mass star die?</a:t>
            </a:r>
            <a:endParaRPr lang="en-US" dirty="0">
              <a:solidFill>
                <a:srgbClr val="374B9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97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life stages of a low-mass star?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  <p:pic>
        <p:nvPicPr>
          <p:cNvPr id="9" name="Picture 8" descr="13_23_Figure_0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8" b="3663"/>
          <a:stretch/>
        </p:blipFill>
        <p:spPr>
          <a:xfrm>
            <a:off x="271272" y="2657186"/>
            <a:ext cx="8601456" cy="23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97104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5"/>
          <p:cNvSpPr>
            <a:spLocks noChangeArrowheads="1"/>
          </p:cNvSpPr>
          <p:nvPr/>
        </p:nvSpPr>
        <p:spPr bwMode="auto">
          <a:xfrm>
            <a:off x="1066800" y="6089650"/>
            <a:ext cx="570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Main-Sequence Lifetimes and Stellar Masses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A star remains on the main sequence as long as it can fuse hydrogen into helium in its core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6" name="Picture 5" descr="MainSequence_Lifetimes_Stellar_Mass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3" y="1305792"/>
            <a:ext cx="4308554" cy="459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151380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Thought Question</a:t>
            </a:r>
            <a:endParaRPr lang="en-US"/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happens when a star can no longer fuse hydrogen to helium in its core?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Its core cools off.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Its core shrinks and heats up.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Its core expands and heats up.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Helium fusion immediately begins.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750200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Thought Question</a:t>
            </a:r>
            <a:endParaRPr lang="en-US"/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happens when a star can no longer fuse hydrogen to helium in its core?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rgbClr val="BFBFBF"/>
                </a:solidFill>
              </a:rPr>
              <a:t>Its core cools off.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Its core shrinks and heats up.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rgbClr val="BFBFBF"/>
                </a:solidFill>
              </a:rPr>
              <a:t>Its core expands and heats up.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rgbClr val="BFBFBF"/>
                </a:solidFill>
              </a:rPr>
              <a:t>Helium fusion immediately begins.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97154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 Track After Main Sequence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Observations of star clusters show that a star becomes larger, redder, and more luminous after its time on the main sequence is over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7" name="Picture 5" descr="17_03_Fig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"/>
          <a:stretch/>
        </p:blipFill>
        <p:spPr bwMode="auto">
          <a:xfrm>
            <a:off x="127683" y="1584289"/>
            <a:ext cx="4481080" cy="465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155201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Gravity Versus Pressure</a:t>
            </a:r>
            <a:endParaRPr lang="en-US"/>
          </a:p>
        </p:txBody>
      </p:sp>
      <p:sp>
        <p:nvSpPr>
          <p:cNvPr id="2457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Gravity can create stars only if it can overcome the force of thermal pressure in a cloud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Gravity within a contracting gas cloud becomes stronger as the gas becomes denser.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80450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Broken Thermostat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2654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As the core contracts, H begins fusing to He in a shell around the core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Luminosity increases because the core thermostat </a:t>
            </a:r>
            <a:r>
              <a:rPr lang="en-US" dirty="0" smtClean="0"/>
              <a:t>is</a:t>
            </a:r>
            <a:br>
              <a:rPr lang="en-US" dirty="0" smtClean="0"/>
            </a:br>
            <a:r>
              <a:rPr lang="en-US" dirty="0" smtClean="0"/>
              <a:t>broken</a:t>
            </a:r>
            <a:r>
              <a:rPr lang="en-US" dirty="0"/>
              <a:t>—the increasing fusion rate in the shell does not stop the core from contracting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4" name="Picture 13" descr="13_09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602270" y="1237475"/>
            <a:ext cx="3869196" cy="53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93838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125" y="3476852"/>
            <a:ext cx="8229600" cy="3134316"/>
          </a:xfrm>
        </p:spPr>
        <p:txBody>
          <a:bodyPr/>
          <a:lstStyle/>
          <a:p>
            <a:r>
              <a:rPr lang="en-US" dirty="0"/>
              <a:t>Helium fusion does not begin right away because it requires higher temperatures than hydrogen fusion—larger charge leads to greater repulsion.</a:t>
            </a:r>
          </a:p>
          <a:p>
            <a:r>
              <a:rPr lang="en-US" dirty="0"/>
              <a:t>The fusion of two helium nuclei </a:t>
            </a:r>
            <a:r>
              <a:rPr lang="en-US" dirty="0" smtClean="0"/>
              <a:t>doesn</a:t>
            </a:r>
            <a:r>
              <a:rPr lang="fr-FR" dirty="0" smtClean="0"/>
              <a:t>'</a:t>
            </a:r>
            <a:r>
              <a:rPr lang="en-US" dirty="0" smtClean="0"/>
              <a:t>t </a:t>
            </a:r>
            <a:r>
              <a:rPr lang="en-US" dirty="0"/>
              <a:t>work, so helium fusion must combine three He nuclei to make carbon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9" name="Picture 8" descr="13_Pg338_Un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50"/>
          <a:stretch/>
        </p:blipFill>
        <p:spPr>
          <a:xfrm>
            <a:off x="271272" y="738180"/>
            <a:ext cx="8601456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39304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Thought Question</a:t>
            </a:r>
            <a:endParaRPr lang="en-US"/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5000"/>
              </a:lnSpc>
              <a:buNone/>
            </a:pPr>
            <a:r>
              <a:rPr lang="en-US" dirty="0" smtClean="0"/>
              <a:t>What happens in a low-mass star when core temperature rises enough for helium fusion to begin?</a:t>
            </a:r>
          </a:p>
          <a:p>
            <a:pPr lvl="1">
              <a:lnSpc>
                <a:spcPct val="95000"/>
              </a:lnSpc>
            </a:pPr>
            <a:endParaRPr lang="en-US" dirty="0" smtClean="0"/>
          </a:p>
          <a:p>
            <a:pPr marL="514350" indent="-514350">
              <a:lnSpc>
                <a:spcPct val="95000"/>
              </a:lnSpc>
              <a:buClrTx/>
              <a:buFont typeface="+mj-lt"/>
              <a:buAutoNum type="alphaUcPeriod"/>
            </a:pPr>
            <a:r>
              <a:rPr lang="en-US" dirty="0" smtClean="0"/>
              <a:t>Helium fusion slowly starts up.</a:t>
            </a:r>
          </a:p>
          <a:p>
            <a:pPr marL="514350" indent="-514350">
              <a:lnSpc>
                <a:spcPct val="95000"/>
              </a:lnSpc>
              <a:buClrTx/>
              <a:buFont typeface="+mj-lt"/>
              <a:buAutoNum type="alphaUcPeriod"/>
            </a:pPr>
            <a:r>
              <a:rPr lang="en-US" dirty="0" smtClean="0"/>
              <a:t>Hydrogen fusion stops.</a:t>
            </a:r>
          </a:p>
          <a:p>
            <a:pPr marL="514350" indent="-514350">
              <a:lnSpc>
                <a:spcPct val="95000"/>
              </a:lnSpc>
              <a:buClrTx/>
              <a:buFont typeface="+mj-lt"/>
              <a:buAutoNum type="alphaUcPeriod"/>
            </a:pPr>
            <a:r>
              <a:rPr lang="en-US" dirty="0" smtClean="0"/>
              <a:t>Helium fusion rises very sharply.</a:t>
            </a:r>
          </a:p>
          <a:p>
            <a:pPr marL="0" indent="0">
              <a:lnSpc>
                <a:spcPct val="95000"/>
              </a:lnSpc>
              <a:buClrTx/>
              <a:buNone/>
            </a:pPr>
            <a:endParaRPr lang="en-US" dirty="0" smtClean="0"/>
          </a:p>
          <a:p>
            <a:pPr marL="0" indent="0">
              <a:lnSpc>
                <a:spcPct val="95000"/>
              </a:lnSpc>
              <a:buClrTx/>
              <a:buNone/>
            </a:pPr>
            <a:r>
              <a:rPr lang="en-US" dirty="0" smtClean="0"/>
              <a:t>(</a:t>
            </a:r>
            <a:r>
              <a:rPr lang="en-US" i="1" dirty="0"/>
              <a:t>Hint: </a:t>
            </a:r>
            <a:r>
              <a:rPr lang="en-US" dirty="0"/>
              <a:t>Degeneracy pressure is the main form of pressure in the inert helium core.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658058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Thought Question</a:t>
            </a:r>
            <a:endParaRPr lang="en-US"/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957254"/>
            <a:ext cx="8229600" cy="4762201"/>
          </a:xfrm>
        </p:spPr>
        <p:txBody>
          <a:bodyPr/>
          <a:lstStyle/>
          <a:p>
            <a:pPr marL="0" indent="0">
              <a:lnSpc>
                <a:spcPct val="95000"/>
              </a:lnSpc>
              <a:buNone/>
            </a:pPr>
            <a:r>
              <a:rPr lang="en-US" dirty="0" smtClean="0"/>
              <a:t>What happens in a low-mass star when core temperature rises enough for helium fusion to begin?</a:t>
            </a:r>
          </a:p>
          <a:p>
            <a:pPr lvl="1">
              <a:lnSpc>
                <a:spcPct val="95000"/>
              </a:lnSpc>
            </a:pPr>
            <a:endParaRPr lang="en-US" dirty="0" smtClean="0"/>
          </a:p>
          <a:p>
            <a:pPr marL="514350" indent="-514350">
              <a:lnSpc>
                <a:spcPct val="95000"/>
              </a:lnSpc>
              <a:buClrTx/>
              <a:buFont typeface="+mj-lt"/>
              <a:buAutoNum type="alphaUcPeriod"/>
            </a:pPr>
            <a:r>
              <a:rPr lang="en-US" dirty="0" smtClean="0"/>
              <a:t>Helium fusion slowly starts up.</a:t>
            </a:r>
          </a:p>
          <a:p>
            <a:pPr marL="514350" indent="-514350">
              <a:lnSpc>
                <a:spcPct val="95000"/>
              </a:lnSpc>
              <a:buClrTx/>
              <a:buFont typeface="+mj-lt"/>
              <a:buAutoNum type="alphaUcPeriod"/>
            </a:pPr>
            <a:r>
              <a:rPr lang="en-US" dirty="0" smtClean="0"/>
              <a:t>Hydrogen fusion stops.</a:t>
            </a:r>
          </a:p>
          <a:p>
            <a:pPr marL="514350" indent="-514350">
              <a:lnSpc>
                <a:spcPct val="95000"/>
              </a:lnSpc>
              <a:buClrTx/>
              <a:buFont typeface="+mj-lt"/>
              <a:buAutoNum type="alphaUcPeriod"/>
            </a:pPr>
            <a:r>
              <a:rPr lang="en-US" b="1" dirty="0" smtClean="0"/>
              <a:t>Helium fusion rises very sharply.</a:t>
            </a:r>
          </a:p>
          <a:p>
            <a:pPr marL="0" indent="0">
              <a:lnSpc>
                <a:spcPct val="95000"/>
              </a:lnSpc>
              <a:buClrTx/>
              <a:buNone/>
            </a:pPr>
            <a:endParaRPr lang="en-US" dirty="0" smtClean="0"/>
          </a:p>
          <a:p>
            <a:pPr marL="0" indent="0">
              <a:lnSpc>
                <a:spcPct val="95000"/>
              </a:lnSpc>
              <a:buClrTx/>
              <a:buNone/>
            </a:pPr>
            <a:r>
              <a:rPr lang="en-US" dirty="0" smtClean="0"/>
              <a:t>(</a:t>
            </a:r>
            <a:r>
              <a:rPr lang="en-US" i="1" dirty="0"/>
              <a:t>Hint: </a:t>
            </a:r>
            <a:r>
              <a:rPr lang="en-US" dirty="0"/>
              <a:t>Degeneracy pressure is the main form of pressure in the inert helium core.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96777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Helium Flash</a:t>
            </a:r>
            <a:endParaRPr lang="en-US"/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thermostat is broken in a low-mass red giant because degeneracy pressure supports the core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The core temperature rises rapidly when helium fusion begins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The helium fusion rate skyrockets until thermal pressure takes over and expands the core again.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873973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125" y="5674654"/>
            <a:ext cx="8229600" cy="10332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Helium core-fusion stars neither shrink nor grow because the core thermostat is temporarily fixed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9" name="Picture 8" descr="13_1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0"/>
          <a:stretch/>
        </p:blipFill>
        <p:spPr>
          <a:xfrm>
            <a:off x="1017680" y="999915"/>
            <a:ext cx="7108641" cy="45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45520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 Track After Helium Flash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65125" y="1807163"/>
            <a:ext cx="8229600" cy="1390928"/>
          </a:xfrm>
        </p:spPr>
        <p:txBody>
          <a:bodyPr/>
          <a:lstStyle/>
          <a:p>
            <a:r>
              <a:rPr lang="en-US" dirty="0"/>
              <a:t>Models show that a red giant should shrink and become less luminous after helium fusion begins in the core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4" name="Picture 13" descr="13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1"/>
          <a:stretch/>
        </p:blipFill>
        <p:spPr>
          <a:xfrm>
            <a:off x="1690512" y="3242431"/>
            <a:ext cx="5762976" cy="345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9599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 Track After Helium Flash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Observations of star clusters agree with these models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Helium core-fusion stars are found in a </a:t>
            </a:r>
            <a:r>
              <a:rPr lang="en-US" i="1" dirty="0"/>
              <a:t>horizontal branch</a:t>
            </a:r>
            <a:r>
              <a:rPr lang="en-US" dirty="0"/>
              <a:t> on the H-R diagram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3" name="Picture 12" descr="13_1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230362" y="1663766"/>
            <a:ext cx="4246923" cy="440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71472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5"/>
          <p:cNvSpPr>
            <a:spLocks noChangeArrowheads="1"/>
          </p:cNvSpPr>
          <p:nvPr/>
        </p:nvSpPr>
        <p:spPr bwMode="auto">
          <a:xfrm>
            <a:off x="1066800" y="5869795"/>
            <a:ext cx="77146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/>
              <a:t>Using the H-R Diagram to Determine the Age of </a:t>
            </a:r>
            <a:r>
              <a:rPr lang="en-US" dirty="0" smtClean="0"/>
              <a:t>a Star</a:t>
            </a:r>
            <a:br>
              <a:rPr lang="en-US" dirty="0" smtClean="0"/>
            </a:br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Combining models of stars of similar age but different mass helps us to age-date star clusters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3" name="Picture 5" descr="HR_Age_of_a_Star_Clust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16" y="1164188"/>
            <a:ext cx="4219339" cy="446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712428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a low-mass star die?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  <p:pic>
        <p:nvPicPr>
          <p:cNvPr id="9" name="Picture 8" descr="13_12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1707888" y="1219460"/>
            <a:ext cx="5728225" cy="53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59707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Mass of a Star-Forming Cloud</a:t>
            </a:r>
            <a:endParaRPr lang="en-US"/>
          </a:p>
        </p:txBody>
      </p:sp>
      <p:sp>
        <p:nvSpPr>
          <p:cNvPr id="26626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typical molecular cloud (</a:t>
            </a:r>
            <a:r>
              <a:rPr lang="en-US" i="1" dirty="0" smtClean="0"/>
              <a:t>T</a:t>
            </a:r>
            <a:r>
              <a:rPr lang="en-US" dirty="0" smtClean="0"/>
              <a:t>~ 30 K, </a:t>
            </a:r>
            <a:r>
              <a:rPr lang="en-US" i="1" dirty="0" smtClean="0"/>
              <a:t>n</a:t>
            </a:r>
            <a:r>
              <a:rPr lang="en-US" dirty="0" smtClean="0"/>
              <a:t> ~ 300 particles/cm</a:t>
            </a:r>
            <a:r>
              <a:rPr lang="en-US" baseline="30000" dirty="0" smtClean="0"/>
              <a:t>3</a:t>
            </a:r>
            <a:r>
              <a:rPr lang="en-US" dirty="0" smtClean="0"/>
              <a:t>) must contain at least a few hundred solar masses for gravity to overcome pressure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The cloud can prevent a pressure buildup by converting thermal energy into infrared and radio photons that escape the cloud.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932907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Thought Question</a:t>
            </a:r>
            <a:endParaRPr lang="en-US"/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happens when a star</a:t>
            </a:r>
            <a:r>
              <a:rPr lang="fr-FR" altLang="ja-JP" dirty="0" smtClean="0"/>
              <a:t>'</a:t>
            </a:r>
            <a:r>
              <a:rPr lang="en-US" altLang="ja-JP" dirty="0" smtClean="0"/>
              <a:t>s core runs out of helium?</a:t>
            </a:r>
          </a:p>
          <a:p>
            <a:pPr lvl="1"/>
            <a:endParaRPr lang="en-US" dirty="0" smtClean="0"/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The star explodes.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Carbon fusion begins.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The core cools off.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/>
              <a:t>Helium fuses in a shell around the core.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88601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Thought Question</a:t>
            </a:r>
            <a:endParaRPr lang="en-US"/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happens when a star</a:t>
            </a:r>
            <a:r>
              <a:rPr lang="fr-FR" altLang="ja-JP" dirty="0" smtClean="0"/>
              <a:t>'</a:t>
            </a:r>
            <a:r>
              <a:rPr lang="en-US" altLang="ja-JP" dirty="0" smtClean="0"/>
              <a:t>s core runs out of helium?</a:t>
            </a:r>
          </a:p>
          <a:p>
            <a:pPr lvl="1"/>
            <a:endParaRPr lang="en-US" dirty="0" smtClean="0"/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rgbClr val="BFBFBF"/>
                </a:solidFill>
              </a:rPr>
              <a:t>The star explodes.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rgbClr val="BFBFBF"/>
                </a:solidFill>
              </a:rPr>
              <a:t>Carbon fusion begins.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dirty="0" smtClean="0">
                <a:solidFill>
                  <a:srgbClr val="BFBFBF"/>
                </a:solidFill>
              </a:rPr>
              <a:t>The core cools off.</a:t>
            </a:r>
          </a:p>
          <a:p>
            <a:pPr marL="514350" indent="-514350">
              <a:buClrTx/>
              <a:buFont typeface="+mj-lt"/>
              <a:buAutoNum type="alphaUcPeriod"/>
            </a:pPr>
            <a:r>
              <a:rPr lang="en-US" b="1" dirty="0" smtClean="0"/>
              <a:t>Helium fuses in a shell around the core.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326133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 Shell Fusion</a:t>
            </a:r>
            <a:endParaRPr lang="en-US"/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en-US" dirty="0" smtClean="0"/>
              <a:t>After core helium fusion stops, He fuses into carbon in a shell around the carbon core, and H fuses to He in a shell around the helium layer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This double shell–fusion stage never reaches equilibrium—the fusion rate periodically spikes upward in a series of </a:t>
            </a:r>
            <a:r>
              <a:rPr lang="en-US" i="1" dirty="0" smtClean="0"/>
              <a:t>thermal pulses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With each spike, convection dredges carbon up from the core and transports it to the surface.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013495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Planetary Nebulae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Double shell–fusion ends with a pulse that ejects the H and He into space as a </a:t>
            </a:r>
            <a:r>
              <a:rPr lang="en-US" i="1" dirty="0"/>
              <a:t>planetary nebula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core left behind becomes a white dwarf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4" name="Picture 13" descr="13_12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257036" y="1584682"/>
            <a:ext cx="4303701" cy="400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85391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Planetary Nebulae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Double shell–fusion ends with a pulse that ejects the H and He into space as a </a:t>
            </a:r>
            <a:r>
              <a:rPr lang="en-US" i="1" dirty="0"/>
              <a:t>planetary nebula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core left behind becomes a white dwarf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5" name="Picture 14" descr="13_12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296267" y="1156416"/>
            <a:ext cx="4282314" cy="53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67100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 of Fusion</a:t>
            </a:r>
            <a:endParaRPr lang="en-US"/>
          </a:p>
        </p:txBody>
      </p:sp>
      <p:sp>
        <p:nvSpPr>
          <p:cNvPr id="147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Fusion progresses no further in a low-mass star because the core temperature never grows hot enough for fusion of heavier elements (some He fuses to C to make oxygen)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Degeneracy pressure supports the white dwarf against gravity.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262989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4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Rectangle 5"/>
          <p:cNvSpPr>
            <a:spLocks noChangeArrowheads="1"/>
          </p:cNvSpPr>
          <p:nvPr/>
        </p:nvSpPr>
        <p:spPr bwMode="auto">
          <a:xfrm>
            <a:off x="1066800" y="6089650"/>
            <a:ext cx="403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The Death Sequence of the Sun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Life stages of </a:t>
            </a: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low</a:t>
            </a:r>
            <a:r>
              <a:rPr lang="en-US" dirty="0"/>
              <a:t>-mass star such as the </a:t>
            </a:r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0" name="Picture 5" descr="Death_Sequence_of_Su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7" y="1317181"/>
            <a:ext cx="4333482" cy="459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130148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 Track of a Sun-Like Star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5" name="Picture 14" descr="13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5"/>
          <a:stretch/>
        </p:blipFill>
        <p:spPr>
          <a:xfrm>
            <a:off x="271272" y="1226690"/>
            <a:ext cx="8601456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70930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4B94"/>
                </a:solidFill>
              </a:rPr>
              <a:t>What are the life stages of a low-mass star?</a:t>
            </a:r>
          </a:p>
          <a:p>
            <a:pPr lvl="1"/>
            <a:r>
              <a:rPr lang="en-US" dirty="0" smtClean="0"/>
              <a:t>H fusion in core (main sequence)</a:t>
            </a:r>
          </a:p>
          <a:p>
            <a:pPr lvl="1"/>
            <a:r>
              <a:rPr lang="en-US" dirty="0" smtClean="0"/>
              <a:t>H fusion in shell around contracting core</a:t>
            </a:r>
            <a:br>
              <a:rPr lang="en-US" dirty="0" smtClean="0"/>
            </a:br>
            <a:r>
              <a:rPr lang="en-US" dirty="0" smtClean="0"/>
              <a:t>(red giant)</a:t>
            </a:r>
          </a:p>
          <a:p>
            <a:pPr lvl="1"/>
            <a:r>
              <a:rPr lang="en-US" dirty="0" smtClean="0"/>
              <a:t>He fusion in core (horizontal branch)</a:t>
            </a:r>
          </a:p>
          <a:p>
            <a:pPr lvl="1"/>
            <a:r>
              <a:rPr lang="en-US" dirty="0" smtClean="0"/>
              <a:t>Double shell–fusion (red giant)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does a low-mass star die?</a:t>
            </a:r>
          </a:p>
          <a:p>
            <a:pPr lvl="1"/>
            <a:r>
              <a:rPr lang="en-US" dirty="0" smtClean="0"/>
              <a:t>Ejection of H and He in a planetary nebula leaves behind an inert white dwarf.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21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13.3 Life as a High-Mass Star</a:t>
            </a:r>
            <a:endParaRPr lang="en-US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goals for learning: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What are the life stages of a high-mass star?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do high-mass stars make the elements necessary for life?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does a high-mass star die?</a:t>
            </a:r>
            <a:endParaRPr lang="en-US" dirty="0">
              <a:solidFill>
                <a:srgbClr val="374B9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8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Fragmentation of a Cloud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This simulation begins with a turbulent cloud containing 50 solar masses of gas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2" name="Picture 11" descr="13_02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224633" y="1210454"/>
            <a:ext cx="4468721" cy="53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4067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What are the life stages of a high-mass star?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  <p:pic>
        <p:nvPicPr>
          <p:cNvPr id="12" name="Picture 11" descr="13_23_Figure_0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0"/>
          <a:stretch/>
        </p:blipFill>
        <p:spPr>
          <a:xfrm>
            <a:off x="271272" y="2587704"/>
            <a:ext cx="8601456" cy="26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88172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CNO Cycle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High-</a:t>
            </a:r>
            <a:r>
              <a:rPr lang="en-US" dirty="0" smtClean="0"/>
              <a:t>mass</a:t>
            </a:r>
            <a:br>
              <a:rPr lang="en-US" dirty="0" smtClean="0"/>
            </a:br>
            <a:r>
              <a:rPr lang="en-US" dirty="0" smtClean="0"/>
              <a:t>main</a:t>
            </a:r>
            <a:r>
              <a:rPr lang="en-US" dirty="0"/>
              <a:t>- sequence stars fuse H to He at a higher rate using carbon, nitrogen, and oxygen as catalysts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 greater core temperature enables H nuclei to overcome greater repulsion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5" name="Picture 14" descr="13_1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343348" y="1353544"/>
            <a:ext cx="4263995" cy="48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1392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 Stages of High-Mass Stars</a:t>
            </a:r>
            <a:endParaRPr lang="en-US"/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 life stages of high-mass stars are similar to those of low-mass stars:</a:t>
            </a:r>
          </a:p>
          <a:p>
            <a:pPr lvl="1"/>
            <a:r>
              <a:rPr lang="en-US" dirty="0" smtClean="0"/>
              <a:t>Hydrogen core fusion (main sequence)</a:t>
            </a:r>
          </a:p>
          <a:p>
            <a:pPr lvl="1"/>
            <a:r>
              <a:rPr lang="en-US" dirty="0" smtClean="0"/>
              <a:t>Hydrogen shell fusion (supergiant)</a:t>
            </a:r>
          </a:p>
          <a:p>
            <a:pPr lvl="1"/>
            <a:r>
              <a:rPr lang="en-US" dirty="0" smtClean="0"/>
              <a:t>Helium core fusion (supergiant)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78109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high-mass stars make the elements necessary for life?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  <p:pic>
        <p:nvPicPr>
          <p:cNvPr id="10" name="Picture 9" descr="13_16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4"/>
          <a:stretch/>
        </p:blipFill>
        <p:spPr>
          <a:xfrm>
            <a:off x="271272" y="1845575"/>
            <a:ext cx="8601456" cy="43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11064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125" y="5791749"/>
            <a:ext cx="8229600" cy="8827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Big Bang made 75% H, 25% He—stars make everything else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3" name="Picture 7" descr="Appendix_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706914"/>
            <a:ext cx="7567771" cy="51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10235" y="915309"/>
            <a:ext cx="443389" cy="46066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644130" y="915309"/>
            <a:ext cx="443389" cy="46066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513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125" y="6197084"/>
            <a:ext cx="8229600" cy="41408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Helium fusion can make carbon in low-mass </a:t>
            </a:r>
            <a:r>
              <a:rPr lang="en-US" sz="2400" dirty="0" smtClean="0"/>
              <a:t>stars.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4" name="Picture 7" descr="Appendix_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57" y="787977"/>
            <a:ext cx="7241886" cy="541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146511" y="1515341"/>
            <a:ext cx="424295" cy="48490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728238" y="1007341"/>
            <a:ext cx="424295" cy="48490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46568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125" y="6098002"/>
            <a:ext cx="8229600" cy="5131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CNO cycle can change C into N and 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4" name="Picture 9" descr="Appendix_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69" y="715921"/>
            <a:ext cx="7241886" cy="541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105091" y="1420194"/>
            <a:ext cx="1212273" cy="51954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509182" y="1397103"/>
            <a:ext cx="0" cy="55418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924819" y="1397103"/>
            <a:ext cx="0" cy="55418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096709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Helium Capture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125" y="5638625"/>
            <a:ext cx="8229600" cy="972544"/>
          </a:xfrm>
        </p:spPr>
        <p:txBody>
          <a:bodyPr/>
          <a:lstStyle/>
          <a:p>
            <a:r>
              <a:rPr lang="en-US" dirty="0"/>
              <a:t>High core temperatures allow helium to fuse with heavier </a:t>
            </a:r>
            <a:r>
              <a:rPr lang="en-US" dirty="0" smtClean="0"/>
              <a:t>elements.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6" name="Picture 5" descr="13_16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8"/>
          <a:stretch/>
        </p:blipFill>
        <p:spPr>
          <a:xfrm>
            <a:off x="271272" y="1287112"/>
            <a:ext cx="8601456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23093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6088994"/>
            <a:ext cx="8229600" cy="5221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Helium capture builds C into O, Ne, Mg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4" name="Picture 9" descr="Appendix_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69" y="724928"/>
            <a:ext cx="7241886" cy="541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93546" y="1440746"/>
            <a:ext cx="424295" cy="48490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904614" y="1440746"/>
            <a:ext cx="424295" cy="48490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701250" y="1440746"/>
            <a:ext cx="424295" cy="48490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357024" y="1937201"/>
            <a:ext cx="424295" cy="48490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2118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125" y="5791750"/>
            <a:ext cx="8229600" cy="90461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Core temperatures in stars with &gt;8</a:t>
            </a:r>
            <a:r>
              <a:rPr lang="en-US" sz="2400" i="1" dirty="0"/>
              <a:t>M</a:t>
            </a:r>
            <a:r>
              <a:rPr lang="en-US" sz="2400" baseline="-25000" dirty="0"/>
              <a:t>Sun</a:t>
            </a:r>
            <a:r>
              <a:rPr lang="en-US" sz="2400" dirty="0"/>
              <a:t> allow fusion of elements as heavy as iron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Advanced Nuclear Burning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6" name="Picture 5" descr="13_16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0"/>
          <a:stretch/>
        </p:blipFill>
        <p:spPr>
          <a:xfrm>
            <a:off x="830367" y="1208954"/>
            <a:ext cx="7483267" cy="46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22106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Fragmentation of a Cloud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The random motions of different sections of the cloud cause it to become lumpy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2" name="Picture 11" descr="13_02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309894" y="1192443"/>
            <a:ext cx="4126135" cy="53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47217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5827780"/>
            <a:ext cx="8229600" cy="78338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Advanced reactions in stars make elements such as Si, S, Ca, and Fe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80234" y="782040"/>
            <a:ext cx="6583533" cy="4925186"/>
            <a:chOff x="561975" y="12700"/>
            <a:chExt cx="7966075" cy="5959475"/>
          </a:xfrm>
        </p:grpSpPr>
        <p:pic>
          <p:nvPicPr>
            <p:cNvPr id="14" name="Picture 9" descr="Appendix_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12700"/>
              <a:ext cx="7966075" cy="595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6261100" y="1346200"/>
              <a:ext cx="466725" cy="5334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7140575" y="1346200"/>
              <a:ext cx="466725" cy="5334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1028700" y="1879600"/>
              <a:ext cx="466725" cy="5334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3648075" y="1892300"/>
              <a:ext cx="466725" cy="5334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5032597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Shell Burning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Advanced nuclear burning proceeds in a series of nested shells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4" name="Picture 13" descr="13_1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7"/>
          <a:stretch/>
        </p:blipFill>
        <p:spPr>
          <a:xfrm>
            <a:off x="336041" y="1936973"/>
            <a:ext cx="4576127" cy="3520177"/>
          </a:xfrm>
          <a:prstGeom prst="rect">
            <a:avLst/>
          </a:prstGeom>
        </p:spPr>
      </p:pic>
      <p:pic>
        <p:nvPicPr>
          <p:cNvPr id="7" name="Picture 6" descr="sampl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11" y="5585275"/>
            <a:ext cx="1828800" cy="3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76164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Iron is a dead end for fusion because nuclear reactions involving iron do not release energy.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(Fe has lowest mass per nuclear particle.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0" name="Picture 9" descr="13_18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"/>
          <a:stretch/>
        </p:blipFill>
        <p:spPr>
          <a:xfrm>
            <a:off x="208791" y="1424306"/>
            <a:ext cx="4383187" cy="40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06885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64209" y="1463040"/>
            <a:ext cx="4038600" cy="51069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Evidence for helium capture: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Higher abundances of elements with even numbers of </a:t>
            </a:r>
            <a:r>
              <a:rPr lang="en-US" dirty="0" smtClean="0"/>
              <a:t>protons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2" name="Picture 11" descr="13_19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171408" y="1263471"/>
            <a:ext cx="4432280" cy="47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71423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a high-mass star die?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  <p:pic>
        <p:nvPicPr>
          <p:cNvPr id="10" name="Picture 9" descr="13_2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19" y="1208556"/>
            <a:ext cx="5481362" cy="54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92811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ext Box 2"/>
          <p:cNvSpPr txBox="1">
            <a:spLocks noChangeArrowheads="1"/>
          </p:cNvSpPr>
          <p:nvPr/>
        </p:nvSpPr>
        <p:spPr bwMode="auto">
          <a:xfrm>
            <a:off x="6858000" y="457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88419" name="Picture 5" descr="pla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5"/>
            <a:ext cx="809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0" name="Rectangle 6"/>
          <p:cNvSpPr>
            <a:spLocks noChangeArrowheads="1"/>
          </p:cNvSpPr>
          <p:nvPr/>
        </p:nvSpPr>
        <p:spPr bwMode="auto">
          <a:xfrm>
            <a:off x="1066800" y="6089650"/>
            <a:ext cx="524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The Death Sequence of a High-Mass Star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Iron builds up in the core until degeneracy pressure can no longer resist gravity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core then suddenly collapses, creating a supernova explosion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7" name="Picture 6" descr="Death_Sequence_High_Mass_Sta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4" y="1282600"/>
            <a:ext cx="4333482" cy="458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811839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Supernova Explosion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Core degeneracy pressure goes away because electrons combine with protons, making neutrons and neutrinos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Neutrons collapse to the center, forming a </a:t>
            </a:r>
            <a:r>
              <a:rPr lang="en-US" b="1" dirty="0"/>
              <a:t>neutron star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5" name="Picture 14" descr="13_2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245279" y="1564692"/>
            <a:ext cx="4260921" cy="444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63120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125" y="5399853"/>
            <a:ext cx="8490239" cy="12272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Energy and neutrons released in a supernova explosion enable elements heavier than iron to form, </a:t>
            </a:r>
            <a:r>
              <a:rPr lang="en-US" sz="2400" dirty="0" smtClean="0"/>
              <a:t>including</a:t>
            </a:r>
            <a:br>
              <a:rPr lang="en-US" sz="2400" dirty="0" smtClean="0"/>
            </a:br>
            <a:r>
              <a:rPr lang="en-US" sz="2400" dirty="0" smtClean="0"/>
              <a:t>Au </a:t>
            </a:r>
            <a:r>
              <a:rPr lang="en-US" sz="2400" dirty="0"/>
              <a:t>and </a:t>
            </a:r>
            <a:r>
              <a:rPr lang="en-US" sz="2400" dirty="0" smtClean="0"/>
              <a:t>U.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79485" y="837428"/>
            <a:ext cx="5985030" cy="4448816"/>
            <a:chOff x="561975" y="38100"/>
            <a:chExt cx="7966075" cy="5921375"/>
          </a:xfrm>
        </p:grpSpPr>
        <p:pic>
          <p:nvPicPr>
            <p:cNvPr id="14" name="Picture 8" descr="Appendix_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9"/>
            <a:stretch>
              <a:fillRect/>
            </a:stretch>
          </p:blipFill>
          <p:spPr bwMode="auto">
            <a:xfrm>
              <a:off x="561975" y="38100"/>
              <a:ext cx="7966075" cy="592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4956175" y="2984500"/>
              <a:ext cx="466725" cy="5334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3203575" y="5346700"/>
              <a:ext cx="466725" cy="5334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255268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Supernova Remnant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/>
              <a:t>Energy released by the collapse of the core drives outer layers into space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Crab Nebula is the remnant of the supernova seen in A.D. 1054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5" name="Picture 14" descr="13_2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1" y="1517562"/>
            <a:ext cx="4517336" cy="4517336"/>
          </a:xfrm>
          <a:prstGeom prst="rect">
            <a:avLst/>
          </a:prstGeom>
        </p:spPr>
      </p:pic>
      <p:pic>
        <p:nvPicPr>
          <p:cNvPr id="7" name="Picture 6" descr="sampl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39" y="6139457"/>
            <a:ext cx="1828800" cy="3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0516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Supernova 1987A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125" y="5737706"/>
            <a:ext cx="8229600" cy="873463"/>
          </a:xfrm>
        </p:spPr>
        <p:txBody>
          <a:bodyPr/>
          <a:lstStyle/>
          <a:p>
            <a:r>
              <a:rPr lang="en-US" dirty="0"/>
              <a:t>The closest supernova in the last four centuries was seen in 1987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6" name="Picture 5" descr="13_2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"/>
          <a:stretch/>
        </p:blipFill>
        <p:spPr>
          <a:xfrm>
            <a:off x="1340800" y="1213350"/>
            <a:ext cx="6462401" cy="459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46062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Fragmentation of a Cloud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64608" y="1463040"/>
            <a:ext cx="4038600" cy="5106987"/>
          </a:xfrm>
        </p:spPr>
        <p:txBody>
          <a:bodyPr/>
          <a:lstStyle/>
          <a:p>
            <a:r>
              <a:rPr lang="en-US" dirty="0" smtClean="0"/>
              <a:t>Each lump of the cloud in which gravity can overcome pressure can go on to become a star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A large cloud can make a whole cluster of stars.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9" name="Picture 8" descr="13_02_Figure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332602" y="1398575"/>
            <a:ext cx="4062474" cy="48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37402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- Role of Mass</a:t>
            </a:r>
            <a:endParaRPr lang="en-US"/>
          </a:p>
        </p:txBody>
      </p:sp>
      <p:sp>
        <p:nvSpPr>
          <p:cNvPr id="198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star</a:t>
            </a:r>
            <a:r>
              <a:rPr lang="fr-FR" altLang="ja-JP" dirty="0" smtClean="0"/>
              <a:t>'</a:t>
            </a:r>
            <a:r>
              <a:rPr lang="en-US" altLang="ja-JP" dirty="0" smtClean="0"/>
              <a:t>s mass determines its entire life story because it determines its core temperature.</a:t>
            </a:r>
          </a:p>
          <a:p>
            <a:r>
              <a:rPr lang="en-US" dirty="0" smtClean="0"/>
              <a:t>High-mass stars have short lives, eventually becoming hot enough to make iron, and end in supernova explosions.</a:t>
            </a:r>
          </a:p>
          <a:p>
            <a:r>
              <a:rPr lang="en-US" dirty="0" smtClean="0"/>
              <a:t>Low-mass stars have long lives, never become hot enough to fuse carbon nuclei, and end as white dwarfs.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66424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- Life Stages of Low-Mass Star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1957254"/>
            <a:ext cx="8229600" cy="465416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Main </a:t>
            </a:r>
            <a:r>
              <a:rPr lang="en-US" sz="2000" dirty="0"/>
              <a:t>Sequence: H fuses to He in core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Red Giant: H fuses to He in shell around He 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Helium Core Fusion: </a:t>
            </a:r>
            <a:br>
              <a:rPr lang="en-US" sz="2000" dirty="0"/>
            </a:br>
            <a:r>
              <a:rPr lang="en-US" sz="2000" dirty="0" smtClean="0"/>
              <a:t>He </a:t>
            </a:r>
            <a:r>
              <a:rPr lang="en-US" sz="2000" dirty="0"/>
              <a:t>fuses to C in core while H fuses to He in shell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Double Shell Fusion: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 </a:t>
            </a:r>
            <a:r>
              <a:rPr lang="en-US" sz="2000" dirty="0"/>
              <a:t>and He both fuse in shells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Planetary </a:t>
            </a:r>
            <a:r>
              <a:rPr lang="en-US" sz="2000" dirty="0"/>
              <a:t>Nebula: leaves white dwarf </a:t>
            </a:r>
            <a:r>
              <a:rPr lang="en-US" sz="2000" dirty="0" smtClean="0"/>
              <a:t>behind</a:t>
            </a:r>
          </a:p>
          <a:p>
            <a:pPr marL="514350" indent="-514350">
              <a:buFont typeface="+mj-lt"/>
              <a:buAutoNum type="arabicPeriod"/>
            </a:pPr>
            <a:endParaRPr lang="en-US" sz="2000" b="1" i="1" dirty="0" smtClean="0"/>
          </a:p>
          <a:p>
            <a:pPr marL="514350" indent="-514350">
              <a:buFont typeface="+mj-lt"/>
              <a:buAutoNum type="arabicPeriod"/>
            </a:pPr>
            <a:endParaRPr lang="en-US" sz="2000" b="1" i="1" dirty="0"/>
          </a:p>
          <a:p>
            <a:pPr marL="514350" indent="-514350">
              <a:buFont typeface="+mj-lt"/>
              <a:buAutoNum type="arabicPeriod"/>
            </a:pPr>
            <a:endParaRPr lang="en-US" sz="2000" b="1" i="1" dirty="0" smtClean="0"/>
          </a:p>
          <a:p>
            <a:pPr marL="514350" indent="-514350">
              <a:buFont typeface="+mj-lt"/>
              <a:buAutoNum type="arabicPeriod"/>
            </a:pPr>
            <a:endParaRPr lang="en-US" sz="2000" b="1" i="1" dirty="0"/>
          </a:p>
          <a:p>
            <a:pPr marL="514350" indent="-514350">
              <a:buFont typeface="+mj-lt"/>
              <a:buAutoNum type="arabicPeriod"/>
            </a:pPr>
            <a:endParaRPr lang="en-US" sz="2000" b="1" i="1" dirty="0" smtClean="0"/>
          </a:p>
          <a:p>
            <a:pPr marL="0" indent="0">
              <a:buNone/>
            </a:pPr>
            <a:r>
              <a:rPr lang="en-US" sz="2000" b="1" i="1" dirty="0" smtClean="0"/>
              <a:t>	Not </a:t>
            </a:r>
            <a:r>
              <a:rPr lang="en-US" sz="2000" b="1" i="1" dirty="0"/>
              <a:t>to scale</a:t>
            </a:r>
            <a:r>
              <a:rPr lang="en-US" sz="2000" i="1" dirty="0" smtClean="0"/>
              <a:t>!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7" name="Picture 6" descr="13_23_Figure_0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2" b="3663"/>
          <a:stretch/>
        </p:blipFill>
        <p:spPr>
          <a:xfrm>
            <a:off x="1340800" y="4507745"/>
            <a:ext cx="6462401" cy="176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60023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584776"/>
          </a:xfrm>
        </p:spPr>
        <p:txBody>
          <a:bodyPr/>
          <a:lstStyle/>
          <a:p>
            <a:r>
              <a:rPr lang="en-US" dirty="0"/>
              <a:t>Summary - Reasons for Life </a:t>
            </a:r>
            <a:r>
              <a:rPr lang="en-US" dirty="0" smtClean="0"/>
              <a:t>Stages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Core shrinks and heats until </a:t>
            </a:r>
            <a:r>
              <a:rPr lang="en-US" sz="2000" dirty="0" smtClean="0"/>
              <a:t>it</a:t>
            </a:r>
            <a:r>
              <a:rPr lang="fr-FR" sz="2000" dirty="0" smtClean="0"/>
              <a:t>'</a:t>
            </a:r>
            <a:r>
              <a:rPr lang="en-US" sz="2000" dirty="0" smtClean="0"/>
              <a:t>s </a:t>
            </a:r>
            <a:r>
              <a:rPr lang="en-US" sz="2000" dirty="0"/>
              <a:t>hot enough for fusion. </a:t>
            </a:r>
          </a:p>
          <a:p>
            <a:r>
              <a:rPr lang="en-US" sz="2000" dirty="0"/>
              <a:t>Nuclei with larger charge require higher temperature for fusion.</a:t>
            </a:r>
          </a:p>
          <a:p>
            <a:r>
              <a:rPr lang="en-US" sz="2000" dirty="0"/>
              <a:t>Core thermostat is broken while core is not hot enough for fusion (shell burning).</a:t>
            </a:r>
          </a:p>
          <a:p>
            <a:r>
              <a:rPr lang="en-US" sz="2000" dirty="0"/>
              <a:t>Core fusion </a:t>
            </a:r>
            <a:r>
              <a:rPr lang="en-US" sz="2000" dirty="0" smtClean="0"/>
              <a:t>can</a:t>
            </a:r>
            <a:r>
              <a:rPr lang="fr-FR" sz="2000" dirty="0" smtClean="0"/>
              <a:t>'</a:t>
            </a:r>
            <a:r>
              <a:rPr lang="en-US" sz="2000" dirty="0" smtClean="0"/>
              <a:t>t </a:t>
            </a:r>
            <a:r>
              <a:rPr lang="en-US" sz="2000" dirty="0"/>
              <a:t>happen if degeneracy pressure keeps core from shrinking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i="1" dirty="0" smtClean="0"/>
              <a:t>	Not </a:t>
            </a:r>
            <a:r>
              <a:rPr lang="en-US" sz="2000" b="1" i="1" dirty="0"/>
              <a:t>to scale</a:t>
            </a:r>
            <a:r>
              <a:rPr lang="en-US" sz="2000" b="1" i="1" dirty="0" smtClean="0"/>
              <a:t>!</a:t>
            </a:r>
            <a:endParaRPr lang="en-US" sz="2000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9" name="Picture 8" descr="13_23_Figure_0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91"/>
          <a:stretch/>
        </p:blipFill>
        <p:spPr>
          <a:xfrm>
            <a:off x="1017680" y="4078717"/>
            <a:ext cx="7108641" cy="210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6391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Main Sequence: H fuses to He in core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Red Supergiant: H fuses to He in shell around He 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Helium Core Fusion: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He </a:t>
            </a:r>
            <a:r>
              <a:rPr lang="en-US" sz="2000" dirty="0"/>
              <a:t>fuses to C in core while H fuses to He in shell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Multiple Shell </a:t>
            </a:r>
            <a:r>
              <a:rPr lang="en-US" sz="2000" dirty="0" smtClean="0"/>
              <a:t>Fusion:</a:t>
            </a:r>
            <a:br>
              <a:rPr lang="en-US" sz="2000" dirty="0" smtClean="0"/>
            </a:br>
            <a:r>
              <a:rPr lang="en-US" sz="2000" dirty="0" smtClean="0"/>
              <a:t>many </a:t>
            </a:r>
            <a:r>
              <a:rPr lang="en-US" sz="2000" dirty="0"/>
              <a:t>elements fuse in shells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Supernova </a:t>
            </a:r>
            <a:r>
              <a:rPr lang="en-US" sz="2000" dirty="0"/>
              <a:t>leaves neutron star </a:t>
            </a:r>
            <a:r>
              <a:rPr lang="en-US" sz="2000" dirty="0" smtClean="0"/>
              <a:t>behind</a:t>
            </a:r>
          </a:p>
          <a:p>
            <a:pPr marL="0" indent="0">
              <a:buNone/>
            </a:pPr>
            <a:endParaRPr lang="en-US" sz="2000" b="1" i="1" dirty="0" smtClean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 smtClean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 smtClean="0"/>
          </a:p>
          <a:p>
            <a:pPr marL="0" indent="0">
              <a:buNone/>
            </a:pPr>
            <a:r>
              <a:rPr lang="en-US" sz="2000" b="1" i="1" dirty="0" smtClean="0"/>
              <a:t>	Not </a:t>
            </a:r>
            <a:r>
              <a:rPr lang="en-US" sz="2000" b="1" i="1" dirty="0"/>
              <a:t>to scale!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584776"/>
          </a:xfrm>
        </p:spPr>
        <p:txBody>
          <a:bodyPr/>
          <a:lstStyle/>
          <a:p>
            <a:r>
              <a:rPr lang="en-US" dirty="0"/>
              <a:t>Summary - Life Stages of High-Mass </a:t>
            </a:r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2" name="Picture 11" descr="13_23_Figure_0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91"/>
          <a:stretch/>
        </p:blipFill>
        <p:spPr>
          <a:xfrm>
            <a:off x="1340800" y="4381539"/>
            <a:ext cx="6462401" cy="191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86293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374B94"/>
                </a:solidFill>
              </a:rPr>
              <a:t>What are the life stages of a high-mass star?</a:t>
            </a:r>
          </a:p>
          <a:p>
            <a:pPr lvl="1"/>
            <a:r>
              <a:rPr lang="en-US" sz="2400" dirty="0" smtClean="0"/>
              <a:t>They are similar to the life stages of a low-mass star.</a:t>
            </a:r>
          </a:p>
          <a:p>
            <a:r>
              <a:rPr lang="en-US" sz="2400" dirty="0" smtClean="0">
                <a:solidFill>
                  <a:srgbClr val="374B94"/>
                </a:solidFill>
              </a:rPr>
              <a:t>How do high-mass stars make the elements necessary for life?</a:t>
            </a:r>
          </a:p>
          <a:p>
            <a:pPr lvl="1"/>
            <a:r>
              <a:rPr lang="en-US" sz="2400" dirty="0" smtClean="0"/>
              <a:t>Higher masses produce higher core temperatures that enable fusion of heavier elements.</a:t>
            </a:r>
          </a:p>
          <a:p>
            <a:r>
              <a:rPr lang="en-US" sz="2400" dirty="0" smtClean="0">
                <a:solidFill>
                  <a:srgbClr val="374B94"/>
                </a:solidFill>
              </a:rPr>
              <a:t>How does a high-mass star die?</a:t>
            </a:r>
          </a:p>
          <a:p>
            <a:pPr lvl="1"/>
            <a:r>
              <a:rPr lang="en-US" sz="2400" dirty="0" smtClean="0"/>
              <a:t>The iron core collapses, leading to a supernova.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58282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13.4 Stars in Close Binaries</a:t>
            </a:r>
            <a:endParaRPr lang="en-US"/>
          </a:p>
        </p:txBody>
      </p:sp>
      <p:sp>
        <p:nvSpPr>
          <p:cNvPr id="208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goals for learning:</a:t>
            </a:r>
          </a:p>
          <a:p>
            <a:r>
              <a:rPr lang="en-US" dirty="0" smtClean="0">
                <a:solidFill>
                  <a:srgbClr val="374B94"/>
                </a:solidFill>
              </a:rPr>
              <a:t>How are the lives of stars with close companions different?</a:t>
            </a:r>
            <a:endParaRPr lang="en-US" dirty="0">
              <a:solidFill>
                <a:srgbClr val="374B9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199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How are the lives of stars with close companions different?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  <p:pic>
        <p:nvPicPr>
          <p:cNvPr id="9" name="Picture 8" descr="13_2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3013863" y="1638381"/>
            <a:ext cx="3116275" cy="515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26695"/>
      </p:ext>
    </p:extLst>
  </p:cSld>
  <p:clrMapOvr>
    <a:masterClrMapping/>
  </p:clrMapOvr>
  <p:transition xmlns:p14="http://schemas.microsoft.com/office/powerpoint/2010/main">
    <p:sndAc>
      <p:endSnd/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Thought Question</a:t>
            </a:r>
            <a:endParaRPr lang="en-US"/>
          </a:p>
        </p:txBody>
      </p:sp>
      <p:sp>
        <p:nvSpPr>
          <p:cNvPr id="212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binary star Algol consists of a 3.7</a:t>
            </a:r>
            <a:r>
              <a:rPr lang="en-US" i="1" dirty="0" smtClean="0"/>
              <a:t>M</a:t>
            </a:r>
            <a:r>
              <a:rPr lang="en-US" baseline="-25000" dirty="0" smtClean="0"/>
              <a:t>Sun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main- sequence star and a 0.8</a:t>
            </a:r>
            <a:r>
              <a:rPr lang="en-US" i="1" dirty="0" smtClean="0"/>
              <a:t>M</a:t>
            </a:r>
            <a:r>
              <a:rPr lang="en-US" baseline="-25000" dirty="0" smtClean="0"/>
              <a:t>Sun</a:t>
            </a:r>
            <a:r>
              <a:rPr lang="en-US" dirty="0" smtClean="0"/>
              <a:t> subgiant star.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</a:t>
            </a:r>
            <a:r>
              <a:rPr lang="fr-FR" altLang="ja-JP" dirty="0" smtClean="0"/>
              <a:t>'</a:t>
            </a:r>
            <a:r>
              <a:rPr lang="en-US" altLang="ja-JP" dirty="0" smtClean="0"/>
              <a:t>s strange about this pairing?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did it come about?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980712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Stars in Algol are close enough that matter can flow from the subgiant onto the main-sequence star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6" name="Picture 5" descr="13_2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469551" y="718887"/>
            <a:ext cx="3541222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78742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The star that is now a subgiant was originally more massive.</a:t>
            </a:r>
          </a:p>
          <a:p>
            <a:r>
              <a:rPr lang="en-US" sz="2400" dirty="0"/>
              <a:t>As it reached the end of its life and started to grow, it began to transfer mass to its companion (</a:t>
            </a:r>
            <a:r>
              <a:rPr lang="en-US" sz="2400" i="1" dirty="0"/>
              <a:t>mass exchange</a:t>
            </a:r>
            <a:r>
              <a:rPr lang="en-US" sz="2400" dirty="0"/>
              <a:t>).</a:t>
            </a:r>
          </a:p>
          <a:p>
            <a:r>
              <a:rPr lang="en-US" sz="2400" dirty="0"/>
              <a:t>Now the companion star is more massive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13" name="Picture 12" descr="13_2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469551" y="718887"/>
            <a:ext cx="3541222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27026"/>
      </p:ext>
    </p:extLst>
  </p:cSld>
  <p:clrMapOvr>
    <a:masterClrMapping/>
  </p:clrMapOvr>
  <p:transition xmlns:p14="http://schemas.microsoft.com/office/powerpoint/2010/main">
    <p:sndAc>
      <p:endSnd/>
    </p:sndAc>
  </p:transition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1226</TotalTime>
  <Words>3631</Words>
  <Application>Microsoft Macintosh PowerPoint</Application>
  <PresentationFormat>On-screen Show (4:3)</PresentationFormat>
  <Paragraphs>527</Paragraphs>
  <Slides>100</Slides>
  <Notes>100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HA5Lect_template</vt:lpstr>
      <vt:lpstr>Chapter 13: Star Stuff</vt:lpstr>
      <vt:lpstr>13.1 Star Birth</vt:lpstr>
      <vt:lpstr>How do stars form?</vt:lpstr>
      <vt:lpstr>Star-Forming Clouds</vt:lpstr>
      <vt:lpstr>Gravity Versus Pressure</vt:lpstr>
      <vt:lpstr>Mass of a Star-Forming Cloud</vt:lpstr>
      <vt:lpstr>Fragmentation of a Cloud</vt:lpstr>
      <vt:lpstr>Fragmentation of a Cloud</vt:lpstr>
      <vt:lpstr>Fragmentation of a Cloud</vt:lpstr>
      <vt:lpstr>Glowing Dust Grains</vt:lpstr>
      <vt:lpstr>Glowing Dust Grains</vt:lpstr>
      <vt:lpstr>Thought Question</vt:lpstr>
      <vt:lpstr>Thought Question</vt:lpstr>
      <vt:lpstr>Solar system formation is a good example of star birth.</vt:lpstr>
      <vt:lpstr>Cloud heats up as gravity causes it to contract due to conservation of energy. Contraction can continue if thermal energy is radiated away.</vt:lpstr>
      <vt:lpstr>As gravity forces a cloud to become smaller, it begins to spin faster and faster, due to conservation of angular momentum.</vt:lpstr>
      <vt:lpstr>As gravity forces a cloud to become smaller, it begins to spin faster and faster, due to conservation of angular momentum. Gas settles into a spinning disk because spin hampers collapse perpendicular to the spin axis.</vt:lpstr>
      <vt:lpstr>PowerPoint Presentation</vt:lpstr>
      <vt:lpstr>Flattening</vt:lpstr>
      <vt:lpstr>PowerPoint Presentation</vt:lpstr>
      <vt:lpstr>PowerPoint Presentation</vt:lpstr>
      <vt:lpstr>PowerPoint Presentation</vt:lpstr>
      <vt:lpstr>Formation of Jets</vt:lpstr>
      <vt:lpstr>PowerPoint Presentation</vt:lpstr>
      <vt:lpstr>PowerPoint Presentation</vt:lpstr>
      <vt:lpstr>Thought Question</vt:lpstr>
      <vt:lpstr>Thought Question</vt:lpstr>
      <vt:lpstr>Protostar to Main Sequence</vt:lpstr>
      <vt:lpstr>Summary of Star Birth</vt:lpstr>
      <vt:lpstr>How massive are newborn stars?</vt:lpstr>
      <vt:lpstr>PowerPoint Presentation</vt:lpstr>
      <vt:lpstr>PowerPoint Presentation</vt:lpstr>
      <vt:lpstr>Upper Limit on a Star's Mass</vt:lpstr>
      <vt:lpstr>Upper Limit on a Star's Mass</vt:lpstr>
      <vt:lpstr>Lower Limit on a Star's Mass</vt:lpstr>
      <vt:lpstr>PowerPoint Presentation</vt:lpstr>
      <vt:lpstr>PowerPoint Presentation</vt:lpstr>
      <vt:lpstr>Brown Dwarfs</vt:lpstr>
      <vt:lpstr>Brown Dwarfs</vt:lpstr>
      <vt:lpstr>Brown Dwarfs in Orion</vt:lpstr>
      <vt:lpstr>PowerPoint Presentation</vt:lpstr>
      <vt:lpstr>What have we learned?</vt:lpstr>
      <vt:lpstr>What have we learned?</vt:lpstr>
      <vt:lpstr>13.2 Life as a Low-Mass Star</vt:lpstr>
      <vt:lpstr>What are the life stages of a low-mass star?</vt:lpstr>
      <vt:lpstr>PowerPoint Presentation</vt:lpstr>
      <vt:lpstr>Thought Question</vt:lpstr>
      <vt:lpstr>Thought Question</vt:lpstr>
      <vt:lpstr>Life Track After Main Sequence</vt:lpstr>
      <vt:lpstr>Broken Thermostat</vt:lpstr>
      <vt:lpstr>PowerPoint Presentation</vt:lpstr>
      <vt:lpstr>Thought Question</vt:lpstr>
      <vt:lpstr>Thought Question</vt:lpstr>
      <vt:lpstr>Helium Flash</vt:lpstr>
      <vt:lpstr>PowerPoint Presentation</vt:lpstr>
      <vt:lpstr>Life Track After Helium Flash</vt:lpstr>
      <vt:lpstr>Life Track After Helium Flash</vt:lpstr>
      <vt:lpstr>PowerPoint Presentation</vt:lpstr>
      <vt:lpstr>How does a low-mass star die?</vt:lpstr>
      <vt:lpstr>Thought Question</vt:lpstr>
      <vt:lpstr>Thought Question</vt:lpstr>
      <vt:lpstr>Double Shell Fusion</vt:lpstr>
      <vt:lpstr>Planetary Nebulae</vt:lpstr>
      <vt:lpstr>Planetary Nebulae</vt:lpstr>
      <vt:lpstr>End of Fusion</vt:lpstr>
      <vt:lpstr>PowerPoint Presentation</vt:lpstr>
      <vt:lpstr>Life Track of a Sun-Like Star</vt:lpstr>
      <vt:lpstr>What have we learned?</vt:lpstr>
      <vt:lpstr>13.3 Life as a High-Mass Star</vt:lpstr>
      <vt:lpstr>What are the life stages of a high-mass star?</vt:lpstr>
      <vt:lpstr>CNO Cycle</vt:lpstr>
      <vt:lpstr>Life Stages of High-Mass Stars</vt:lpstr>
      <vt:lpstr>How do high-mass stars make the elements necessary for life?</vt:lpstr>
      <vt:lpstr>PowerPoint Presentation</vt:lpstr>
      <vt:lpstr>PowerPoint Presentation</vt:lpstr>
      <vt:lpstr>PowerPoint Presentation</vt:lpstr>
      <vt:lpstr>Helium Capture</vt:lpstr>
      <vt:lpstr>PowerPoint Presentation</vt:lpstr>
      <vt:lpstr>Advanced Nuclear Burning</vt:lpstr>
      <vt:lpstr>PowerPoint Presentation</vt:lpstr>
      <vt:lpstr>Multiple Shell Burning</vt:lpstr>
      <vt:lpstr>PowerPoint Presentation</vt:lpstr>
      <vt:lpstr>PowerPoint Presentation</vt:lpstr>
      <vt:lpstr>How does a high-mass star die?</vt:lpstr>
      <vt:lpstr>PowerPoint Presentation</vt:lpstr>
      <vt:lpstr>Supernova Explosion</vt:lpstr>
      <vt:lpstr>PowerPoint Presentation</vt:lpstr>
      <vt:lpstr>Supernova Remnant</vt:lpstr>
      <vt:lpstr>Supernova 1987A</vt:lpstr>
      <vt:lpstr>Summary - Role of Mass</vt:lpstr>
      <vt:lpstr>Summary - Life Stages of Low-Mass Star</vt:lpstr>
      <vt:lpstr>Summary - Reasons for Life Stages</vt:lpstr>
      <vt:lpstr>Summary - Life Stages of High-Mass Star</vt:lpstr>
      <vt:lpstr>What have we learned?</vt:lpstr>
      <vt:lpstr>13.4 Stars in Close Binaries</vt:lpstr>
      <vt:lpstr>How are the lives of stars with close companions different?</vt:lpstr>
      <vt:lpstr>Thought Question</vt:lpstr>
      <vt:lpstr>PowerPoint Presentation</vt:lpstr>
      <vt:lpstr>PowerPoint Presentation</vt:lpstr>
      <vt:lpstr>What have we learned?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premedia</cp:lastModifiedBy>
  <cp:revision>218</cp:revision>
  <dcterms:created xsi:type="dcterms:W3CDTF">2007-09-26T05:29:17Z</dcterms:created>
  <dcterms:modified xsi:type="dcterms:W3CDTF">2014-03-06T15:29:40Z</dcterms:modified>
</cp:coreProperties>
</file>