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5"/>
  </p:notesMasterIdLst>
  <p:handoutMasterIdLst>
    <p:handoutMasterId r:id="rId76"/>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332" r:id="rId23"/>
    <p:sldId id="281" r:id="rId24"/>
    <p:sldId id="282" r:id="rId25"/>
    <p:sldId id="283" r:id="rId26"/>
    <p:sldId id="284" r:id="rId27"/>
    <p:sldId id="285" r:id="rId28"/>
    <p:sldId id="286" r:id="rId29"/>
    <p:sldId id="287" r:id="rId30"/>
    <p:sldId id="288" r:id="rId31"/>
    <p:sldId id="333"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34" r:id="rId66"/>
    <p:sldId id="324" r:id="rId67"/>
    <p:sldId id="325" r:id="rId68"/>
    <p:sldId id="326" r:id="rId69"/>
    <p:sldId id="327" r:id="rId70"/>
    <p:sldId id="328" r:id="rId71"/>
    <p:sldId id="329" r:id="rId72"/>
    <p:sldId id="330" r:id="rId73"/>
    <p:sldId id="331"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374B94"/>
    <a:srgbClr val="000000"/>
    <a:srgbClr val="E5B73D"/>
    <a:srgbClr val="CD0044"/>
    <a:srgbClr val="4D92BC"/>
    <a:srgbClr val="6A733D"/>
    <a:srgbClr val="4E6273"/>
    <a:srgbClr val="E3E709"/>
    <a:srgbClr val="BE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3900" autoAdjust="0"/>
  </p:normalViewPr>
  <p:slideViewPr>
    <p:cSldViewPr snapToGrid="0">
      <p:cViewPr varScale="1">
        <p:scale>
          <a:sx n="110" d="100"/>
          <a:sy n="110" d="100"/>
        </p:scale>
        <p:origin x="-1496"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3/25/14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361F59-C12C-6C4E-9C88-CA497EE4C94D}" type="slidenum">
              <a:rPr lang="en-US"/>
              <a:pPr>
                <a:defRPr/>
              </a:pPr>
              <a:t>10</a:t>
            </a:fld>
            <a:endParaRPr lang="en-US" dirty="0"/>
          </a:p>
        </p:txBody>
      </p:sp>
      <p:sp>
        <p:nvSpPr>
          <p:cNvPr id="223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949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B82F4F-6ED9-6D42-9F0A-5C64CF476689}" type="slidenum">
              <a:rPr lang="en-US"/>
              <a:pPr>
                <a:defRPr/>
              </a:pPr>
              <a:t>11</a:t>
            </a:fld>
            <a:endParaRPr lang="en-US" dirty="0"/>
          </a:p>
        </p:txBody>
      </p:sp>
      <p:sp>
        <p:nvSpPr>
          <p:cNvPr id="224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051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363A99-EF99-3347-9D4B-BEF216948FF2}" type="slidenum">
              <a:rPr lang="en-US"/>
              <a:pPr>
                <a:defRPr/>
              </a:pPr>
              <a:t>12</a:t>
            </a:fld>
            <a:endParaRPr lang="en-US" dirty="0"/>
          </a:p>
        </p:txBody>
      </p:sp>
      <p:sp>
        <p:nvSpPr>
          <p:cNvPr id="224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153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783BD5-8E1A-6C46-AE7B-310C0D856E28}" type="slidenum">
              <a:rPr lang="en-US"/>
              <a:pPr>
                <a:defRPr/>
              </a:pPr>
              <a:t>13</a:t>
            </a:fld>
            <a:endParaRPr lang="en-US" dirty="0"/>
          </a:p>
        </p:txBody>
      </p:sp>
      <p:sp>
        <p:nvSpPr>
          <p:cNvPr id="224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256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6DB105-7490-5F4E-9868-396F12B4A191}" type="slidenum">
              <a:rPr lang="en-US"/>
              <a:pPr>
                <a:defRPr/>
              </a:pPr>
              <a:t>14</a:t>
            </a:fld>
            <a:endParaRPr lang="en-US" dirty="0"/>
          </a:p>
        </p:txBody>
      </p:sp>
      <p:sp>
        <p:nvSpPr>
          <p:cNvPr id="224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358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BBD2CF-17FE-A54E-BB4C-D7B738A4DC22}" type="slidenum">
              <a:rPr lang="en-US"/>
              <a:pPr>
                <a:defRPr/>
              </a:pPr>
              <a:t>15</a:t>
            </a:fld>
            <a:endParaRPr lang="en-US" dirty="0"/>
          </a:p>
        </p:txBody>
      </p:sp>
      <p:sp>
        <p:nvSpPr>
          <p:cNvPr id="224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461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36DC96-3E79-A747-A9F2-E1819CA6E43E}" type="slidenum">
              <a:rPr lang="en-US"/>
              <a:pPr>
                <a:defRPr/>
              </a:pPr>
              <a:t>16</a:t>
            </a:fld>
            <a:endParaRPr lang="en-US" dirty="0"/>
          </a:p>
        </p:txBody>
      </p:sp>
      <p:sp>
        <p:nvSpPr>
          <p:cNvPr id="227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225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A8D62A-B4D9-D947-8E27-85170425725E}" type="slidenum">
              <a:rPr lang="en-US"/>
              <a:pPr>
                <a:defRPr/>
              </a:pPr>
              <a:t>17</a:t>
            </a:fld>
            <a:endParaRPr lang="en-US" dirty="0"/>
          </a:p>
        </p:txBody>
      </p:sp>
      <p:sp>
        <p:nvSpPr>
          <p:cNvPr id="224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563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DBA87D-A8D1-3A47-840B-7A37AAF251C0}" type="slidenum">
              <a:rPr lang="en-US"/>
              <a:pPr>
                <a:defRPr/>
              </a:pPr>
              <a:t>18</a:t>
            </a:fld>
            <a:endParaRPr lang="en-US" dirty="0"/>
          </a:p>
        </p:txBody>
      </p:sp>
      <p:sp>
        <p:nvSpPr>
          <p:cNvPr id="224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665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D64D51-ECA0-BF46-91BC-1FA84B3E4AE8}" type="slidenum">
              <a:rPr lang="en-US"/>
              <a:pPr>
                <a:defRPr/>
              </a:pPr>
              <a:t>19</a:t>
            </a:fld>
            <a:endParaRPr lang="en-US" dirty="0"/>
          </a:p>
        </p:txBody>
      </p:sp>
      <p:sp>
        <p:nvSpPr>
          <p:cNvPr id="224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768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EAE925-E5B1-8249-AA4C-2AF074466481}" type="slidenum">
              <a:rPr lang="en-US"/>
              <a:pPr>
                <a:defRPr/>
              </a:pPr>
              <a:t>2</a:t>
            </a:fld>
            <a:endParaRPr lang="en-US" dirty="0"/>
          </a:p>
        </p:txBody>
      </p:sp>
      <p:sp>
        <p:nvSpPr>
          <p:cNvPr id="223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129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E454DD-3C63-9242-8E1E-B5972DB103FE}" type="slidenum">
              <a:rPr lang="en-US"/>
              <a:pPr>
                <a:defRPr/>
              </a:pPr>
              <a:t>20</a:t>
            </a:fld>
            <a:endParaRPr lang="en-US" dirty="0"/>
          </a:p>
        </p:txBody>
      </p:sp>
      <p:sp>
        <p:nvSpPr>
          <p:cNvPr id="224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870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B7EBFF-B1A1-5F4D-80A4-671770B676F8}" type="slidenum">
              <a:rPr lang="en-US"/>
              <a:pPr>
                <a:defRPr/>
              </a:pPr>
              <a:t>21</a:t>
            </a:fld>
            <a:endParaRPr lang="en-US" dirty="0"/>
          </a:p>
        </p:txBody>
      </p:sp>
      <p:sp>
        <p:nvSpPr>
          <p:cNvPr id="227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28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B7EBFF-B1A1-5F4D-80A4-671770B676F8}" type="slidenum">
              <a:rPr lang="en-US"/>
              <a:pPr>
                <a:defRPr/>
              </a:pPr>
              <a:t>22</a:t>
            </a:fld>
            <a:endParaRPr lang="en-US" dirty="0"/>
          </a:p>
        </p:txBody>
      </p:sp>
      <p:sp>
        <p:nvSpPr>
          <p:cNvPr id="227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28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1CF88B-FA4B-0C4A-B784-377D6B82DBA1}" type="slidenum">
              <a:rPr lang="en-US"/>
              <a:pPr>
                <a:defRPr/>
              </a:pPr>
              <a:t>23</a:t>
            </a:fld>
            <a:endParaRPr lang="en-US" dirty="0"/>
          </a:p>
        </p:txBody>
      </p:sp>
      <p:sp>
        <p:nvSpPr>
          <p:cNvPr id="227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533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CD34EE-D7B0-6D4E-8702-4382A296A1E1}" type="slidenum">
              <a:rPr lang="en-US"/>
              <a:pPr>
                <a:defRPr/>
              </a:pPr>
              <a:t>24</a:t>
            </a:fld>
            <a:endParaRPr lang="en-US" dirty="0"/>
          </a:p>
        </p:txBody>
      </p:sp>
      <p:sp>
        <p:nvSpPr>
          <p:cNvPr id="224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973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158DBA-82BC-D147-8599-5133398E0041}" type="slidenum">
              <a:rPr lang="en-US"/>
              <a:pPr>
                <a:defRPr/>
              </a:pPr>
              <a:t>25</a:t>
            </a:fld>
            <a:endParaRPr lang="en-US" dirty="0"/>
          </a:p>
        </p:txBody>
      </p:sp>
      <p:sp>
        <p:nvSpPr>
          <p:cNvPr id="225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075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F98C2C-0D58-3740-BDCE-8D6D5D51C070}" type="slidenum">
              <a:rPr lang="en-US"/>
              <a:pPr>
                <a:defRPr/>
              </a:pPr>
              <a:t>26</a:t>
            </a:fld>
            <a:endParaRPr lang="en-US" dirty="0"/>
          </a:p>
        </p:txBody>
      </p:sp>
      <p:sp>
        <p:nvSpPr>
          <p:cNvPr id="225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177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419192-F83C-434A-813F-D2D41BF347CE}" type="slidenum">
              <a:rPr lang="en-US"/>
              <a:pPr>
                <a:defRPr/>
              </a:pPr>
              <a:t>27</a:t>
            </a:fld>
            <a:endParaRPr lang="en-US" dirty="0"/>
          </a:p>
        </p:txBody>
      </p:sp>
      <p:sp>
        <p:nvSpPr>
          <p:cNvPr id="225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280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5CCD8F-651A-A04A-9A40-015B7C275600}" type="slidenum">
              <a:rPr lang="en-US"/>
              <a:pPr>
                <a:defRPr/>
              </a:pPr>
              <a:t>28</a:t>
            </a:fld>
            <a:endParaRPr lang="en-US" dirty="0"/>
          </a:p>
        </p:txBody>
      </p:sp>
      <p:sp>
        <p:nvSpPr>
          <p:cNvPr id="225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82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B57A7A-54AC-D641-A233-EDB2CDE66808}" type="slidenum">
              <a:rPr lang="en-US"/>
              <a:pPr>
                <a:defRPr/>
              </a:pPr>
              <a:t>29</a:t>
            </a:fld>
            <a:endParaRPr lang="en-US" dirty="0"/>
          </a:p>
        </p:txBody>
      </p:sp>
      <p:sp>
        <p:nvSpPr>
          <p:cNvPr id="225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485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CF78F5-11B0-1E42-84AA-FAF5F884588D}" type="slidenum">
              <a:rPr lang="en-US"/>
              <a:pPr>
                <a:defRPr/>
              </a:pPr>
              <a:t>3</a:t>
            </a:fld>
            <a:endParaRPr lang="en-US" dirty="0"/>
          </a:p>
        </p:txBody>
      </p:sp>
      <p:sp>
        <p:nvSpPr>
          <p:cNvPr id="223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232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0D9392-DACA-4345-A662-0EC7DC88B923}" type="slidenum">
              <a:rPr lang="en-US"/>
              <a:pPr>
                <a:defRPr/>
              </a:pPr>
              <a:t>30</a:t>
            </a:fld>
            <a:endParaRPr lang="en-US" dirty="0"/>
          </a:p>
        </p:txBody>
      </p:sp>
      <p:sp>
        <p:nvSpPr>
          <p:cNvPr id="227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635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0D9392-DACA-4345-A662-0EC7DC88B923}" type="slidenum">
              <a:rPr lang="en-US"/>
              <a:pPr>
                <a:defRPr/>
              </a:pPr>
              <a:t>31</a:t>
            </a:fld>
            <a:endParaRPr lang="en-US" dirty="0"/>
          </a:p>
        </p:txBody>
      </p:sp>
      <p:sp>
        <p:nvSpPr>
          <p:cNvPr id="227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635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AC4A91-0D2D-294D-A190-1E7757B834B4}" type="slidenum">
              <a:rPr lang="en-US"/>
              <a:pPr>
                <a:defRPr/>
              </a:pPr>
              <a:t>32</a:t>
            </a:fld>
            <a:endParaRPr lang="en-US" dirty="0"/>
          </a:p>
        </p:txBody>
      </p:sp>
      <p:sp>
        <p:nvSpPr>
          <p:cNvPr id="227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840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771DFF-6039-C94F-80E8-39BAEAA58108}" type="slidenum">
              <a:rPr lang="en-US"/>
              <a:pPr>
                <a:defRPr/>
              </a:pPr>
              <a:t>33</a:t>
            </a:fld>
            <a:endParaRPr lang="en-US" dirty="0"/>
          </a:p>
        </p:txBody>
      </p:sp>
      <p:sp>
        <p:nvSpPr>
          <p:cNvPr id="227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942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E6ECF7-C781-644F-8292-DFF6C6C7A6D3}" type="slidenum">
              <a:rPr lang="en-US"/>
              <a:pPr>
                <a:defRPr/>
              </a:pPr>
              <a:t>34</a:t>
            </a:fld>
            <a:endParaRPr lang="en-US" dirty="0"/>
          </a:p>
        </p:txBody>
      </p:sp>
      <p:sp>
        <p:nvSpPr>
          <p:cNvPr id="228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045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A2B9DF-F019-3842-B842-DD55CFDD8366}" type="slidenum">
              <a:rPr lang="en-US"/>
              <a:pPr>
                <a:defRPr/>
              </a:pPr>
              <a:t>35</a:t>
            </a:fld>
            <a:endParaRPr lang="en-US" dirty="0"/>
          </a:p>
        </p:txBody>
      </p:sp>
      <p:sp>
        <p:nvSpPr>
          <p:cNvPr id="228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045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7D97BB-1267-F049-9CBC-8BCAD0244BAC}" type="slidenum">
              <a:rPr lang="en-US"/>
              <a:pPr>
                <a:defRPr/>
              </a:pPr>
              <a:t>36</a:t>
            </a:fld>
            <a:endParaRPr lang="en-US" dirty="0"/>
          </a:p>
        </p:txBody>
      </p:sp>
      <p:sp>
        <p:nvSpPr>
          <p:cNvPr id="228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147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C664B0-CE09-B146-A3B9-34848D448689}" type="slidenum">
              <a:rPr lang="en-US"/>
              <a:pPr>
                <a:defRPr/>
              </a:pPr>
              <a:t>37</a:t>
            </a:fld>
            <a:endParaRPr lang="en-US" dirty="0"/>
          </a:p>
        </p:txBody>
      </p:sp>
      <p:sp>
        <p:nvSpPr>
          <p:cNvPr id="228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249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B13927-6815-9F49-836A-DC32A725A2C6}" type="slidenum">
              <a:rPr lang="en-US"/>
              <a:pPr>
                <a:defRPr/>
              </a:pPr>
              <a:t>38</a:t>
            </a:fld>
            <a:endParaRPr lang="en-US" dirty="0"/>
          </a:p>
        </p:txBody>
      </p:sp>
      <p:sp>
        <p:nvSpPr>
          <p:cNvPr id="228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352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9D194D-B263-A84F-BAA2-E6B918C47003}" type="slidenum">
              <a:rPr lang="en-US"/>
              <a:pPr>
                <a:defRPr/>
              </a:pPr>
              <a:t>39</a:t>
            </a:fld>
            <a:endParaRPr lang="en-US" dirty="0"/>
          </a:p>
        </p:txBody>
      </p:sp>
      <p:sp>
        <p:nvSpPr>
          <p:cNvPr id="228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454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6D6CFE-9213-AA42-B911-77AF2B358F8F}" type="slidenum">
              <a:rPr lang="en-US"/>
              <a:pPr>
                <a:defRPr/>
              </a:pPr>
              <a:t>4</a:t>
            </a:fld>
            <a:endParaRPr lang="en-US" dirty="0"/>
          </a:p>
        </p:txBody>
      </p:sp>
      <p:sp>
        <p:nvSpPr>
          <p:cNvPr id="223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334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AACB69-0349-3241-9D0A-88A23C83D8EE}" type="slidenum">
              <a:rPr lang="en-US"/>
              <a:pPr>
                <a:defRPr/>
              </a:pPr>
              <a:t>40</a:t>
            </a:fld>
            <a:endParaRPr lang="en-US" dirty="0"/>
          </a:p>
        </p:txBody>
      </p:sp>
      <p:sp>
        <p:nvSpPr>
          <p:cNvPr id="228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557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0F6573-FE04-6A48-96D5-5F1814B79D6F}" type="slidenum">
              <a:rPr lang="en-US"/>
              <a:pPr>
                <a:defRPr/>
              </a:pPr>
              <a:t>41</a:t>
            </a:fld>
            <a:endParaRPr lang="en-US" dirty="0"/>
          </a:p>
        </p:txBody>
      </p:sp>
      <p:sp>
        <p:nvSpPr>
          <p:cNvPr id="225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587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400101-4101-A644-8446-F7AAADD8F0F9}" type="slidenum">
              <a:rPr lang="en-US"/>
              <a:pPr>
                <a:defRPr/>
              </a:pPr>
              <a:t>42</a:t>
            </a:fld>
            <a:endParaRPr lang="en-US" dirty="0"/>
          </a:p>
        </p:txBody>
      </p:sp>
      <p:sp>
        <p:nvSpPr>
          <p:cNvPr id="225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689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9CE8D9-C9A4-934A-A7BE-29549B0166D8}" type="slidenum">
              <a:rPr lang="en-US"/>
              <a:pPr>
                <a:defRPr/>
              </a:pPr>
              <a:t>43</a:t>
            </a:fld>
            <a:endParaRPr lang="en-US" dirty="0"/>
          </a:p>
        </p:txBody>
      </p:sp>
      <p:sp>
        <p:nvSpPr>
          <p:cNvPr id="228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659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0E00F8-BB71-BF4C-B898-F2DAAF5FC1A6}" type="slidenum">
              <a:rPr lang="en-US"/>
              <a:pPr>
                <a:defRPr/>
              </a:pPr>
              <a:t>44</a:t>
            </a:fld>
            <a:endParaRPr lang="en-US" dirty="0"/>
          </a:p>
        </p:txBody>
      </p:sp>
      <p:sp>
        <p:nvSpPr>
          <p:cNvPr id="228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761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CD4E8C-FA59-494E-8D7B-F71BB14E9945}" type="slidenum">
              <a:rPr lang="en-US"/>
              <a:pPr>
                <a:defRPr/>
              </a:pPr>
              <a:t>45</a:t>
            </a:fld>
            <a:endParaRPr lang="en-US" dirty="0"/>
          </a:p>
        </p:txBody>
      </p:sp>
      <p:sp>
        <p:nvSpPr>
          <p:cNvPr id="228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864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F390E3-2866-214B-A836-6B6E658B6940}" type="slidenum">
              <a:rPr lang="en-US"/>
              <a:pPr>
                <a:defRPr/>
              </a:pPr>
              <a:t>46</a:t>
            </a:fld>
            <a:endParaRPr lang="en-US" dirty="0"/>
          </a:p>
        </p:txBody>
      </p:sp>
      <p:sp>
        <p:nvSpPr>
          <p:cNvPr id="228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96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9020AB-F7F3-9C4B-8E59-A09E9970342B}" type="slidenum">
              <a:rPr lang="en-US"/>
              <a:pPr>
                <a:defRPr/>
              </a:pPr>
              <a:t>47</a:t>
            </a:fld>
            <a:endParaRPr lang="en-US" dirty="0"/>
          </a:p>
        </p:txBody>
      </p:sp>
      <p:sp>
        <p:nvSpPr>
          <p:cNvPr id="229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069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D66AB6-08BB-D448-B84F-D1D27253F6A1}" type="slidenum">
              <a:rPr lang="en-US"/>
              <a:pPr>
                <a:defRPr/>
              </a:pPr>
              <a:t>48</a:t>
            </a:fld>
            <a:endParaRPr lang="en-US" dirty="0"/>
          </a:p>
        </p:txBody>
      </p:sp>
      <p:sp>
        <p:nvSpPr>
          <p:cNvPr id="225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792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CFBB20-AFE9-5E4A-AD55-9E946E6AF4BF}" type="slidenum">
              <a:rPr lang="en-US"/>
              <a:pPr>
                <a:defRPr/>
              </a:pPr>
              <a:t>49</a:t>
            </a:fld>
            <a:endParaRPr lang="en-US" dirty="0"/>
          </a:p>
        </p:txBody>
      </p:sp>
      <p:sp>
        <p:nvSpPr>
          <p:cNvPr id="225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894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6D9413-3F5E-AB4A-83CA-64D0699C6F72}" type="slidenum">
              <a:rPr lang="en-US"/>
              <a:pPr>
                <a:defRPr/>
              </a:pPr>
              <a:t>5</a:t>
            </a:fld>
            <a:endParaRPr lang="en-US" dirty="0"/>
          </a:p>
        </p:txBody>
      </p:sp>
      <p:sp>
        <p:nvSpPr>
          <p:cNvPr id="223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437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D1A7A1-6534-114C-9F8B-B86F9505517E}" type="slidenum">
              <a:rPr lang="en-US"/>
              <a:pPr>
                <a:defRPr/>
              </a:pPr>
              <a:t>50</a:t>
            </a:fld>
            <a:endParaRPr lang="en-US" dirty="0"/>
          </a:p>
        </p:txBody>
      </p:sp>
      <p:sp>
        <p:nvSpPr>
          <p:cNvPr id="225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997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277ABA-CE76-6D4C-9A06-8318E319EF23}" type="slidenum">
              <a:rPr lang="en-US"/>
              <a:pPr>
                <a:defRPr/>
              </a:pPr>
              <a:t>51</a:t>
            </a:fld>
            <a:endParaRPr lang="en-US" dirty="0"/>
          </a:p>
        </p:txBody>
      </p:sp>
      <p:sp>
        <p:nvSpPr>
          <p:cNvPr id="229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171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9B8270-BF37-C747-8EAB-626E9CC1D021}" type="slidenum">
              <a:rPr lang="en-US"/>
              <a:pPr>
                <a:defRPr/>
              </a:pPr>
              <a:t>52</a:t>
            </a:fld>
            <a:endParaRPr lang="en-US" dirty="0"/>
          </a:p>
        </p:txBody>
      </p:sp>
      <p:sp>
        <p:nvSpPr>
          <p:cNvPr id="226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099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5F1795-A1F4-0F4B-B7C3-95BA657966A7}" type="slidenum">
              <a:rPr lang="en-US"/>
              <a:pPr>
                <a:defRPr/>
              </a:pPr>
              <a:t>53</a:t>
            </a:fld>
            <a:endParaRPr lang="en-US" dirty="0"/>
          </a:p>
        </p:txBody>
      </p:sp>
      <p:sp>
        <p:nvSpPr>
          <p:cNvPr id="226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201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5B8BE0-322B-F74D-AE20-048CB04ADAE1}" type="slidenum">
              <a:rPr lang="en-US"/>
              <a:pPr>
                <a:defRPr/>
              </a:pPr>
              <a:t>54</a:t>
            </a:fld>
            <a:endParaRPr lang="en-US" dirty="0"/>
          </a:p>
        </p:txBody>
      </p:sp>
      <p:sp>
        <p:nvSpPr>
          <p:cNvPr id="226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304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229316-2316-854E-8700-1B6315786A66}" type="slidenum">
              <a:rPr lang="en-US"/>
              <a:pPr>
                <a:defRPr/>
              </a:pPr>
              <a:t>55</a:t>
            </a:fld>
            <a:endParaRPr lang="en-US" dirty="0"/>
          </a:p>
        </p:txBody>
      </p:sp>
      <p:sp>
        <p:nvSpPr>
          <p:cNvPr id="226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40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94D7CA-355D-4449-AA6C-BBAF8E5D2078}" type="slidenum">
              <a:rPr lang="en-US"/>
              <a:pPr>
                <a:defRPr/>
              </a:pPr>
              <a:t>56</a:t>
            </a:fld>
            <a:endParaRPr lang="en-US" dirty="0"/>
          </a:p>
        </p:txBody>
      </p:sp>
      <p:sp>
        <p:nvSpPr>
          <p:cNvPr id="229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273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4D4729-5C15-1445-A404-1C8B48AA1573}" type="slidenum">
              <a:rPr lang="en-US"/>
              <a:pPr>
                <a:defRPr/>
              </a:pPr>
              <a:t>57</a:t>
            </a:fld>
            <a:endParaRPr lang="en-US" dirty="0"/>
          </a:p>
        </p:txBody>
      </p:sp>
      <p:sp>
        <p:nvSpPr>
          <p:cNvPr id="229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6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7D4824-007B-0948-94F8-B19118F49574}" type="slidenum">
              <a:rPr lang="en-US"/>
              <a:pPr>
                <a:defRPr/>
              </a:pPr>
              <a:t>58</a:t>
            </a:fld>
            <a:endParaRPr lang="en-US" dirty="0"/>
          </a:p>
        </p:txBody>
      </p:sp>
      <p:sp>
        <p:nvSpPr>
          <p:cNvPr id="229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478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B85C02-6DE1-FE4B-B1A8-CB29AF275451}" type="slidenum">
              <a:rPr lang="en-US"/>
              <a:pPr>
                <a:defRPr/>
              </a:pPr>
              <a:t>59</a:t>
            </a:fld>
            <a:endParaRPr lang="en-US" dirty="0"/>
          </a:p>
        </p:txBody>
      </p:sp>
      <p:sp>
        <p:nvSpPr>
          <p:cNvPr id="226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509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ACF546-FB67-E043-ABDE-249AC1FD0D4F}" type="slidenum">
              <a:rPr lang="en-US"/>
              <a:pPr>
                <a:defRPr/>
              </a:pPr>
              <a:t>6</a:t>
            </a:fld>
            <a:endParaRPr lang="en-US" dirty="0"/>
          </a:p>
        </p:txBody>
      </p:sp>
      <p:sp>
        <p:nvSpPr>
          <p:cNvPr id="223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539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17321B-3B6F-A14F-83CD-5FD63261FE99}" type="slidenum">
              <a:rPr lang="en-US"/>
              <a:pPr>
                <a:defRPr/>
              </a:pPr>
              <a:t>60</a:t>
            </a:fld>
            <a:endParaRPr lang="en-US" dirty="0"/>
          </a:p>
        </p:txBody>
      </p:sp>
      <p:sp>
        <p:nvSpPr>
          <p:cNvPr id="226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611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38428F-725A-C649-8A5C-950D790502DA}" type="slidenum">
              <a:rPr lang="en-US"/>
              <a:pPr>
                <a:defRPr/>
              </a:pPr>
              <a:t>61</a:t>
            </a:fld>
            <a:endParaRPr lang="en-US" dirty="0"/>
          </a:p>
        </p:txBody>
      </p:sp>
      <p:sp>
        <p:nvSpPr>
          <p:cNvPr id="226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713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9E9B5A-CA4F-B941-AC1C-6C9D84EDE95C}" type="slidenum">
              <a:rPr lang="en-US"/>
              <a:pPr>
                <a:defRPr/>
              </a:pPr>
              <a:t>62</a:t>
            </a:fld>
            <a:endParaRPr lang="en-US" dirty="0"/>
          </a:p>
        </p:txBody>
      </p:sp>
      <p:sp>
        <p:nvSpPr>
          <p:cNvPr id="226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816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0355CC-10D8-854B-8913-7E041BB905D9}" type="slidenum">
              <a:rPr lang="en-US"/>
              <a:pPr>
                <a:defRPr/>
              </a:pPr>
              <a:t>63</a:t>
            </a:fld>
            <a:endParaRPr lang="en-US" dirty="0"/>
          </a:p>
        </p:txBody>
      </p:sp>
      <p:sp>
        <p:nvSpPr>
          <p:cNvPr id="226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918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0EC9EA-8092-3642-A12D-7879EFFE1729}" type="slidenum">
              <a:rPr lang="en-US"/>
              <a:pPr>
                <a:defRPr/>
              </a:pPr>
              <a:t>64</a:t>
            </a:fld>
            <a:endParaRPr lang="en-US" dirty="0"/>
          </a:p>
        </p:txBody>
      </p:sp>
      <p:sp>
        <p:nvSpPr>
          <p:cNvPr id="229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581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0EC9EA-8092-3642-A12D-7879EFFE1729}" type="slidenum">
              <a:rPr lang="en-US"/>
              <a:pPr>
                <a:defRPr/>
              </a:pPr>
              <a:t>65</a:t>
            </a:fld>
            <a:endParaRPr lang="en-US" dirty="0"/>
          </a:p>
        </p:txBody>
      </p:sp>
      <p:sp>
        <p:nvSpPr>
          <p:cNvPr id="229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581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DD4076-4784-5A4A-9671-E981C1D5D5A9}" type="slidenum">
              <a:rPr lang="en-US"/>
              <a:pPr>
                <a:defRPr/>
              </a:pPr>
              <a:t>66</a:t>
            </a:fld>
            <a:endParaRPr lang="en-US" dirty="0"/>
          </a:p>
        </p:txBody>
      </p:sp>
      <p:sp>
        <p:nvSpPr>
          <p:cNvPr id="227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021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EFD216-ADE7-2C4D-9061-01EC3773F912}" type="slidenum">
              <a:rPr lang="en-US"/>
              <a:pPr>
                <a:defRPr/>
              </a:pPr>
              <a:t>67</a:t>
            </a:fld>
            <a:endParaRPr lang="en-US" dirty="0"/>
          </a:p>
        </p:txBody>
      </p:sp>
      <p:sp>
        <p:nvSpPr>
          <p:cNvPr id="227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123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CE3D9F-462E-A345-8907-0D37076BAD58}" type="slidenum">
              <a:rPr lang="en-US"/>
              <a:pPr>
                <a:defRPr/>
              </a:pPr>
              <a:t>68</a:t>
            </a:fld>
            <a:endParaRPr lang="en-US" dirty="0"/>
          </a:p>
        </p:txBody>
      </p:sp>
      <p:sp>
        <p:nvSpPr>
          <p:cNvPr id="229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785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33D24F-4DD7-AE44-885B-6BAE60A9DC56}" type="slidenum">
              <a:rPr lang="en-US"/>
              <a:pPr>
                <a:defRPr/>
              </a:pPr>
              <a:t>69</a:t>
            </a:fld>
            <a:endParaRPr lang="en-US" dirty="0"/>
          </a:p>
        </p:txBody>
      </p:sp>
      <p:sp>
        <p:nvSpPr>
          <p:cNvPr id="227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123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CBB90C-0D75-2942-90F8-BEF6F0EFBA06}" type="slidenum">
              <a:rPr lang="en-US"/>
              <a:pPr>
                <a:defRPr/>
              </a:pPr>
              <a:t>7</a:t>
            </a:fld>
            <a:endParaRPr lang="en-US" dirty="0"/>
          </a:p>
        </p:txBody>
      </p:sp>
      <p:sp>
        <p:nvSpPr>
          <p:cNvPr id="223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641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FA6669-AB07-C545-844C-8BF0E702E19F}" type="slidenum">
              <a:rPr lang="en-US"/>
              <a:pPr>
                <a:defRPr/>
              </a:pPr>
              <a:t>70</a:t>
            </a:fld>
            <a:endParaRPr lang="en-US" dirty="0"/>
          </a:p>
        </p:txBody>
      </p:sp>
      <p:sp>
        <p:nvSpPr>
          <p:cNvPr id="229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7859"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865C1-E342-7742-B88F-9084E31CBEF7}" type="slidenum">
              <a:rPr lang="en-US"/>
              <a:pPr>
                <a:defRPr/>
              </a:pPr>
              <a:t>71</a:t>
            </a:fld>
            <a:endParaRPr lang="en-US" dirty="0"/>
          </a:p>
        </p:txBody>
      </p:sp>
      <p:sp>
        <p:nvSpPr>
          <p:cNvPr id="227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1235"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7F3AAB-86E0-E147-97B5-BFD1FAC442EF}" type="slidenum">
              <a:rPr lang="en-US"/>
              <a:pPr>
                <a:defRPr/>
              </a:pPr>
              <a:t>72</a:t>
            </a:fld>
            <a:endParaRPr lang="en-US" dirty="0"/>
          </a:p>
        </p:txBody>
      </p:sp>
      <p:sp>
        <p:nvSpPr>
          <p:cNvPr id="229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888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B0FDA5-F0BD-204C-914B-84B16E5029AB}" type="slidenum">
              <a:rPr lang="en-US"/>
              <a:pPr>
                <a:defRPr/>
              </a:pPr>
              <a:t>73</a:t>
            </a:fld>
            <a:endParaRPr lang="en-US" dirty="0"/>
          </a:p>
        </p:txBody>
      </p:sp>
      <p:sp>
        <p:nvSpPr>
          <p:cNvPr id="229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888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8A826F-E13E-954F-A8C3-8A85401D3B9C}" type="slidenum">
              <a:rPr lang="en-US"/>
              <a:pPr>
                <a:defRPr/>
              </a:pPr>
              <a:t>8</a:t>
            </a:fld>
            <a:endParaRPr lang="en-US" dirty="0"/>
          </a:p>
        </p:txBody>
      </p:sp>
      <p:sp>
        <p:nvSpPr>
          <p:cNvPr id="223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7443"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CD570F-1A78-C54D-8524-5ECEFCDEA1E2}" type="slidenum">
              <a:rPr lang="en-US"/>
              <a:pPr>
                <a:defRPr/>
              </a:pPr>
              <a:t>9</a:t>
            </a:fld>
            <a:endParaRPr lang="en-US" dirty="0"/>
          </a:p>
        </p:txBody>
      </p:sp>
      <p:sp>
        <p:nvSpPr>
          <p:cNvPr id="223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84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374B94"/>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CD0044"/>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83649F"/>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8" name="Picture 7" descr="BENN8085_07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341" y="607681"/>
            <a:ext cx="5541264" cy="625837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832EB48-109D-B548-9BFE-0F7F4430A105}" type="slidenum">
              <a:rPr lang="en-US"/>
              <a:pPr>
                <a:defRPr/>
              </a:pPr>
              <a:t>‹#›</a:t>
            </a:fld>
            <a:endParaRPr lang="en-US" dirty="0"/>
          </a:p>
        </p:txBody>
      </p:sp>
    </p:spTree>
    <p:extLst>
      <p:ext uri="{BB962C8B-B14F-4D97-AF65-F5344CB8AC3E}">
        <p14:creationId xmlns:p14="http://schemas.microsoft.com/office/powerpoint/2010/main" val="694952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83649F"/>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374B94"/>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74B94"/>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374B94"/>
        </a:buClr>
        <a:buChar char="–"/>
        <a:tabLst/>
        <a:defRPr sz="2800">
          <a:solidFill>
            <a:srgbClr val="000000"/>
          </a:solidFill>
          <a:latin typeface="+mn-lt"/>
          <a:ea typeface="+mn-ea"/>
        </a:defRPr>
      </a:lvl2pPr>
      <a:lvl3pPr marL="1143000" indent="-228600" algn="l" rtl="0" fontAlgn="base">
        <a:spcBef>
          <a:spcPct val="20000"/>
        </a:spcBef>
        <a:spcAft>
          <a:spcPct val="0"/>
        </a:spcAft>
        <a:buClr>
          <a:srgbClr val="374B94"/>
        </a:buClr>
        <a:buChar char="•"/>
        <a:defRPr sz="2400">
          <a:solidFill>
            <a:srgbClr val="000000"/>
          </a:solidFill>
          <a:latin typeface="+mn-lt"/>
          <a:ea typeface="+mn-ea"/>
        </a:defRPr>
      </a:lvl3pPr>
      <a:lvl4pPr marL="1600200" indent="-228600" algn="l" rtl="0" fontAlgn="base">
        <a:spcBef>
          <a:spcPct val="20000"/>
        </a:spcBef>
        <a:spcAft>
          <a:spcPct val="0"/>
        </a:spcAft>
        <a:buClr>
          <a:srgbClr val="374B94"/>
        </a:buClr>
        <a:buChar char="–"/>
        <a:defRPr sz="2000">
          <a:solidFill>
            <a:srgbClr val="000000"/>
          </a:solidFill>
          <a:latin typeface="+mn-lt"/>
          <a:ea typeface="+mn-ea"/>
        </a:defRPr>
      </a:lvl4pPr>
      <a:lvl5pPr marL="2057400" indent="-228600" algn="l" rtl="0" fontAlgn="base">
        <a:spcBef>
          <a:spcPct val="20000"/>
        </a:spcBef>
        <a:spcAft>
          <a:spcPct val="0"/>
        </a:spcAft>
        <a:buClr>
          <a:srgbClr val="374B94"/>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18_1b_RotationSS.htm" TargetMode="External"/><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18_MotionMerryGoRound.htm" TargetMode="External"/><Relationship Id="rId4" Type="http://schemas.openxmlformats.org/officeDocument/2006/relationships/image" Target="../media/image5.png"/><Relationship Id="rId5"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18_MotionMerryGoRound.htm"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18_1a_RotMerryGoRound.htm" TargetMode="External"/><Relationship Id="rId4" Type="http://schemas.openxmlformats.org/officeDocument/2006/relationships/image" Target="../media/image5.png"/><Relationship Id="rId5"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18_RotationSpiralGalaxy.htm"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18_MassVsDistGalaxy.htm"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18_GLensingMovie.mov"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6.jp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18_15_StructFormation.htm"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8.jpg"/></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18_FateOfCannonball.htm"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18_MassVsDistSS.htm"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466969"/>
            <a:ext cx="3248601" cy="2524427"/>
          </a:xfrm>
        </p:spPr>
        <p:txBody>
          <a:bodyPr/>
          <a:lstStyle/>
          <a:p>
            <a:r>
              <a:rPr lang="en-US" dirty="0" smtClean="0"/>
              <a:t>Chapter 18</a:t>
            </a:r>
            <a:r>
              <a:rPr lang="en-US" dirty="0"/>
              <a:t>: Dark Matter, Dark Energy, and the Fate of the Universe </a:t>
            </a:r>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lay">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7813" name="Rectangle 5"/>
          <p:cNvSpPr>
            <a:spLocks noChangeArrowheads="1"/>
          </p:cNvSpPr>
          <p:nvPr/>
        </p:nvSpPr>
        <p:spPr bwMode="auto">
          <a:xfrm>
            <a:off x="1066800" y="6027737"/>
            <a:ext cx="500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400" dirty="0">
                <a:latin typeface="+mn-lt"/>
                <a:cs typeface="+mn-cs"/>
              </a:rPr>
              <a:t>Rotation Curve of the Solar System</a:t>
            </a:r>
          </a:p>
        </p:txBody>
      </p:sp>
      <p:pic>
        <p:nvPicPr>
          <p:cNvPr id="22532" name="Picture 23" descr="Rotation_Curve_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17" y="1053425"/>
            <a:ext cx="427650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4721222" y="1060873"/>
            <a:ext cx="4038600" cy="5106987"/>
          </a:xfrm>
        </p:spPr>
        <p:txBody>
          <a:bodyPr/>
          <a:lstStyle/>
          <a:p>
            <a:pPr marL="0" indent="0">
              <a:buNone/>
            </a:pPr>
            <a:r>
              <a:rPr lang="en-US" b="1" i="1" dirty="0"/>
              <a:t>Rotation curve</a:t>
            </a:r>
          </a:p>
          <a:p>
            <a:endParaRPr lang="en-US" dirty="0"/>
          </a:p>
          <a:p>
            <a:pPr marL="0" indent="0">
              <a:buNone/>
            </a:pPr>
            <a:r>
              <a:rPr lang="en-US" dirty="0"/>
              <a:t>A plot of orbital speed versus orbital radius</a:t>
            </a:r>
          </a:p>
          <a:p>
            <a:endParaRPr lang="en-US" dirty="0"/>
          </a:p>
          <a:p>
            <a:pPr marL="0" indent="0">
              <a:buNone/>
            </a:pPr>
            <a:r>
              <a:rPr lang="en-US" dirty="0" smtClean="0"/>
              <a:t>Solar system</a:t>
            </a:r>
            <a:r>
              <a:rPr lang="fr-FR" dirty="0" smtClean="0"/>
              <a:t>'</a:t>
            </a:r>
            <a:r>
              <a:rPr lang="en-US" dirty="0" smtClean="0"/>
              <a:t>s </a:t>
            </a:r>
            <a:r>
              <a:rPr lang="en-US" dirty="0"/>
              <a:t>rotation curve declines because Sun has almost all the mass.</a:t>
            </a:r>
          </a:p>
          <a:p>
            <a:pPr marL="0" indent="0">
              <a:buNone/>
            </a:pP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lay">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8837" name="Rectangle 5"/>
          <p:cNvSpPr>
            <a:spLocks noChangeArrowheads="1"/>
          </p:cNvSpPr>
          <p:nvPr/>
        </p:nvSpPr>
        <p:spPr bwMode="auto">
          <a:xfrm>
            <a:off x="1066800" y="6015038"/>
            <a:ext cx="41874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mn-lt"/>
                <a:cs typeface="+mn-cs"/>
              </a:rPr>
              <a:t>Motion on a Merry-Go-Round</a:t>
            </a:r>
          </a:p>
        </p:txBody>
      </p:sp>
      <p:pic>
        <p:nvPicPr>
          <p:cNvPr id="24580" name="Picture 22" descr="Motion_MG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19" y="1053425"/>
            <a:ext cx="431820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4759321" y="1090507"/>
            <a:ext cx="4038600" cy="5106987"/>
          </a:xfrm>
        </p:spPr>
        <p:txBody>
          <a:bodyPr/>
          <a:lstStyle/>
          <a:p>
            <a:pPr marL="0" indent="0">
              <a:buNone/>
            </a:pPr>
            <a:r>
              <a:rPr lang="en-US" dirty="0"/>
              <a:t>Who has the largest orbital speed</a:t>
            </a:r>
            <a:r>
              <a:rPr lang="en-US" dirty="0" smtClean="0"/>
              <a:t>?</a:t>
            </a:r>
            <a:endParaRPr lang="en-US" dirty="0"/>
          </a:p>
          <a:p>
            <a:pPr marL="0" indent="0">
              <a:buNone/>
            </a:pPr>
            <a:r>
              <a:rPr lang="en-US" dirty="0"/>
              <a:t>A, B, or C?</a:t>
            </a:r>
          </a:p>
          <a:p>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9" name="Picture 22" descr="Motion_M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19" y="1053425"/>
            <a:ext cx="431820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9"/>
          <p:cNvSpPr>
            <a:spLocks noGrp="1"/>
          </p:cNvSpPr>
          <p:nvPr>
            <p:ph sz="half" idx="2"/>
          </p:nvPr>
        </p:nvSpPr>
        <p:spPr>
          <a:xfrm>
            <a:off x="4759321" y="1090507"/>
            <a:ext cx="4038600" cy="5106987"/>
          </a:xfrm>
        </p:spPr>
        <p:txBody>
          <a:bodyPr/>
          <a:lstStyle/>
          <a:p>
            <a:pPr marL="0" indent="0">
              <a:buNone/>
            </a:pPr>
            <a:r>
              <a:rPr lang="en-US" dirty="0"/>
              <a:t>Who has the largest orbital speed</a:t>
            </a:r>
            <a:r>
              <a:rPr lang="en-US" dirty="0" smtClean="0"/>
              <a:t>?</a:t>
            </a:r>
            <a:endParaRPr lang="en-US" dirty="0"/>
          </a:p>
          <a:p>
            <a:pPr marL="0" indent="0">
              <a:buNone/>
            </a:pPr>
            <a:r>
              <a:rPr lang="en-US" dirty="0"/>
              <a:t>A, B, or C</a:t>
            </a:r>
            <a:r>
              <a:rPr lang="en-US" dirty="0" smtClean="0"/>
              <a:t>?</a:t>
            </a:r>
          </a:p>
          <a:p>
            <a:pPr marL="0" indent="0">
              <a:buNone/>
            </a:pPr>
            <a:endParaRPr lang="en-US" b="1" dirty="0"/>
          </a:p>
          <a:p>
            <a:pPr marL="0" indent="0">
              <a:buNone/>
            </a:pPr>
            <a:r>
              <a:rPr lang="en-US" b="1" dirty="0"/>
              <a:t>Answer: </a:t>
            </a:r>
            <a:r>
              <a:rPr lang="en-US" b="1" dirty="0" smtClean="0"/>
              <a:t>C</a:t>
            </a:r>
            <a:endParaRPr lang="en-US" b="1" dirty="0"/>
          </a:p>
          <a:p>
            <a:endParaRPr lang="en-US" dirty="0"/>
          </a:p>
        </p:txBody>
      </p:sp>
      <p:pic>
        <p:nvPicPr>
          <p:cNvPr id="22"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
          <p:cNvSpPr>
            <a:spLocks noChangeArrowheads="1"/>
          </p:cNvSpPr>
          <p:nvPr/>
        </p:nvSpPr>
        <p:spPr bwMode="auto">
          <a:xfrm>
            <a:off x="1066800" y="6015038"/>
            <a:ext cx="41874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mn-lt"/>
                <a:cs typeface="+mn-cs"/>
              </a:rPr>
              <a:t>Motion on a Merry-Go-Round</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lay">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2" descr="Rotation_Curve_MG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80" y="1053425"/>
            <a:ext cx="431454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
        <p:nvSpPr>
          <p:cNvPr id="16" name="Content Placeholder 9"/>
          <p:cNvSpPr>
            <a:spLocks noGrp="1"/>
          </p:cNvSpPr>
          <p:nvPr>
            <p:ph sz="half" idx="2"/>
          </p:nvPr>
        </p:nvSpPr>
        <p:spPr>
          <a:xfrm>
            <a:off x="4759321" y="1090507"/>
            <a:ext cx="3876679" cy="5106987"/>
          </a:xfrm>
        </p:spPr>
        <p:txBody>
          <a:bodyPr/>
          <a:lstStyle/>
          <a:p>
            <a:pPr marL="0" indent="0">
              <a:buNone/>
            </a:pPr>
            <a:r>
              <a:rPr lang="en-US" dirty="0"/>
              <a:t>Rotation curve of merry-go-round rises with radius.</a:t>
            </a:r>
          </a:p>
        </p:txBody>
      </p:sp>
      <p:sp>
        <p:nvSpPr>
          <p:cNvPr id="19" name="Rectangle 5"/>
          <p:cNvSpPr>
            <a:spLocks noChangeArrowheads="1"/>
          </p:cNvSpPr>
          <p:nvPr/>
        </p:nvSpPr>
        <p:spPr bwMode="auto">
          <a:xfrm>
            <a:off x="1066800" y="6015038"/>
            <a:ext cx="5333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n-lt"/>
              </a:rPr>
              <a:t>Rotation Curve for a Merry-Go-Round</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2" descr="Rotation_Curve_Spiral_Gala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04" y="1053425"/>
            <a:ext cx="434052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
        <p:nvSpPr>
          <p:cNvPr id="16" name="Content Placeholder 9"/>
          <p:cNvSpPr>
            <a:spLocks noGrp="1"/>
          </p:cNvSpPr>
          <p:nvPr>
            <p:ph sz="half" idx="2"/>
          </p:nvPr>
        </p:nvSpPr>
        <p:spPr>
          <a:xfrm>
            <a:off x="4759321" y="1090507"/>
            <a:ext cx="3876679" cy="5106987"/>
          </a:xfrm>
        </p:spPr>
        <p:txBody>
          <a:bodyPr/>
          <a:lstStyle/>
          <a:p>
            <a:pPr marL="0" indent="0">
              <a:buNone/>
            </a:pPr>
            <a:r>
              <a:rPr lang="en-US" dirty="0"/>
              <a:t>The rotation curve of the Milky Way stays flat with </a:t>
            </a:r>
            <a:r>
              <a:rPr lang="en-US" dirty="0" smtClean="0"/>
              <a:t>distance.</a:t>
            </a:r>
          </a:p>
          <a:p>
            <a:pPr marL="0" indent="0">
              <a:buNone/>
            </a:pPr>
            <a:endParaRPr lang="en-US" dirty="0"/>
          </a:p>
          <a:p>
            <a:pPr marL="0" indent="0">
              <a:buNone/>
            </a:pPr>
            <a:r>
              <a:rPr lang="en-US" dirty="0" smtClean="0"/>
              <a:t>Mass </a:t>
            </a:r>
            <a:r>
              <a:rPr lang="en-US" dirty="0"/>
              <a:t>must be more spread out than in the solar system.</a:t>
            </a:r>
          </a:p>
        </p:txBody>
      </p:sp>
      <p:pic>
        <p:nvPicPr>
          <p:cNvPr id="19"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
          <p:cNvSpPr>
            <a:spLocks noChangeArrowheads="1"/>
          </p:cNvSpPr>
          <p:nvPr/>
        </p:nvSpPr>
        <p:spPr bwMode="auto">
          <a:xfrm>
            <a:off x="1066800" y="6015038"/>
            <a:ext cx="4752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n-lt"/>
              </a:rPr>
              <a:t>Rotation Curve of a Spiral </a:t>
            </a:r>
            <a:r>
              <a:rPr lang="en-US" dirty="0" smtClean="0">
                <a:latin typeface="+mn-lt"/>
              </a:rPr>
              <a:t>Galaxy</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2" descr="Encircled_Mass_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18" y="1053425"/>
            <a:ext cx="432200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
        <p:nvSpPr>
          <p:cNvPr id="16" name="Content Placeholder 9"/>
          <p:cNvSpPr>
            <a:spLocks noGrp="1"/>
          </p:cNvSpPr>
          <p:nvPr>
            <p:ph sz="half" idx="2"/>
          </p:nvPr>
        </p:nvSpPr>
        <p:spPr>
          <a:xfrm>
            <a:off x="4759321" y="1090507"/>
            <a:ext cx="3876679" cy="5106987"/>
          </a:xfrm>
        </p:spPr>
        <p:txBody>
          <a:bodyPr/>
          <a:lstStyle/>
          <a:p>
            <a:pPr marL="0" indent="0">
              <a:buNone/>
            </a:pPr>
            <a:r>
              <a:rPr lang="en-US" dirty="0"/>
              <a:t>The mass in the Milky Way is spread out over a larger region than the stars.</a:t>
            </a:r>
          </a:p>
          <a:p>
            <a:pPr marL="0" indent="0">
              <a:buNone/>
            </a:pPr>
            <a:endParaRPr lang="en-US" dirty="0"/>
          </a:p>
          <a:p>
            <a:pPr marL="0" indent="0">
              <a:buNone/>
            </a:pPr>
            <a:r>
              <a:rPr lang="en-US" dirty="0"/>
              <a:t>Most of the Milky </a:t>
            </a:r>
            <a:r>
              <a:rPr lang="en-US" dirty="0" smtClean="0"/>
              <a:t>Way</a:t>
            </a:r>
            <a:r>
              <a:rPr lang="fr-FR" dirty="0" smtClean="0"/>
              <a:t>'</a:t>
            </a:r>
            <a:r>
              <a:rPr lang="en-US" dirty="0" smtClean="0"/>
              <a:t>s </a:t>
            </a:r>
            <a:r>
              <a:rPr lang="en-US" dirty="0"/>
              <a:t>mass seems to be </a:t>
            </a:r>
            <a:r>
              <a:rPr lang="en-US" b="1" i="1" dirty="0"/>
              <a:t>dark matter!</a:t>
            </a:r>
          </a:p>
        </p:txBody>
      </p:sp>
      <p:pic>
        <p:nvPicPr>
          <p:cNvPr id="17"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24130"/>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p:cNvSpPr>
            <a:spLocks noChangeArrowheads="1"/>
          </p:cNvSpPr>
          <p:nvPr/>
        </p:nvSpPr>
        <p:spPr bwMode="auto">
          <a:xfrm>
            <a:off x="1066800" y="6015038"/>
            <a:ext cx="77636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dirty="0">
                <a:latin typeface="+mn-lt"/>
              </a:rPr>
              <a:t>Encircled Mass as a Function of Distance for a Spiral Galaxy</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704291" y="629073"/>
            <a:ext cx="4439709" cy="5106987"/>
          </a:xfrm>
        </p:spPr>
        <p:txBody>
          <a:bodyPr/>
          <a:lstStyle/>
          <a:p>
            <a:pPr marL="0" indent="0">
              <a:buNone/>
            </a:pPr>
            <a:r>
              <a:rPr lang="en-US" dirty="0"/>
              <a:t>Mass within </a:t>
            </a:r>
            <a:r>
              <a:rPr lang="en-US" dirty="0" smtClean="0"/>
              <a:t>Sun</a:t>
            </a:r>
            <a:r>
              <a:rPr lang="fr-FR" dirty="0" smtClean="0"/>
              <a:t>'</a:t>
            </a:r>
            <a:r>
              <a:rPr lang="en-US" dirty="0" smtClean="0"/>
              <a:t>s </a:t>
            </a:r>
            <a:br>
              <a:rPr lang="en-US" dirty="0" smtClean="0"/>
            </a:br>
            <a:r>
              <a:rPr lang="en-US" dirty="0" smtClean="0"/>
              <a:t>orbit</a:t>
            </a:r>
            <a:r>
              <a:rPr lang="en-US" dirty="0"/>
              <a:t>: </a:t>
            </a:r>
            <a:r>
              <a:rPr lang="en-US" dirty="0" smtClean="0"/>
              <a:t/>
            </a:r>
            <a:br>
              <a:rPr lang="en-US" dirty="0" smtClean="0"/>
            </a:br>
            <a:r>
              <a:rPr lang="en-US" dirty="0" smtClean="0"/>
              <a:t>	1.0 </a:t>
            </a:r>
            <a:r>
              <a:rPr lang="en-US" dirty="0" smtClean="0">
                <a:latin typeface="Zapf Dingbats"/>
                <a:ea typeface="Zapf Dingbats"/>
                <a:cs typeface="Zapf Dingbats"/>
                <a:sym typeface="Zapf Dingbats"/>
              </a:rPr>
              <a:t>✕ </a:t>
            </a:r>
            <a:r>
              <a:rPr lang="en-US" dirty="0" smtClean="0"/>
              <a:t>10</a:t>
            </a:r>
            <a:r>
              <a:rPr lang="en-US" baseline="30000" dirty="0" smtClean="0"/>
              <a:t>11</a:t>
            </a:r>
            <a:r>
              <a:rPr lang="en-US" i="1" dirty="0" smtClean="0"/>
              <a:t>M</a:t>
            </a:r>
            <a:r>
              <a:rPr lang="en-US" baseline="-25000" dirty="0" smtClean="0"/>
              <a:t>Sun</a:t>
            </a:r>
          </a:p>
          <a:p>
            <a:pPr marL="0" indent="0">
              <a:buNone/>
            </a:pPr>
            <a:r>
              <a:rPr lang="en-US" dirty="0" smtClean="0"/>
              <a:t>Totalmass:</a:t>
            </a:r>
            <a:br>
              <a:rPr lang="en-US" dirty="0" smtClean="0"/>
            </a:br>
            <a:r>
              <a:rPr lang="en-US" dirty="0" smtClean="0"/>
              <a:t>	~10</a:t>
            </a:r>
            <a:r>
              <a:rPr lang="en-US" baseline="30000" dirty="0" smtClean="0"/>
              <a:t>12</a:t>
            </a:r>
            <a:r>
              <a:rPr lang="en-US" i="1" dirty="0" smtClean="0"/>
              <a:t>M</a:t>
            </a:r>
            <a:r>
              <a:rPr lang="en-US" baseline="-25000" dirty="0" smtClean="0"/>
              <a:t>Sun</a:t>
            </a:r>
            <a:endParaRPr lang="en-US" baseline="-25000" dirty="0"/>
          </a:p>
        </p:txBody>
      </p:sp>
      <p:pic>
        <p:nvPicPr>
          <p:cNvPr id="34817" name="Picture 7" descr="01_14_Figure_Anno"/>
          <p:cNvPicPr>
            <a:picLocks noChangeAspect="1" noChangeArrowheads="1"/>
          </p:cNvPicPr>
          <p:nvPr/>
        </p:nvPicPr>
        <p:blipFill rotWithShape="1">
          <a:blip r:embed="rId3">
            <a:extLst>
              <a:ext uri="{28A0092B-C50C-407E-A947-70E740481C1C}">
                <a14:useLocalDpi xmlns:a14="http://schemas.microsoft.com/office/drawing/2010/main" val="0"/>
              </a:ext>
            </a:extLst>
          </a:blip>
          <a:srcRect b="4222"/>
          <a:stretch/>
        </p:blipFill>
        <p:spPr bwMode="auto">
          <a:xfrm>
            <a:off x="397931" y="3033885"/>
            <a:ext cx="7315200" cy="351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4556125" y="1242911"/>
            <a:ext cx="4038600" cy="5106987"/>
          </a:xfrm>
        </p:spPr>
        <p:txBody>
          <a:bodyPr/>
          <a:lstStyle/>
          <a:p>
            <a:pPr marL="0" indent="0">
              <a:buNone/>
            </a:pPr>
            <a:r>
              <a:rPr lang="en-US" dirty="0"/>
              <a:t>The visible portion of a galaxy lies deep in the heart of a large halo of dark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1" name="Picture 10" descr="18_02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145657" y="1261250"/>
            <a:ext cx="4213239" cy="4156364"/>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962525" y="1440501"/>
            <a:ext cx="4038600" cy="5106987"/>
          </a:xfrm>
        </p:spPr>
        <p:txBody>
          <a:bodyPr/>
          <a:lstStyle/>
          <a:p>
            <a:pPr marL="0" indent="0">
              <a:buNone/>
            </a:pPr>
            <a:r>
              <a:rPr lang="en-US" dirty="0"/>
              <a:t>We can measure orbital velocities in other spiral galaxies using the Doppler shift of the </a:t>
            </a:r>
            <a:r>
              <a:rPr lang="en-US" dirty="0" smtClean="0"/>
              <a:t/>
            </a:r>
            <a:br>
              <a:rPr lang="en-US" dirty="0" smtClean="0"/>
            </a:br>
            <a:r>
              <a:rPr lang="en-US" dirty="0" smtClean="0"/>
              <a:t>21</a:t>
            </a:r>
            <a:r>
              <a:rPr lang="en-US" dirty="0"/>
              <a:t>-cm line of atomic H</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1" name="Picture 10" descr="18_03_Figure_Anno.jpg"/>
          <p:cNvPicPr>
            <a:picLocks noChangeAspect="1"/>
          </p:cNvPicPr>
          <p:nvPr/>
        </p:nvPicPr>
        <p:blipFill rotWithShape="1">
          <a:blip r:embed="rId3">
            <a:extLst>
              <a:ext uri="{28A0092B-C50C-407E-A947-70E740481C1C}">
                <a14:useLocalDpi xmlns:a14="http://schemas.microsoft.com/office/drawing/2010/main" val="0"/>
              </a:ext>
            </a:extLst>
          </a:blip>
          <a:srcRect b="3238"/>
          <a:stretch/>
        </p:blipFill>
        <p:spPr>
          <a:xfrm>
            <a:off x="153595" y="1440501"/>
            <a:ext cx="4688269" cy="4383398"/>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Spiral </a:t>
            </a:r>
            <a:r>
              <a:rPr lang="en-US" dirty="0"/>
              <a:t>galaxies all tend to have orbital velocities that remain constant at large radii</a:t>
            </a:r>
            <a:r>
              <a:rPr lang="en-US" dirty="0" smtClean="0"/>
              <a:t>, indicating </a:t>
            </a:r>
            <a:r>
              <a:rPr lang="en-US" dirty="0"/>
              <a:t>large amounts of dark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8" name="Picture 7" descr="18_04_Figure.jpg"/>
          <p:cNvPicPr>
            <a:picLocks noChangeAspect="1"/>
          </p:cNvPicPr>
          <p:nvPr/>
        </p:nvPicPr>
        <p:blipFill rotWithShape="1">
          <a:blip r:embed="rId3">
            <a:extLst>
              <a:ext uri="{28A0092B-C50C-407E-A947-70E740481C1C}">
                <a14:useLocalDpi xmlns:a14="http://schemas.microsoft.com/office/drawing/2010/main" val="0"/>
              </a:ext>
            </a:extLst>
          </a:blip>
          <a:srcRect b="3115"/>
          <a:stretch/>
        </p:blipFill>
        <p:spPr>
          <a:xfrm>
            <a:off x="1214628" y="705392"/>
            <a:ext cx="6714744" cy="4177214"/>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Rectangle 2"/>
          <p:cNvSpPr>
            <a:spLocks noGrp="1" noChangeArrowheads="1"/>
          </p:cNvSpPr>
          <p:nvPr>
            <p:ph type="title"/>
          </p:nvPr>
        </p:nvSpPr>
        <p:spPr/>
        <p:txBody>
          <a:bodyPr/>
          <a:lstStyle/>
          <a:p>
            <a:r>
              <a:rPr lang="en-US" dirty="0" smtClean="0"/>
              <a:t>18.1 Unseen Influences in the Cosmos</a:t>
            </a:r>
          </a:p>
        </p:txBody>
      </p:sp>
      <p:sp>
        <p:nvSpPr>
          <p:cNvPr id="2159619"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What do we mean by dark matter and dark energy?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22_05_Figure-Anno"/>
          <p:cNvPicPr>
            <a:picLocks noChangeAspect="1" noChangeArrowheads="1"/>
          </p:cNvPicPr>
          <p:nvPr/>
        </p:nvPicPr>
        <p:blipFill rotWithShape="1">
          <a:blip r:embed="rId3">
            <a:extLst>
              <a:ext uri="{28A0092B-C50C-407E-A947-70E740481C1C}">
                <a14:useLocalDpi xmlns:a14="http://schemas.microsoft.com/office/drawing/2010/main" val="0"/>
              </a:ext>
            </a:extLst>
          </a:blip>
          <a:srcRect b="2543"/>
          <a:stretch/>
        </p:blipFill>
        <p:spPr bwMode="auto">
          <a:xfrm>
            <a:off x="125944" y="1252980"/>
            <a:ext cx="4581524" cy="43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4902204" y="1327573"/>
            <a:ext cx="4038600" cy="5106987"/>
          </a:xfrm>
        </p:spPr>
        <p:txBody>
          <a:bodyPr/>
          <a:lstStyle/>
          <a:p>
            <a:pPr marL="0" indent="0">
              <a:buNone/>
            </a:pPr>
            <a:r>
              <a:rPr lang="en-US" dirty="0"/>
              <a:t>The broadening of spectral lines in elliptical galaxies tells us how fast the stars are orbiting.</a:t>
            </a:r>
          </a:p>
          <a:p>
            <a:endParaRPr lang="en-US" dirty="0"/>
          </a:p>
          <a:p>
            <a:pPr marL="0" indent="0">
              <a:buNone/>
            </a:pPr>
            <a:r>
              <a:rPr lang="en-US" dirty="0"/>
              <a:t>These galaxies also have dark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074" name="Rectangle 2"/>
          <p:cNvSpPr>
            <a:spLocks noGrp="1" noChangeArrowheads="1"/>
          </p:cNvSpPr>
          <p:nvPr>
            <p:ph type="title"/>
          </p:nvPr>
        </p:nvSpPr>
        <p:spPr/>
        <p:txBody>
          <a:bodyPr/>
          <a:lstStyle/>
          <a:p>
            <a:r>
              <a:rPr lang="en-US" dirty="0" smtClean="0"/>
              <a:t>Thought Question</a:t>
            </a:r>
          </a:p>
        </p:txBody>
      </p:sp>
      <p:sp>
        <p:nvSpPr>
          <p:cNvPr id="2179075" name="Rectangle 3"/>
          <p:cNvSpPr>
            <a:spLocks noGrp="1" noChangeArrowheads="1"/>
          </p:cNvSpPr>
          <p:nvPr>
            <p:ph idx="1"/>
          </p:nvPr>
        </p:nvSpPr>
        <p:spPr/>
        <p:txBody>
          <a:bodyPr/>
          <a:lstStyle/>
          <a:p>
            <a:pPr marL="0" indent="0">
              <a:buNone/>
            </a:pPr>
            <a:r>
              <a:rPr lang="en-US" dirty="0" smtClean="0"/>
              <a:t>What would you conclude about a galaxy in which orbital velocities rise steadily with distance beyond the visible part of its disk?</a:t>
            </a:r>
          </a:p>
          <a:p>
            <a:pPr marL="514350" indent="-514350">
              <a:buClrTx/>
              <a:buFont typeface="+mj-lt"/>
              <a:buAutoNum type="alphaUcPeriod"/>
            </a:pPr>
            <a:r>
              <a:rPr lang="en-US" dirty="0" smtClean="0">
                <a:solidFill>
                  <a:schemeClr val="tx1"/>
                </a:solidFill>
              </a:rPr>
              <a:t>Its mass is concentrated at the center.</a:t>
            </a:r>
          </a:p>
          <a:p>
            <a:pPr marL="514350" indent="-514350">
              <a:buClrTx/>
              <a:buFont typeface="+mj-lt"/>
              <a:buAutoNum type="alphaUcPeriod"/>
            </a:pPr>
            <a:r>
              <a:rPr lang="en-US" dirty="0" smtClean="0">
                <a:solidFill>
                  <a:schemeClr val="tx1"/>
                </a:solidFill>
              </a:rPr>
              <a:t>It rotates like the solar system.</a:t>
            </a:r>
          </a:p>
          <a:p>
            <a:pPr marL="514350" indent="-514350">
              <a:buClrTx/>
              <a:buFont typeface="+mj-lt"/>
              <a:buAutoNum type="alphaUcPeriod"/>
            </a:pPr>
            <a:r>
              <a:rPr lang="en-US" dirty="0" smtClean="0">
                <a:solidFill>
                  <a:schemeClr val="tx1"/>
                </a:solidFill>
              </a:rPr>
              <a:t>It is especially rich in dark matter.</a:t>
            </a:r>
          </a:p>
          <a:p>
            <a:pPr marL="514350" indent="-514350">
              <a:buClrTx/>
              <a:buFont typeface="+mj-lt"/>
              <a:buAutoNum type="alphaUcPeriod"/>
            </a:pPr>
            <a:r>
              <a:rPr lang="en-US" dirty="0" smtClean="0">
                <a:solidFill>
                  <a:schemeClr val="tx1"/>
                </a:solidFill>
              </a:rPr>
              <a:t>It</a:t>
            </a:r>
            <a:r>
              <a:rPr lang="fr-FR" altLang="ja-JP" dirty="0" smtClean="0">
                <a:solidFill>
                  <a:schemeClr val="tx1"/>
                </a:solidFill>
              </a:rPr>
              <a:t>'</a:t>
            </a:r>
            <a:r>
              <a:rPr lang="en-US" dirty="0" smtClean="0">
                <a:solidFill>
                  <a:schemeClr val="tx1"/>
                </a:solidFill>
              </a:rPr>
              <a:t>s just like the Milky Way.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074" name="Rectangle 2"/>
          <p:cNvSpPr>
            <a:spLocks noGrp="1" noChangeArrowheads="1"/>
          </p:cNvSpPr>
          <p:nvPr>
            <p:ph type="title"/>
          </p:nvPr>
        </p:nvSpPr>
        <p:spPr/>
        <p:txBody>
          <a:bodyPr/>
          <a:lstStyle/>
          <a:p>
            <a:r>
              <a:rPr lang="en-US" dirty="0" smtClean="0"/>
              <a:t>Thought Question</a:t>
            </a:r>
          </a:p>
        </p:txBody>
      </p:sp>
      <p:sp>
        <p:nvSpPr>
          <p:cNvPr id="2179075" name="Rectangle 3"/>
          <p:cNvSpPr>
            <a:spLocks noGrp="1" noChangeArrowheads="1"/>
          </p:cNvSpPr>
          <p:nvPr>
            <p:ph idx="1"/>
          </p:nvPr>
        </p:nvSpPr>
        <p:spPr/>
        <p:txBody>
          <a:bodyPr/>
          <a:lstStyle/>
          <a:p>
            <a:pPr marL="0" indent="0">
              <a:buNone/>
            </a:pPr>
            <a:r>
              <a:rPr lang="en-US" dirty="0" smtClean="0"/>
              <a:t>What would you conclude about a galaxy in which orbital velocities rise steadily with distance beyond the visible part of its disk?</a:t>
            </a:r>
          </a:p>
          <a:p>
            <a:pPr marL="514350" indent="-514350">
              <a:buClrTx/>
              <a:buFont typeface="+mj-lt"/>
              <a:buAutoNum type="alphaUcPeriod"/>
            </a:pPr>
            <a:r>
              <a:rPr lang="en-US" dirty="0" smtClean="0">
                <a:solidFill>
                  <a:srgbClr val="BFBFBF"/>
                </a:solidFill>
              </a:rPr>
              <a:t>Its mass is concentrated at the center.</a:t>
            </a:r>
          </a:p>
          <a:p>
            <a:pPr marL="514350" indent="-514350">
              <a:buClrTx/>
              <a:buFont typeface="+mj-lt"/>
              <a:buAutoNum type="alphaUcPeriod"/>
            </a:pPr>
            <a:r>
              <a:rPr lang="en-US" dirty="0" smtClean="0">
                <a:solidFill>
                  <a:srgbClr val="BFBFBF"/>
                </a:solidFill>
              </a:rPr>
              <a:t>It rotates like the solar system.</a:t>
            </a:r>
          </a:p>
          <a:p>
            <a:pPr marL="514350" indent="-514350">
              <a:buClrTx/>
              <a:buFont typeface="+mj-lt"/>
              <a:buAutoNum type="alphaUcPeriod"/>
            </a:pPr>
            <a:r>
              <a:rPr lang="en-US" b="1" dirty="0" smtClean="0">
                <a:solidFill>
                  <a:schemeClr val="tx1"/>
                </a:solidFill>
              </a:rPr>
              <a:t>It is especially rich in dark matter.</a:t>
            </a:r>
          </a:p>
          <a:p>
            <a:pPr marL="514350" indent="-514350">
              <a:buClrTx/>
              <a:buFont typeface="+mj-lt"/>
              <a:buAutoNum type="alphaUcPeriod"/>
            </a:pPr>
            <a:r>
              <a:rPr lang="en-US" dirty="0" smtClean="0">
                <a:solidFill>
                  <a:srgbClr val="BFBFBF"/>
                </a:solidFill>
              </a:rPr>
              <a:t>It</a:t>
            </a:r>
            <a:r>
              <a:rPr lang="fr-FR" altLang="ja-JP" dirty="0" smtClean="0">
                <a:solidFill>
                  <a:srgbClr val="BFBFBF"/>
                </a:solidFill>
              </a:rPr>
              <a:t>'</a:t>
            </a:r>
            <a:r>
              <a:rPr lang="en-US" dirty="0" smtClean="0">
                <a:solidFill>
                  <a:srgbClr val="BFBFBF"/>
                </a:solidFill>
              </a:rPr>
              <a:t>s just like the Milky Way.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166419177"/>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Rectangle 2"/>
          <p:cNvSpPr>
            <a:spLocks noGrp="1" noChangeArrowheads="1"/>
          </p:cNvSpPr>
          <p:nvPr>
            <p:ph type="title"/>
          </p:nvPr>
        </p:nvSpPr>
        <p:spPr>
          <a:xfrm>
            <a:off x="0" y="614908"/>
            <a:ext cx="9144000" cy="1077218"/>
          </a:xfrm>
        </p:spPr>
        <p:txBody>
          <a:bodyPr/>
          <a:lstStyle/>
          <a:p>
            <a:r>
              <a:rPr lang="en-US" dirty="0" smtClean="0"/>
              <a:t>What is the evidence for dark matter in</a:t>
            </a:r>
            <a:br>
              <a:rPr lang="en-US" dirty="0" smtClean="0"/>
            </a:br>
            <a:r>
              <a:rPr lang="en-US" dirty="0" smtClean="0"/>
              <a:t>clusters of galaxies?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07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135432" y="1782236"/>
            <a:ext cx="4873136" cy="483446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15_09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2572"/>
          <a:stretch/>
        </p:blipFill>
        <p:spPr bwMode="auto">
          <a:xfrm>
            <a:off x="134277" y="1443617"/>
            <a:ext cx="441885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4742392" y="1463040"/>
            <a:ext cx="4038600" cy="5106987"/>
          </a:xfrm>
        </p:spPr>
        <p:txBody>
          <a:bodyPr/>
          <a:lstStyle/>
          <a:p>
            <a:pPr marL="0" indent="0">
              <a:buNone/>
            </a:pPr>
            <a:r>
              <a:rPr lang="en-US" dirty="0"/>
              <a:t>We can measure the velocities of galaxies in a cluster from their Doppler shifts</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3" name="Picture 12" descr="18_07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216469" y="1472054"/>
            <a:ext cx="4440198" cy="4404958"/>
          </a:xfrm>
          <a:prstGeom prst="rect">
            <a:avLst/>
          </a:prstGeom>
        </p:spPr>
      </p:pic>
      <p:sp>
        <p:nvSpPr>
          <p:cNvPr id="14" name="Content Placeholder 9"/>
          <p:cNvSpPr>
            <a:spLocks noGrp="1"/>
          </p:cNvSpPr>
          <p:nvPr>
            <p:ph sz="half" idx="2"/>
          </p:nvPr>
        </p:nvSpPr>
        <p:spPr>
          <a:xfrm>
            <a:off x="4742392" y="1463040"/>
            <a:ext cx="4038600" cy="5106987"/>
          </a:xfrm>
        </p:spPr>
        <p:txBody>
          <a:bodyPr/>
          <a:lstStyle/>
          <a:p>
            <a:pPr marL="0" indent="0">
              <a:buNone/>
            </a:pPr>
            <a:r>
              <a:rPr lang="en-US" dirty="0"/>
              <a:t>The mass we find from galaxy motions in a cluster is about </a:t>
            </a:r>
          </a:p>
          <a:p>
            <a:pPr marL="0" indent="0">
              <a:buNone/>
            </a:pPr>
            <a:r>
              <a:rPr lang="en-US" b="1" i="1" dirty="0"/>
              <a:t>50 times </a:t>
            </a:r>
            <a:r>
              <a:rPr lang="en-US" dirty="0"/>
              <a:t>larger than the mass in stars!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205844" y="1148871"/>
            <a:ext cx="3845838" cy="5394960"/>
          </a:xfrm>
        </p:spPr>
        <p:txBody>
          <a:bodyPr/>
          <a:lstStyle/>
          <a:p>
            <a:pPr marL="0" indent="0">
              <a:buNone/>
            </a:pPr>
            <a:r>
              <a:rPr lang="en-US" dirty="0"/>
              <a:t>Clusters contain large amounts of </a:t>
            </a:r>
            <a:br>
              <a:rPr lang="en-US" dirty="0"/>
            </a:br>
            <a:r>
              <a:rPr lang="en-US" dirty="0" smtClean="0"/>
              <a:t>X-ray</a:t>
            </a:r>
            <a:r>
              <a:rPr lang="en-US" dirty="0"/>
              <a:t>–emitting hot gas.</a:t>
            </a:r>
          </a:p>
          <a:p>
            <a:endParaRPr lang="en-US" dirty="0"/>
          </a:p>
          <a:p>
            <a:pPr marL="0" indent="0">
              <a:buNone/>
            </a:pPr>
            <a:r>
              <a:rPr lang="en-US" dirty="0"/>
              <a:t>The temperature of hot gas (particle motions) tells us cluster mass:</a:t>
            </a:r>
          </a:p>
          <a:p>
            <a:endParaRPr lang="en-US" dirty="0"/>
          </a:p>
          <a:p>
            <a:pPr marL="0" indent="0">
              <a:buNone/>
            </a:pPr>
            <a:r>
              <a:rPr lang="en-US" dirty="0" smtClean="0"/>
              <a:t>85</a:t>
            </a:r>
            <a:r>
              <a:rPr lang="en-US" dirty="0"/>
              <a:t>% dark matter</a:t>
            </a:r>
          </a:p>
          <a:p>
            <a:pPr marL="0" indent="0">
              <a:buNone/>
            </a:pPr>
            <a:r>
              <a:rPr lang="en-US" dirty="0" smtClean="0"/>
              <a:t>13</a:t>
            </a:r>
            <a:r>
              <a:rPr lang="en-US" dirty="0"/>
              <a:t>% hot gas</a:t>
            </a:r>
          </a:p>
          <a:p>
            <a:pPr marL="0" indent="0">
              <a:buNone/>
            </a:pPr>
            <a:r>
              <a:rPr lang="en-US" dirty="0" smtClean="0"/>
              <a:t> 2% stars</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3" name="Picture 12" descr="18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18" y="1148871"/>
            <a:ext cx="4880853" cy="4732948"/>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i="1" dirty="0" smtClean="0"/>
              <a:t>Gravitational </a:t>
            </a:r>
            <a:r>
              <a:rPr lang="en-US" b="1" i="1" dirty="0"/>
              <a:t>lensing</a:t>
            </a:r>
            <a:r>
              <a:rPr lang="en-US" dirty="0"/>
              <a:t>, the bending of light rays by gravity, can also tell us a </a:t>
            </a:r>
            <a:r>
              <a:rPr lang="en-US" dirty="0" smtClean="0"/>
              <a:t>cluster</a:t>
            </a:r>
            <a:r>
              <a:rPr lang="fr-FR" dirty="0" smtClean="0"/>
              <a:t>'</a:t>
            </a:r>
            <a:r>
              <a:rPr lang="en-US" dirty="0" smtClean="0"/>
              <a:t>s </a:t>
            </a:r>
            <a:r>
              <a:rPr lang="en-US" dirty="0"/>
              <a:t>mass</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6" name="Picture 15" descr="18_07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368869" y="896320"/>
            <a:ext cx="4440198" cy="4404958"/>
          </a:xfrm>
          <a:prstGeom prst="rect">
            <a:avLst/>
          </a:prstGeom>
        </p:spPr>
      </p:pic>
      <p:pic>
        <p:nvPicPr>
          <p:cNvPr id="13" name="Picture 12" descr="18_08_Figure_Anno.jpg"/>
          <p:cNvPicPr>
            <a:picLocks noChangeAspect="1"/>
          </p:cNvPicPr>
          <p:nvPr/>
        </p:nvPicPr>
        <p:blipFill rotWithShape="1">
          <a:blip r:embed="rId4">
            <a:extLst>
              <a:ext uri="{28A0092B-C50C-407E-A947-70E740481C1C}">
                <a14:useLocalDpi xmlns:a14="http://schemas.microsoft.com/office/drawing/2010/main" val="0"/>
              </a:ext>
            </a:extLst>
          </a:blip>
          <a:srcRect b="2982"/>
          <a:stretch/>
        </p:blipFill>
        <p:spPr>
          <a:xfrm>
            <a:off x="5244735" y="901318"/>
            <a:ext cx="2931210" cy="4394964"/>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24" descr="Gravitational_Len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07" y="705571"/>
            <a:ext cx="5739928" cy="430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 </a:t>
            </a:r>
            <a:r>
              <a:rPr lang="en-US" dirty="0"/>
              <a:t>gravitational lens distorts our view of things behind it.</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4"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066800" y="6015038"/>
            <a:ext cx="44959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n-lt"/>
              </a:rPr>
              <a:t>Gravitational Lensing Illustrated</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5620610"/>
            <a:ext cx="8541808" cy="990559"/>
          </a:xfrm>
        </p:spPr>
        <p:txBody>
          <a:bodyPr/>
          <a:lstStyle/>
          <a:p>
            <a:pPr marL="0" indent="0">
              <a:buNone/>
            </a:pPr>
            <a:r>
              <a:rPr lang="en-US" dirty="0" smtClean="0"/>
              <a:t>All three methods of measuring cluster mass indicate similar amounts of dark matter.</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8" name="Picture 7" descr="18_0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1" y="733119"/>
            <a:ext cx="4978400" cy="4827538"/>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0" y="614907"/>
            <a:ext cx="9144000" cy="1105365"/>
          </a:xfrm>
        </p:spPr>
        <p:txBody>
          <a:bodyPr/>
          <a:lstStyle/>
          <a:p>
            <a:r>
              <a:rPr lang="en-US" dirty="0" smtClean="0"/>
              <a:t>What do we mean by dark matter and dark energy?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612" y="1607478"/>
            <a:ext cx="5138777" cy="4983056"/>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r>
              <a:rPr lang="en-US" dirty="0" smtClean="0"/>
              <a:t>Thought Question</a:t>
            </a:r>
          </a:p>
        </p:txBody>
      </p:sp>
      <p:sp>
        <p:nvSpPr>
          <p:cNvPr id="2190339" name="Rectangle 3"/>
          <p:cNvSpPr>
            <a:spLocks noGrp="1" noChangeArrowheads="1"/>
          </p:cNvSpPr>
          <p:nvPr>
            <p:ph idx="1"/>
          </p:nvPr>
        </p:nvSpPr>
        <p:spPr/>
        <p:txBody>
          <a:bodyPr/>
          <a:lstStyle/>
          <a:p>
            <a:pPr marL="0" indent="0">
              <a:buNone/>
            </a:pPr>
            <a:r>
              <a:rPr lang="en-US" dirty="0" smtClean="0"/>
              <a:t>What kind of measurement does not tell us the mass of a cluster of galaxies?</a:t>
            </a:r>
          </a:p>
          <a:p>
            <a:pPr marL="514350" indent="-514350">
              <a:buClrTx/>
              <a:buFont typeface="+mj-lt"/>
              <a:buAutoNum type="alphaUcPeriod"/>
            </a:pPr>
            <a:r>
              <a:rPr lang="en-US" dirty="0" smtClean="0"/>
              <a:t>Measuring velocity of a cluster galaxy</a:t>
            </a:r>
          </a:p>
          <a:p>
            <a:pPr marL="514350" indent="-514350">
              <a:buClrTx/>
              <a:buFont typeface="+mj-lt"/>
              <a:buAutoNum type="alphaUcPeriod"/>
            </a:pPr>
            <a:r>
              <a:rPr lang="en-US" dirty="0" smtClean="0"/>
              <a:t>Measuring total mass of the cluster</a:t>
            </a:r>
            <a:r>
              <a:rPr lang="fr-FR" altLang="ja-JP" dirty="0" smtClean="0"/>
              <a:t>'</a:t>
            </a:r>
            <a:r>
              <a:rPr lang="en-US" altLang="ja-JP" dirty="0" smtClean="0"/>
              <a:t>s stars</a:t>
            </a:r>
          </a:p>
          <a:p>
            <a:pPr marL="514350" indent="-514350">
              <a:buClrTx/>
              <a:buFont typeface="+mj-lt"/>
              <a:buAutoNum type="alphaUcPeriod"/>
            </a:pPr>
            <a:r>
              <a:rPr lang="en-US" dirty="0" smtClean="0"/>
              <a:t>Measuring temperature of its hot gas</a:t>
            </a:r>
          </a:p>
          <a:p>
            <a:pPr marL="514350" indent="-514350">
              <a:buClrTx/>
              <a:buFont typeface="+mj-lt"/>
              <a:buAutoNum type="alphaUcPeriod"/>
            </a:pPr>
            <a:r>
              <a:rPr lang="en-US" dirty="0" smtClean="0"/>
              <a:t>Measuring distorted images of background galaxies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r>
              <a:rPr lang="en-US" dirty="0" smtClean="0"/>
              <a:t>Thought Question</a:t>
            </a:r>
          </a:p>
        </p:txBody>
      </p:sp>
      <p:sp>
        <p:nvSpPr>
          <p:cNvPr id="2190339" name="Rectangle 3"/>
          <p:cNvSpPr>
            <a:spLocks noGrp="1" noChangeArrowheads="1"/>
          </p:cNvSpPr>
          <p:nvPr>
            <p:ph idx="1"/>
          </p:nvPr>
        </p:nvSpPr>
        <p:spPr>
          <a:xfrm>
            <a:off x="365124" y="1957254"/>
            <a:ext cx="8507943" cy="4653915"/>
          </a:xfrm>
        </p:spPr>
        <p:txBody>
          <a:bodyPr/>
          <a:lstStyle/>
          <a:p>
            <a:pPr marL="0" indent="0">
              <a:buNone/>
            </a:pPr>
            <a:r>
              <a:rPr lang="en-US" dirty="0" smtClean="0"/>
              <a:t>What kind of measurement does not tell us the </a:t>
            </a:r>
            <a:br>
              <a:rPr lang="en-US" dirty="0" smtClean="0"/>
            </a:br>
            <a:r>
              <a:rPr lang="en-US" dirty="0" smtClean="0"/>
              <a:t>mass of a cluster of galaxies?</a:t>
            </a:r>
          </a:p>
          <a:p>
            <a:pPr marL="514350" indent="-514350">
              <a:buClrTx/>
              <a:buFont typeface="+mj-lt"/>
              <a:buAutoNum type="alphaUcPeriod"/>
            </a:pPr>
            <a:r>
              <a:rPr lang="en-US" dirty="0" smtClean="0">
                <a:solidFill>
                  <a:srgbClr val="BFBFBF"/>
                </a:solidFill>
              </a:rPr>
              <a:t>Measuring velocity of a cluster galaxy</a:t>
            </a:r>
          </a:p>
          <a:p>
            <a:pPr marL="514350" indent="-514350">
              <a:buClrTx/>
              <a:buFont typeface="+mj-lt"/>
              <a:buAutoNum type="alphaUcPeriod"/>
            </a:pPr>
            <a:r>
              <a:rPr lang="en-US" b="1" dirty="0" smtClean="0"/>
              <a:t>Measuring total mass of the cluster</a:t>
            </a:r>
            <a:r>
              <a:rPr lang="fr-FR" altLang="ja-JP" b="1" dirty="0" smtClean="0"/>
              <a:t>'</a:t>
            </a:r>
            <a:r>
              <a:rPr lang="en-US" altLang="ja-JP" b="1" dirty="0" smtClean="0"/>
              <a:t>s stars</a:t>
            </a:r>
          </a:p>
          <a:p>
            <a:pPr marL="514350" indent="-514350">
              <a:buClrTx/>
              <a:buFont typeface="+mj-lt"/>
              <a:buAutoNum type="alphaUcPeriod"/>
            </a:pPr>
            <a:r>
              <a:rPr lang="en-US" dirty="0" smtClean="0">
                <a:solidFill>
                  <a:srgbClr val="BFBFBF"/>
                </a:solidFill>
              </a:rPr>
              <a:t>Measuring temperature of its hot gas</a:t>
            </a:r>
          </a:p>
          <a:p>
            <a:pPr marL="514350" indent="-514350">
              <a:buClrTx/>
              <a:buFont typeface="+mj-lt"/>
              <a:buAutoNum type="alphaUcPeriod"/>
            </a:pPr>
            <a:r>
              <a:rPr lang="en-US" dirty="0" smtClean="0">
                <a:solidFill>
                  <a:srgbClr val="BFBFBF"/>
                </a:solidFill>
              </a:rPr>
              <a:t>Measuring distorted images of background galaxies</a:t>
            </a:r>
            <a:endParaRPr lang="en-US" dirty="0">
              <a:solidFill>
                <a:srgbClr val="BFBFBF"/>
              </a:solidFill>
            </a:endParaRP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25964928"/>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ChangeArrowheads="1"/>
          </p:cNvSpPr>
          <p:nvPr>
            <p:ph type="title"/>
          </p:nvPr>
        </p:nvSpPr>
        <p:spPr/>
        <p:txBody>
          <a:bodyPr/>
          <a:lstStyle/>
          <a:p>
            <a:r>
              <a:rPr lang="en-US" dirty="0" smtClean="0"/>
              <a:t>Does dark matter really exist?</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02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1876662" y="1256884"/>
            <a:ext cx="5390677" cy="5317906"/>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p:cNvSpPr>
            <a:spLocks noGrp="1" noChangeArrowheads="1"/>
          </p:cNvSpPr>
          <p:nvPr>
            <p:ph type="title"/>
          </p:nvPr>
        </p:nvSpPr>
        <p:spPr/>
        <p:txBody>
          <a:bodyPr/>
          <a:lstStyle/>
          <a:p>
            <a:r>
              <a:rPr lang="en-US" dirty="0" smtClean="0"/>
              <a:t>Our Options</a:t>
            </a:r>
          </a:p>
        </p:txBody>
      </p:sp>
      <p:sp>
        <p:nvSpPr>
          <p:cNvPr id="2193411" name="Rectangle 3"/>
          <p:cNvSpPr>
            <a:spLocks noGrp="1" noChangeArrowheads="1"/>
          </p:cNvSpPr>
          <p:nvPr>
            <p:ph idx="1"/>
          </p:nvPr>
        </p:nvSpPr>
        <p:spPr/>
        <p:txBody>
          <a:bodyPr/>
          <a:lstStyle/>
          <a:p>
            <a:pPr marL="514350" indent="-514350">
              <a:buFont typeface="+mj-lt"/>
              <a:buAutoNum type="arabicPeriod"/>
            </a:pPr>
            <a:r>
              <a:rPr lang="en-US" dirty="0" smtClean="0"/>
              <a:t>Dark matter really exists, and we are observing the effects of its gravitational attraction.</a:t>
            </a:r>
          </a:p>
          <a:p>
            <a:pPr marL="514350" indent="-514350">
              <a:buFont typeface="+mj-lt"/>
              <a:buAutoNum type="arabicPeriod"/>
            </a:pPr>
            <a:r>
              <a:rPr lang="en-US" dirty="0" smtClean="0"/>
              <a:t>Something is wrong with our understanding of gravity, causing us to mistakenly infer the existence of dark matter.</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Rectangle 2"/>
          <p:cNvSpPr>
            <a:spLocks noGrp="1" noChangeArrowheads="1"/>
          </p:cNvSpPr>
          <p:nvPr>
            <p:ph type="title"/>
          </p:nvPr>
        </p:nvSpPr>
        <p:spPr/>
        <p:txBody>
          <a:bodyPr/>
          <a:lstStyle/>
          <a:p>
            <a:r>
              <a:rPr lang="en-US" dirty="0" smtClean="0"/>
              <a:t>Our Options</a:t>
            </a:r>
          </a:p>
        </p:txBody>
      </p:sp>
      <p:sp>
        <p:nvSpPr>
          <p:cNvPr id="2194435" name="Rectangle 3"/>
          <p:cNvSpPr>
            <a:spLocks noGrp="1" noChangeArrowheads="1"/>
          </p:cNvSpPr>
          <p:nvPr>
            <p:ph idx="1"/>
          </p:nvPr>
        </p:nvSpPr>
        <p:spPr/>
        <p:txBody>
          <a:bodyPr/>
          <a:lstStyle/>
          <a:p>
            <a:pPr marL="514350" indent="-514350">
              <a:buFont typeface="+mj-lt"/>
              <a:buAutoNum type="arabicPeriod"/>
            </a:pPr>
            <a:r>
              <a:rPr lang="en-US" dirty="0" smtClean="0"/>
              <a:t>Dark matter really exists, and we are observing the effects of its gravitational attraction.</a:t>
            </a:r>
          </a:p>
          <a:p>
            <a:pPr marL="514350" indent="-514350">
              <a:buFont typeface="+mj-lt"/>
              <a:buAutoNum type="arabicPeriod"/>
            </a:pPr>
            <a:r>
              <a:rPr lang="en-US" dirty="0" smtClean="0">
                <a:solidFill>
                  <a:srgbClr val="BFBFBF"/>
                </a:solidFill>
              </a:rPr>
              <a:t>Something is wrong with our understanding of gravity, causing us to mistakenly infer the existence of dark matter.</a:t>
            </a:r>
          </a:p>
          <a:p>
            <a:pPr marL="0" indent="0">
              <a:buNone/>
            </a:pPr>
            <a:endParaRPr lang="en-US" dirty="0" smtClean="0"/>
          </a:p>
          <a:p>
            <a:pPr marL="0" indent="0">
              <a:buNone/>
            </a:pPr>
            <a:r>
              <a:rPr lang="en-US" b="1" i="1" dirty="0" smtClean="0"/>
              <a:t>Because gravity is so well tested, most astronomers prefer option #1.</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The </a:t>
            </a:r>
            <a:r>
              <a:rPr lang="en-US" sz="2400" dirty="0"/>
              <a:t>Bullet Cluster, the collision of two smaller clusters, provides strong evidence for the existence of dark matter</a:t>
            </a:r>
            <a:r>
              <a:rPr lang="en-US" sz="2400" dirty="0" smtClean="0"/>
              <a:t>. Here </a:t>
            </a:r>
            <a:r>
              <a:rPr lang="en-US" sz="2400" dirty="0"/>
              <a:t>the blue represents the bulk of the cluster mass, while the pink represents the gas (visible matter.</a:t>
            </a:r>
            <a:r>
              <a:rPr lang="en-US" sz="2400" dirty="0" smtClean="0"/>
              <a:t>)</a:t>
            </a:r>
            <a:endParaRPr lang="en-US" sz="24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8" name="Picture 7" descr="18_10_Figure_Anno.jpg"/>
          <p:cNvPicPr>
            <a:picLocks noChangeAspect="1"/>
          </p:cNvPicPr>
          <p:nvPr/>
        </p:nvPicPr>
        <p:blipFill rotWithShape="1">
          <a:blip r:embed="rId3">
            <a:extLst>
              <a:ext uri="{28A0092B-C50C-407E-A947-70E740481C1C}">
                <a14:useLocalDpi xmlns:a14="http://schemas.microsoft.com/office/drawing/2010/main" val="0"/>
              </a:ext>
            </a:extLst>
          </a:blip>
          <a:srcRect b="3720"/>
          <a:stretch/>
        </p:blipFill>
        <p:spPr>
          <a:xfrm>
            <a:off x="407910" y="822424"/>
            <a:ext cx="7819505" cy="4087091"/>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58" name="Rectangle 2"/>
          <p:cNvSpPr>
            <a:spLocks noGrp="1" noChangeArrowheads="1"/>
          </p:cNvSpPr>
          <p:nvPr>
            <p:ph type="title"/>
          </p:nvPr>
        </p:nvSpPr>
        <p:spPr/>
        <p:txBody>
          <a:bodyPr/>
          <a:lstStyle/>
          <a:p>
            <a:r>
              <a:rPr lang="en-US" dirty="0" smtClean="0"/>
              <a:t>What might dark matter be made of?</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9" name="Picture 8" descr="16_11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3622"/>
          <a:stretch/>
        </p:blipFill>
        <p:spPr bwMode="auto">
          <a:xfrm>
            <a:off x="1008062" y="1271906"/>
            <a:ext cx="7127876" cy="525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p:cNvSpPr>
            <a:spLocks noGrp="1" noChangeArrowheads="1"/>
          </p:cNvSpPr>
          <p:nvPr>
            <p:ph type="title"/>
          </p:nvPr>
        </p:nvSpPr>
        <p:spPr/>
        <p:txBody>
          <a:bodyPr/>
          <a:lstStyle/>
          <a:p>
            <a:r>
              <a:rPr lang="en-US" dirty="0" smtClean="0"/>
              <a:t>How dark is it?</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7507" name="Rectangle 3"/>
          <p:cNvSpPr>
            <a:spLocks noGrp="1" noChangeArrowheads="1"/>
          </p:cNvSpPr>
          <p:nvPr>
            <p:ph type="title"/>
          </p:nvPr>
        </p:nvSpPr>
        <p:spPr/>
        <p:txBody>
          <a:bodyPr/>
          <a:lstStyle/>
          <a:p>
            <a:r>
              <a:rPr lang="en-US" dirty="0" smtClean="0"/>
              <a:t>How dark is it?</a:t>
            </a:r>
          </a:p>
        </p:txBody>
      </p:sp>
      <p:sp>
        <p:nvSpPr>
          <p:cNvPr id="2197506" name="Rectangle 2"/>
          <p:cNvSpPr>
            <a:spLocks noGrp="1" noChangeArrowheads="1"/>
          </p:cNvSpPr>
          <p:nvPr>
            <p:ph idx="1"/>
          </p:nvPr>
        </p:nvSpPr>
        <p:spPr/>
        <p:txBody>
          <a:bodyPr/>
          <a:lstStyle/>
          <a:p>
            <a:pPr marL="0" indent="0">
              <a:buNone/>
            </a:pPr>
            <a:r>
              <a:rPr lang="en-US" dirty="0" smtClean="0"/>
              <a:t>… not as bright as a star.</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1" name="Rectangle 3"/>
          <p:cNvSpPr>
            <a:spLocks noGrp="1" noChangeArrowheads="1"/>
          </p:cNvSpPr>
          <p:nvPr>
            <p:ph type="title"/>
          </p:nvPr>
        </p:nvSpPr>
        <p:spPr/>
        <p:txBody>
          <a:bodyPr/>
          <a:lstStyle/>
          <a:p>
            <a:r>
              <a:rPr lang="en-US" dirty="0" smtClean="0"/>
              <a:t>Two Basic Options</a:t>
            </a:r>
          </a:p>
        </p:txBody>
      </p:sp>
      <p:sp>
        <p:nvSpPr>
          <p:cNvPr id="2198530" name="Rectangle 2"/>
          <p:cNvSpPr>
            <a:spLocks noGrp="1" noChangeArrowheads="1"/>
          </p:cNvSpPr>
          <p:nvPr>
            <p:ph idx="1"/>
          </p:nvPr>
        </p:nvSpPr>
        <p:spPr/>
        <p:txBody>
          <a:bodyPr/>
          <a:lstStyle/>
          <a:p>
            <a:r>
              <a:rPr lang="en-US" dirty="0" smtClean="0"/>
              <a:t>Ordinary Matter (MACHOs)</a:t>
            </a:r>
          </a:p>
          <a:p>
            <a:pPr lvl="1"/>
            <a:r>
              <a:rPr lang="en-US" dirty="0" smtClean="0"/>
              <a:t>Massive Compact Halo Objects: </a:t>
            </a:r>
            <a:br>
              <a:rPr lang="en-US" dirty="0" smtClean="0"/>
            </a:br>
            <a:r>
              <a:rPr lang="en-US" dirty="0" smtClean="0"/>
              <a:t>dead or failed stars in halos of galaxies</a:t>
            </a:r>
          </a:p>
          <a:p>
            <a:r>
              <a:rPr lang="en-US" dirty="0" smtClean="0"/>
              <a:t>Exotic Particles (WIMPs)</a:t>
            </a:r>
          </a:p>
          <a:p>
            <a:pPr lvl="1"/>
            <a:r>
              <a:rPr lang="en-US" dirty="0" smtClean="0"/>
              <a:t>Weakly Interacting Massive Particles:</a:t>
            </a:r>
            <a:br>
              <a:rPr lang="en-US" dirty="0" smtClean="0"/>
            </a:br>
            <a:r>
              <a:rPr lang="en-US" dirty="0" smtClean="0"/>
              <a:t>mysterious neutrino-like particles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667" name="Rectangle 3"/>
          <p:cNvSpPr>
            <a:spLocks noGrp="1" noChangeArrowheads="1"/>
          </p:cNvSpPr>
          <p:nvPr>
            <p:ph type="title"/>
          </p:nvPr>
        </p:nvSpPr>
        <p:spPr/>
        <p:txBody>
          <a:bodyPr/>
          <a:lstStyle/>
          <a:p>
            <a:r>
              <a:rPr lang="en-US" dirty="0" smtClean="0"/>
              <a:t>Unseen Influences</a:t>
            </a:r>
          </a:p>
        </p:txBody>
      </p:sp>
      <p:sp>
        <p:nvSpPr>
          <p:cNvPr id="2161666" name="Rectangle 2"/>
          <p:cNvSpPr>
            <a:spLocks noGrp="1" noChangeArrowheads="1"/>
          </p:cNvSpPr>
          <p:nvPr>
            <p:ph idx="1"/>
          </p:nvPr>
        </p:nvSpPr>
        <p:spPr>
          <a:xfrm>
            <a:off x="365125" y="1957254"/>
            <a:ext cx="8409420" cy="4653915"/>
          </a:xfrm>
        </p:spPr>
        <p:txBody>
          <a:bodyPr/>
          <a:lstStyle/>
          <a:p>
            <a:r>
              <a:rPr lang="en-US" b="1" i="1" dirty="0" smtClean="0"/>
              <a:t>Dark matter: </a:t>
            </a:r>
            <a:r>
              <a:rPr lang="en-US" dirty="0" smtClean="0"/>
              <a:t>An undetected form of mass that emits little or no light but whose existence we infer from its gravitational influence</a:t>
            </a:r>
          </a:p>
          <a:p>
            <a:r>
              <a:rPr lang="en-US" b="1" i="1" dirty="0" smtClean="0"/>
              <a:t>Dark energy:</a:t>
            </a:r>
            <a:r>
              <a:rPr lang="en-US" dirty="0"/>
              <a:t> </a:t>
            </a:r>
            <a:r>
              <a:rPr lang="en-US" dirty="0" smtClean="0"/>
              <a:t>An unknown form of energy that seems to be the source of a repulsive force causing the expansion of the universe to accelerate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5" name="Rectangle 3"/>
          <p:cNvSpPr>
            <a:spLocks noGrp="1" noChangeArrowheads="1"/>
          </p:cNvSpPr>
          <p:nvPr>
            <p:ph type="title"/>
          </p:nvPr>
        </p:nvSpPr>
        <p:spPr/>
        <p:txBody>
          <a:bodyPr/>
          <a:lstStyle/>
          <a:p>
            <a:r>
              <a:rPr lang="en-US" dirty="0" smtClean="0"/>
              <a:t>Two Basic Options</a:t>
            </a:r>
          </a:p>
        </p:txBody>
      </p:sp>
      <p:sp>
        <p:nvSpPr>
          <p:cNvPr id="2199554" name="Rectangle 2"/>
          <p:cNvSpPr>
            <a:spLocks noGrp="1" noChangeArrowheads="1"/>
          </p:cNvSpPr>
          <p:nvPr>
            <p:ph idx="1"/>
          </p:nvPr>
        </p:nvSpPr>
        <p:spPr>
          <a:xfrm>
            <a:off x="365125" y="1957254"/>
            <a:ext cx="8457142" cy="4653915"/>
          </a:xfrm>
        </p:spPr>
        <p:txBody>
          <a:bodyPr/>
          <a:lstStyle/>
          <a:p>
            <a:r>
              <a:rPr lang="en-US" dirty="0" smtClean="0"/>
              <a:t>Ordinary Matter (MACHOs)</a:t>
            </a:r>
          </a:p>
          <a:p>
            <a:pPr lvl="1"/>
            <a:r>
              <a:rPr lang="en-US" dirty="0" smtClean="0"/>
              <a:t>Massive Compact Halo Objects: </a:t>
            </a:r>
            <a:br>
              <a:rPr lang="en-US" dirty="0" smtClean="0"/>
            </a:br>
            <a:r>
              <a:rPr lang="en-US" dirty="0" smtClean="0"/>
              <a:t>dead or failed stars in halos of galaxies</a:t>
            </a:r>
          </a:p>
          <a:p>
            <a:r>
              <a:rPr lang="en-US" dirty="0" smtClean="0"/>
              <a:t>Exotic Particles (WIMPs)</a:t>
            </a:r>
          </a:p>
          <a:p>
            <a:pPr lvl="1"/>
            <a:r>
              <a:rPr lang="en-US" dirty="0" smtClean="0"/>
              <a:t>Weakly Interacting Massive Particles:</a:t>
            </a:r>
            <a:br>
              <a:rPr lang="en-US" dirty="0" smtClean="0"/>
            </a:br>
            <a:r>
              <a:rPr lang="en-US" dirty="0" smtClean="0"/>
              <a:t>mysterious neutrino-like particles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
        <p:nvSpPr>
          <p:cNvPr id="2199556" name="Rectangle 4"/>
          <p:cNvSpPr>
            <a:spLocks noChangeArrowheads="1"/>
          </p:cNvSpPr>
          <p:nvPr/>
        </p:nvSpPr>
        <p:spPr bwMode="auto">
          <a:xfrm>
            <a:off x="270933" y="3445494"/>
            <a:ext cx="7019574" cy="149297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199557" name="Text Box 5"/>
          <p:cNvSpPr txBox="1">
            <a:spLocks noChangeArrowheads="1"/>
          </p:cNvSpPr>
          <p:nvPr/>
        </p:nvSpPr>
        <p:spPr bwMode="auto">
          <a:xfrm>
            <a:off x="7416455" y="3798242"/>
            <a:ext cx="15555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400" dirty="0">
                <a:cs typeface="+mn-cs"/>
              </a:rPr>
              <a:t>The Best Bet</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8" descr="16_10_Figure_Anno"/>
          <p:cNvPicPr>
            <a:picLocks noChangeAspect="1" noChangeArrowheads="1"/>
          </p:cNvPicPr>
          <p:nvPr/>
        </p:nvPicPr>
        <p:blipFill rotWithShape="1">
          <a:blip r:embed="rId3">
            <a:extLst>
              <a:ext uri="{28A0092B-C50C-407E-A947-70E740481C1C}">
                <a14:useLocalDpi xmlns:a14="http://schemas.microsoft.com/office/drawing/2010/main" val="0"/>
              </a:ext>
            </a:extLst>
          </a:blip>
          <a:srcRect b="2209"/>
          <a:stretch/>
        </p:blipFill>
        <p:spPr bwMode="auto">
          <a:xfrm>
            <a:off x="190813" y="776743"/>
            <a:ext cx="4154920" cy="574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p:txBody>
          <a:bodyPr/>
          <a:lstStyle/>
          <a:p>
            <a:pPr marL="0" indent="0">
              <a:buNone/>
            </a:pPr>
            <a:r>
              <a:rPr lang="en-US" dirty="0"/>
              <a:t>Compact starlike objects occasionally make other stars appear brighter through lensing</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p:txBody>
          <a:bodyPr/>
          <a:lstStyle/>
          <a:p>
            <a:pPr marL="0" indent="0">
              <a:buNone/>
            </a:pPr>
            <a:r>
              <a:rPr lang="en-US" dirty="0"/>
              <a:t>Compact starlike objects occasionally make other stars appear brighter through lensing…</a:t>
            </a:r>
          </a:p>
          <a:p>
            <a:endParaRPr lang="en-US" dirty="0"/>
          </a:p>
          <a:p>
            <a:pPr marL="0" indent="0">
              <a:buNone/>
            </a:pPr>
            <a:r>
              <a:rPr lang="en-US" dirty="0"/>
              <a:t>… but there are not enough lensing events to explain all the dark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4" name="Picture 8" descr="16_10_Figure_Anno"/>
          <p:cNvPicPr>
            <a:picLocks noChangeAspect="1" noChangeArrowheads="1"/>
          </p:cNvPicPr>
          <p:nvPr/>
        </p:nvPicPr>
        <p:blipFill rotWithShape="1">
          <a:blip r:embed="rId3">
            <a:extLst>
              <a:ext uri="{28A0092B-C50C-407E-A947-70E740481C1C}">
                <a14:useLocalDpi xmlns:a14="http://schemas.microsoft.com/office/drawing/2010/main" val="0"/>
              </a:ext>
            </a:extLst>
          </a:blip>
          <a:srcRect b="2209"/>
          <a:stretch/>
        </p:blipFill>
        <p:spPr bwMode="auto">
          <a:xfrm>
            <a:off x="190813" y="776743"/>
            <a:ext cx="4154920" cy="574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7" name="Rectangle 3"/>
          <p:cNvSpPr>
            <a:spLocks noGrp="1" noChangeArrowheads="1"/>
          </p:cNvSpPr>
          <p:nvPr>
            <p:ph type="title"/>
          </p:nvPr>
        </p:nvSpPr>
        <p:spPr/>
        <p:txBody>
          <a:bodyPr/>
          <a:lstStyle/>
          <a:p>
            <a:r>
              <a:rPr lang="en-US" dirty="0" smtClean="0"/>
              <a:t>Why WIMPs?</a:t>
            </a:r>
          </a:p>
        </p:txBody>
      </p:sp>
      <p:sp>
        <p:nvSpPr>
          <p:cNvPr id="2202626" name="Rectangle 2"/>
          <p:cNvSpPr>
            <a:spLocks noGrp="1" noChangeArrowheads="1"/>
          </p:cNvSpPr>
          <p:nvPr>
            <p:ph idx="1"/>
          </p:nvPr>
        </p:nvSpPr>
        <p:spPr/>
        <p:txBody>
          <a:bodyPr/>
          <a:lstStyle/>
          <a:p>
            <a:r>
              <a:rPr lang="en-US" dirty="0" smtClean="0"/>
              <a:t>There</a:t>
            </a:r>
            <a:r>
              <a:rPr lang="fr-FR" altLang="ja-JP" dirty="0" smtClean="0"/>
              <a:t>'</a:t>
            </a:r>
            <a:r>
              <a:rPr lang="en-US" dirty="0" smtClean="0"/>
              <a:t>s not enough ordinary matter.</a:t>
            </a:r>
          </a:p>
          <a:p>
            <a:r>
              <a:rPr lang="en-US" dirty="0" smtClean="0"/>
              <a:t>WIMPs could be left over from the Big Bang.</a:t>
            </a:r>
          </a:p>
          <a:p>
            <a:r>
              <a:rPr lang="en-US" dirty="0" smtClean="0"/>
              <a:t>Models involving WIMPs explain how galaxy formation works.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0" name="Rectangle 2"/>
          <p:cNvSpPr>
            <a:spLocks noGrp="1" noChangeArrowheads="1"/>
          </p:cNvSpPr>
          <p:nvPr>
            <p:ph type="title"/>
          </p:nvPr>
        </p:nvSpPr>
        <p:spPr/>
        <p:txBody>
          <a:bodyPr/>
          <a:lstStyle/>
          <a:p>
            <a:r>
              <a:rPr lang="en-US" dirty="0" smtClean="0"/>
              <a:t>What have we learned?</a:t>
            </a:r>
          </a:p>
        </p:txBody>
      </p:sp>
      <p:sp>
        <p:nvSpPr>
          <p:cNvPr id="2203651" name="Rectangle 3"/>
          <p:cNvSpPr>
            <a:spLocks noGrp="1" noChangeArrowheads="1"/>
          </p:cNvSpPr>
          <p:nvPr>
            <p:ph idx="1"/>
          </p:nvPr>
        </p:nvSpPr>
        <p:spPr>
          <a:xfrm>
            <a:off x="365125" y="1957254"/>
            <a:ext cx="8596490" cy="4653915"/>
          </a:xfrm>
        </p:spPr>
        <p:txBody>
          <a:bodyPr/>
          <a:lstStyle/>
          <a:p>
            <a:r>
              <a:rPr lang="en-US" dirty="0" smtClean="0">
                <a:solidFill>
                  <a:srgbClr val="374B94"/>
                </a:solidFill>
              </a:rPr>
              <a:t>What is the evidence for dark matter in galaxies?</a:t>
            </a:r>
          </a:p>
          <a:p>
            <a:pPr lvl="1"/>
            <a:r>
              <a:rPr lang="en-US" dirty="0" smtClean="0"/>
              <a:t>Orbital velocities within galaxies remain nearly constant at large radii, indicating that most of the matter lies outside the visible regions.</a:t>
            </a:r>
          </a:p>
          <a:p>
            <a:r>
              <a:rPr lang="en-US" dirty="0" smtClean="0">
                <a:solidFill>
                  <a:srgbClr val="374B94"/>
                </a:solidFill>
              </a:rPr>
              <a:t>What is the evidence for dark matter in clusters of galaxies?</a:t>
            </a:r>
          </a:p>
          <a:p>
            <a:pPr lvl="1"/>
            <a:r>
              <a:rPr lang="en-US" dirty="0" smtClean="0"/>
              <a:t>Masses measured from galaxy motions, temperature of hot gas, and gravitational lensing all indicate that the vast majority of matter in clusters is dark.</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4674" name="Rectangle 2"/>
          <p:cNvSpPr>
            <a:spLocks noGrp="1" noChangeArrowheads="1"/>
          </p:cNvSpPr>
          <p:nvPr>
            <p:ph type="title"/>
          </p:nvPr>
        </p:nvSpPr>
        <p:spPr/>
        <p:txBody>
          <a:bodyPr/>
          <a:lstStyle/>
          <a:p>
            <a:r>
              <a:rPr lang="en-US" dirty="0" smtClean="0"/>
              <a:t>What have we learned?</a:t>
            </a:r>
          </a:p>
        </p:txBody>
      </p:sp>
      <p:sp>
        <p:nvSpPr>
          <p:cNvPr id="2204675" name="Rectangle 3"/>
          <p:cNvSpPr>
            <a:spLocks noGrp="1" noChangeArrowheads="1"/>
          </p:cNvSpPr>
          <p:nvPr>
            <p:ph idx="1"/>
          </p:nvPr>
        </p:nvSpPr>
        <p:spPr/>
        <p:txBody>
          <a:bodyPr/>
          <a:lstStyle/>
          <a:p>
            <a:r>
              <a:rPr lang="en-US" dirty="0" smtClean="0">
                <a:solidFill>
                  <a:srgbClr val="374B94"/>
                </a:solidFill>
              </a:rPr>
              <a:t>Does dark matter really exist?</a:t>
            </a:r>
          </a:p>
          <a:p>
            <a:pPr lvl="1"/>
            <a:r>
              <a:rPr lang="en-US" dirty="0" smtClean="0"/>
              <a:t>Either dark matter exists or our understanding of our gravity must be revised.</a:t>
            </a:r>
          </a:p>
          <a:p>
            <a:r>
              <a:rPr lang="en-US" dirty="0" smtClean="0">
                <a:solidFill>
                  <a:srgbClr val="374B94"/>
                </a:solidFill>
              </a:rPr>
              <a:t>What might dark matter be made of?</a:t>
            </a:r>
          </a:p>
          <a:p>
            <a:pPr lvl="1"/>
            <a:r>
              <a:rPr lang="en-US" dirty="0" smtClean="0"/>
              <a:t>There does not seem to be enough normal (baryonic) matter to account for all the dark matter, so most astronomers suspect that dark matter is made of (nonbaryonic) particles that have not yet been discovered.</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698" name="Rectangle 2"/>
          <p:cNvSpPr>
            <a:spLocks noGrp="1" noChangeArrowheads="1"/>
          </p:cNvSpPr>
          <p:nvPr>
            <p:ph type="title"/>
          </p:nvPr>
        </p:nvSpPr>
        <p:spPr/>
        <p:txBody>
          <a:bodyPr/>
          <a:lstStyle/>
          <a:p>
            <a:r>
              <a:rPr lang="en-US" dirty="0" smtClean="0"/>
              <a:t>18.3 Structure Formation</a:t>
            </a:r>
          </a:p>
        </p:txBody>
      </p:sp>
      <p:sp>
        <p:nvSpPr>
          <p:cNvPr id="2205699"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What is the role of dark matter in galaxy formation?</a:t>
            </a:r>
          </a:p>
          <a:p>
            <a:r>
              <a:rPr lang="en-US" dirty="0" smtClean="0">
                <a:solidFill>
                  <a:srgbClr val="374B94"/>
                </a:solidFill>
              </a:rPr>
              <a:t>What are the largest structures in the universe?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722" name="Rectangle 2"/>
          <p:cNvSpPr>
            <a:spLocks noGrp="1" noChangeArrowheads="1"/>
          </p:cNvSpPr>
          <p:nvPr>
            <p:ph type="title"/>
          </p:nvPr>
        </p:nvSpPr>
        <p:spPr>
          <a:xfrm>
            <a:off x="0" y="614908"/>
            <a:ext cx="9144000" cy="1077218"/>
          </a:xfrm>
        </p:spPr>
        <p:txBody>
          <a:bodyPr/>
          <a:lstStyle/>
          <a:p>
            <a:r>
              <a:rPr lang="en-US" dirty="0" smtClean="0"/>
              <a:t>What is the role of dark matter in galaxy</a:t>
            </a:r>
            <a:br>
              <a:rPr lang="en-US" dirty="0" smtClean="0"/>
            </a:br>
            <a:r>
              <a:rPr lang="en-US" dirty="0" smtClean="0"/>
              <a:t>formation?</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8" name="Picture 7" descr="18_12_Figure_Anno.jpg"/>
          <p:cNvPicPr>
            <a:picLocks noChangeAspect="1"/>
          </p:cNvPicPr>
          <p:nvPr/>
        </p:nvPicPr>
        <p:blipFill rotWithShape="1">
          <a:blip r:embed="rId3">
            <a:extLst>
              <a:ext uri="{28A0092B-C50C-407E-A947-70E740481C1C}">
                <a14:useLocalDpi xmlns:a14="http://schemas.microsoft.com/office/drawing/2010/main" val="0"/>
              </a:ext>
            </a:extLst>
          </a:blip>
          <a:srcRect b="2471"/>
          <a:stretch/>
        </p:blipFill>
        <p:spPr>
          <a:xfrm>
            <a:off x="2396493" y="1718711"/>
            <a:ext cx="4351014" cy="4859905"/>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Gravity </a:t>
            </a:r>
            <a:r>
              <a:rPr lang="en-US" dirty="0"/>
              <a:t>of dark matter is what caused protogalactic clouds to contract early in time.</a:t>
            </a:r>
          </a:p>
          <a:p>
            <a:endParaRPr lang="en-US" dirty="0" smtClean="0"/>
          </a:p>
          <a:p>
            <a:endParaRPr lang="en-US" dirty="0"/>
          </a:p>
          <a:p>
            <a:endParaRPr lang="en-US" dirty="0"/>
          </a:p>
        </p:txBody>
      </p:sp>
      <p:pic>
        <p:nvPicPr>
          <p:cNvPr id="100355" name="Picture 13" descr="14_18_Figure_Anno"/>
          <p:cNvPicPr>
            <a:picLocks noChangeAspect="1" noChangeArrowheads="1"/>
          </p:cNvPicPr>
          <p:nvPr/>
        </p:nvPicPr>
        <p:blipFill>
          <a:blip r:embed="rId3">
            <a:extLst>
              <a:ext uri="{28A0092B-C50C-407E-A947-70E740481C1C}">
                <a14:useLocalDpi xmlns:a14="http://schemas.microsoft.com/office/drawing/2010/main" val="0"/>
              </a:ext>
            </a:extLst>
          </a:blip>
          <a:srcRect b="76109"/>
          <a:stretch>
            <a:fillRect/>
          </a:stretch>
        </p:blipFill>
        <p:spPr bwMode="auto">
          <a:xfrm>
            <a:off x="129119" y="1362606"/>
            <a:ext cx="41814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14" descr="14_18_Figure_Anno"/>
          <p:cNvPicPr>
            <a:picLocks noChangeAspect="1" noChangeArrowheads="1"/>
          </p:cNvPicPr>
          <p:nvPr/>
        </p:nvPicPr>
        <p:blipFill>
          <a:blip r:embed="rId3">
            <a:extLst>
              <a:ext uri="{28A0092B-C50C-407E-A947-70E740481C1C}">
                <a14:useLocalDpi xmlns:a14="http://schemas.microsoft.com/office/drawing/2010/main" val="0"/>
              </a:ext>
            </a:extLst>
          </a:blip>
          <a:srcRect t="28906" b="47516"/>
          <a:stretch>
            <a:fillRect/>
          </a:stretch>
        </p:blipFill>
        <p:spPr bwMode="auto">
          <a:xfrm>
            <a:off x="4843994" y="1405468"/>
            <a:ext cx="41814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
        <p:nvSpPr>
          <p:cNvPr id="12" name="Rectangle 9"/>
          <p:cNvSpPr>
            <a:spLocks noChangeArrowheads="1"/>
          </p:cNvSpPr>
          <p:nvPr/>
        </p:nvSpPr>
        <p:spPr bwMode="auto">
          <a:xfrm>
            <a:off x="4233334" y="2374374"/>
            <a:ext cx="63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dirty="0">
                <a:cs typeface="+mn-cs"/>
                <a:sym typeface="Symbol" charset="0"/>
              </a:rPr>
              <a:t></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105400" y="1513839"/>
            <a:ext cx="4038600" cy="5106987"/>
          </a:xfrm>
        </p:spPr>
        <p:txBody>
          <a:bodyPr/>
          <a:lstStyle/>
          <a:p>
            <a:pPr marL="0" indent="0">
              <a:buNone/>
            </a:pPr>
            <a:r>
              <a:rPr lang="en-US" dirty="0"/>
              <a:t>WIMPs </a:t>
            </a:r>
            <a:r>
              <a:rPr lang="en-US" dirty="0" smtClean="0"/>
              <a:t>can</a:t>
            </a:r>
            <a:r>
              <a:rPr lang="fr-FR" dirty="0" smtClean="0"/>
              <a:t>'</a:t>
            </a:r>
            <a:r>
              <a:rPr lang="en-US" dirty="0" smtClean="0"/>
              <a:t>t </a:t>
            </a:r>
            <a:r>
              <a:rPr lang="en-US" dirty="0"/>
              <a:t>contract to the center because they </a:t>
            </a:r>
            <a:r>
              <a:rPr lang="en-US" dirty="0" smtClean="0"/>
              <a:t>don</a:t>
            </a:r>
            <a:r>
              <a:rPr lang="fr-FR" dirty="0" smtClean="0"/>
              <a:t>'</a:t>
            </a:r>
            <a:r>
              <a:rPr lang="en-US" dirty="0" smtClean="0"/>
              <a:t>t </a:t>
            </a:r>
            <a:r>
              <a:rPr lang="en-US" dirty="0"/>
              <a:t>radiate away their orbital energy</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4" name="Picture 13" descr="18_02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123559" y="1464740"/>
            <a:ext cx="4900615" cy="483446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title"/>
          </p:nvPr>
        </p:nvSpPr>
        <p:spPr/>
        <p:txBody>
          <a:bodyPr/>
          <a:lstStyle/>
          <a:p>
            <a:r>
              <a:rPr lang="en-US" dirty="0" smtClean="0"/>
              <a:t>Contents of Universe</a:t>
            </a:r>
          </a:p>
        </p:txBody>
      </p:sp>
      <p:sp>
        <p:nvSpPr>
          <p:cNvPr id="2162690" name="Rectangle 2"/>
          <p:cNvSpPr>
            <a:spLocks noGrp="1" noChangeArrowheads="1"/>
          </p:cNvSpPr>
          <p:nvPr>
            <p:ph idx="1"/>
          </p:nvPr>
        </p:nvSpPr>
        <p:spPr/>
        <p:txBody>
          <a:bodyPr/>
          <a:lstStyle/>
          <a:p>
            <a:r>
              <a:rPr lang="en-US" dirty="0" smtClean="0"/>
              <a:t>Normal matter: ~ 5%</a:t>
            </a:r>
          </a:p>
          <a:p>
            <a:pPr lvl="1"/>
            <a:r>
              <a:rPr lang="en-US" dirty="0" smtClean="0"/>
              <a:t>Normal matter inside stars: ~ 0.5% </a:t>
            </a:r>
          </a:p>
          <a:p>
            <a:pPr lvl="1"/>
            <a:r>
              <a:rPr lang="en-US" dirty="0" smtClean="0"/>
              <a:t>Normal matter outside stars: ~ 4.5% </a:t>
            </a:r>
          </a:p>
          <a:p>
            <a:r>
              <a:rPr lang="en-US" dirty="0" smtClean="0"/>
              <a:t>Dark matter: ~ 27%</a:t>
            </a:r>
          </a:p>
          <a:p>
            <a:r>
              <a:rPr lang="en-US" dirty="0" smtClean="0"/>
              <a:t>Dark energy: ~ 68%</a:t>
            </a:r>
          </a:p>
          <a:p>
            <a:endParaRPr lang="en-US" dirty="0" smtClean="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894791" y="1463040"/>
            <a:ext cx="4038600" cy="5106987"/>
          </a:xfrm>
        </p:spPr>
        <p:txBody>
          <a:bodyPr/>
          <a:lstStyle/>
          <a:p>
            <a:pPr marL="0" indent="0">
              <a:buNone/>
            </a:pPr>
            <a:r>
              <a:rPr lang="en-US" dirty="0"/>
              <a:t>Dark matter is still pulling things together.</a:t>
            </a:r>
          </a:p>
          <a:p>
            <a:endParaRPr lang="en-US" dirty="0"/>
          </a:p>
          <a:p>
            <a:pPr marL="0" indent="0">
              <a:buNone/>
            </a:pPr>
            <a:r>
              <a:rPr lang="en-US" dirty="0"/>
              <a:t>After correcting for </a:t>
            </a:r>
            <a:r>
              <a:rPr lang="en-US" dirty="0" smtClean="0"/>
              <a:t>Hubble</a:t>
            </a:r>
            <a:r>
              <a:rPr lang="fr-FR" dirty="0" smtClean="0"/>
              <a:t>'</a:t>
            </a:r>
            <a:r>
              <a:rPr lang="en-US" dirty="0" smtClean="0"/>
              <a:t>s </a:t>
            </a:r>
            <a:r>
              <a:rPr lang="en-US" dirty="0"/>
              <a:t>law, we can see that galaxies are flowing toward the densest regions of space</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3" name="Picture 12" descr="18_12_Figure_Anno.jpg"/>
          <p:cNvPicPr>
            <a:picLocks noChangeAspect="1"/>
          </p:cNvPicPr>
          <p:nvPr/>
        </p:nvPicPr>
        <p:blipFill rotWithShape="1">
          <a:blip r:embed="rId3">
            <a:extLst>
              <a:ext uri="{28A0092B-C50C-407E-A947-70E740481C1C}">
                <a14:useLocalDpi xmlns:a14="http://schemas.microsoft.com/office/drawing/2010/main" val="0"/>
              </a:ext>
            </a:extLst>
          </a:blip>
          <a:srcRect b="2471"/>
          <a:stretch/>
        </p:blipFill>
        <p:spPr>
          <a:xfrm>
            <a:off x="313691" y="1075241"/>
            <a:ext cx="4351014" cy="4859905"/>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818" name="Rectangle 2"/>
          <p:cNvSpPr>
            <a:spLocks noGrp="1" noChangeArrowheads="1"/>
          </p:cNvSpPr>
          <p:nvPr>
            <p:ph type="title"/>
          </p:nvPr>
        </p:nvSpPr>
        <p:spPr>
          <a:xfrm>
            <a:off x="0" y="614908"/>
            <a:ext cx="9144000" cy="1077218"/>
          </a:xfrm>
        </p:spPr>
        <p:txBody>
          <a:bodyPr/>
          <a:lstStyle/>
          <a:p>
            <a:r>
              <a:rPr lang="en-US" dirty="0" smtClean="0"/>
              <a:t>What are the largest structures in the</a:t>
            </a:r>
            <a:br>
              <a:rPr lang="en-US" dirty="0" smtClean="0"/>
            </a:br>
            <a:r>
              <a:rPr lang="en-US" dirty="0" smtClean="0"/>
              <a:t>universe?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13_Figure_Anno.jpg"/>
          <p:cNvPicPr>
            <a:picLocks noChangeAspect="1"/>
          </p:cNvPicPr>
          <p:nvPr/>
        </p:nvPicPr>
        <p:blipFill rotWithShape="1">
          <a:blip r:embed="rId3">
            <a:extLst>
              <a:ext uri="{28A0092B-C50C-407E-A947-70E740481C1C}">
                <a14:useLocalDpi xmlns:a14="http://schemas.microsoft.com/office/drawing/2010/main" val="0"/>
              </a:ext>
            </a:extLst>
          </a:blip>
          <a:srcRect b="2906"/>
          <a:stretch/>
        </p:blipFill>
        <p:spPr>
          <a:xfrm>
            <a:off x="949948" y="1784146"/>
            <a:ext cx="7108641" cy="462259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Maps </a:t>
            </a:r>
            <a:r>
              <a:rPr lang="en-US" dirty="0"/>
              <a:t>of galaxy positions reveal extremely large </a:t>
            </a:r>
            <a:r>
              <a:rPr lang="en-US" dirty="0" smtClean="0"/>
              <a:t>structures: </a:t>
            </a:r>
            <a:r>
              <a:rPr lang="en-US" b="1" i="1" dirty="0" smtClean="0"/>
              <a:t>superclusters</a:t>
            </a:r>
            <a:r>
              <a:rPr lang="en-US" dirty="0" smtClean="0"/>
              <a:t> </a:t>
            </a:r>
            <a:r>
              <a:rPr lang="en-US" dirty="0"/>
              <a:t>and </a:t>
            </a:r>
            <a:r>
              <a:rPr lang="en-US" b="1" i="1" dirty="0"/>
              <a:t>voids.</a:t>
            </a:r>
          </a:p>
          <a:p>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0" name="Picture 9" descr="18_13_Figure_Anno.jpg"/>
          <p:cNvPicPr>
            <a:picLocks noChangeAspect="1"/>
          </p:cNvPicPr>
          <p:nvPr/>
        </p:nvPicPr>
        <p:blipFill rotWithShape="1">
          <a:blip r:embed="rId3">
            <a:extLst>
              <a:ext uri="{28A0092B-C50C-407E-A947-70E740481C1C}">
                <a14:useLocalDpi xmlns:a14="http://schemas.microsoft.com/office/drawing/2010/main" val="0"/>
              </a:ext>
            </a:extLst>
          </a:blip>
          <a:srcRect b="2906"/>
          <a:stretch/>
        </p:blipFill>
        <p:spPr>
          <a:xfrm>
            <a:off x="1017680" y="852809"/>
            <a:ext cx="7108641" cy="462259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8_14_Figure_Anno.jpg"/>
          <p:cNvPicPr>
            <a:picLocks noChangeAspect="1"/>
          </p:cNvPicPr>
          <p:nvPr/>
        </p:nvPicPr>
        <p:blipFill rotWithShape="1">
          <a:blip r:embed="rId3">
            <a:extLst>
              <a:ext uri="{28A0092B-C50C-407E-A947-70E740481C1C}">
                <a14:useLocalDpi xmlns:a14="http://schemas.microsoft.com/office/drawing/2010/main" val="0"/>
              </a:ext>
            </a:extLst>
          </a:blip>
          <a:srcRect b="5997"/>
          <a:stretch/>
        </p:blipFill>
        <p:spPr>
          <a:xfrm>
            <a:off x="298450" y="1612601"/>
            <a:ext cx="8549640" cy="3121367"/>
          </a:xfrm>
          <a:prstGeom prst="rect">
            <a:avLst/>
          </a:prstGeom>
        </p:spPr>
      </p:pic>
      <p:sp>
        <p:nvSpPr>
          <p:cNvPr id="12" name="Content Placeholder 11"/>
          <p:cNvSpPr>
            <a:spLocks noGrp="1"/>
          </p:cNvSpPr>
          <p:nvPr>
            <p:ph idx="1"/>
          </p:nvPr>
        </p:nvSpPr>
        <p:spPr>
          <a:xfrm>
            <a:off x="365125" y="1822546"/>
            <a:ext cx="8229600" cy="4778069"/>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400" dirty="0" smtClean="0"/>
          </a:p>
          <a:p>
            <a:pPr marL="0" indent="0">
              <a:buNone/>
            </a:pPr>
            <a:endParaRPr lang="en-US" sz="2400" dirty="0" smtClean="0"/>
          </a:p>
          <a:p>
            <a:pPr marL="0" indent="0">
              <a:buNone/>
            </a:pPr>
            <a:r>
              <a:rPr lang="en-US" sz="2400" dirty="0" smtClean="0"/>
              <a:t>Models </a:t>
            </a:r>
            <a:r>
              <a:rPr lang="en-US" sz="2400" dirty="0"/>
              <a:t>show that the gravity of dark matter pulls mass into denser regions—the universe grows lumpier with time</a:t>
            </a:r>
            <a:r>
              <a:rPr lang="en-US" sz="2400" dirty="0" smtClean="0"/>
              <a:t>.</a:t>
            </a:r>
            <a:endParaRPr lang="en-US" sz="2400" dirty="0"/>
          </a:p>
        </p:txBody>
      </p:sp>
      <p:sp>
        <p:nvSpPr>
          <p:cNvPr id="2212868" name="Line 4"/>
          <p:cNvSpPr>
            <a:spLocks noChangeShapeType="1"/>
          </p:cNvSpPr>
          <p:nvPr/>
        </p:nvSpPr>
        <p:spPr bwMode="auto">
          <a:xfrm>
            <a:off x="381000" y="1089924"/>
            <a:ext cx="8458200" cy="0"/>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212869" name="Text Box 5"/>
          <p:cNvSpPr txBox="1">
            <a:spLocks noChangeArrowheads="1"/>
          </p:cNvSpPr>
          <p:nvPr/>
        </p:nvSpPr>
        <p:spPr bwMode="auto">
          <a:xfrm>
            <a:off x="2743200" y="542237"/>
            <a:ext cx="318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Time in billions of years</a:t>
            </a:r>
          </a:p>
        </p:txBody>
      </p:sp>
      <p:sp>
        <p:nvSpPr>
          <p:cNvPr id="2212870" name="Rectangle 6"/>
          <p:cNvSpPr>
            <a:spLocks noChangeArrowheads="1"/>
          </p:cNvSpPr>
          <p:nvPr/>
        </p:nvSpPr>
        <p:spPr bwMode="auto">
          <a:xfrm>
            <a:off x="585788" y="1153424"/>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0.5</a:t>
            </a:r>
          </a:p>
        </p:txBody>
      </p:sp>
      <p:sp>
        <p:nvSpPr>
          <p:cNvPr id="2212871" name="Rectangle 7"/>
          <p:cNvSpPr>
            <a:spLocks noChangeArrowheads="1"/>
          </p:cNvSpPr>
          <p:nvPr/>
        </p:nvSpPr>
        <p:spPr bwMode="auto">
          <a:xfrm>
            <a:off x="2211388" y="1151837"/>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2.2</a:t>
            </a:r>
          </a:p>
        </p:txBody>
      </p:sp>
      <p:sp>
        <p:nvSpPr>
          <p:cNvPr id="2212872" name="Rectangle 8"/>
          <p:cNvSpPr>
            <a:spLocks noChangeArrowheads="1"/>
          </p:cNvSpPr>
          <p:nvPr/>
        </p:nvSpPr>
        <p:spPr bwMode="auto">
          <a:xfrm>
            <a:off x="3962400" y="1151837"/>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5.9</a:t>
            </a:r>
          </a:p>
        </p:txBody>
      </p:sp>
      <p:sp>
        <p:nvSpPr>
          <p:cNvPr id="2212873" name="Rectangle 9"/>
          <p:cNvSpPr>
            <a:spLocks noChangeArrowheads="1"/>
          </p:cNvSpPr>
          <p:nvPr/>
        </p:nvSpPr>
        <p:spPr bwMode="auto">
          <a:xfrm>
            <a:off x="5792788" y="1151837"/>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8.6</a:t>
            </a:r>
          </a:p>
        </p:txBody>
      </p:sp>
      <p:sp>
        <p:nvSpPr>
          <p:cNvPr id="2212874" name="Rectangle 10"/>
          <p:cNvSpPr>
            <a:spLocks noChangeArrowheads="1"/>
          </p:cNvSpPr>
          <p:nvPr/>
        </p:nvSpPr>
        <p:spPr bwMode="auto">
          <a:xfrm>
            <a:off x="7604125" y="1151837"/>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13.7</a:t>
            </a:r>
          </a:p>
        </p:txBody>
      </p:sp>
      <p:sp>
        <p:nvSpPr>
          <p:cNvPr id="2212875" name="Line 11"/>
          <p:cNvSpPr>
            <a:spLocks noChangeShapeType="1"/>
          </p:cNvSpPr>
          <p:nvPr/>
        </p:nvSpPr>
        <p:spPr bwMode="auto">
          <a:xfrm>
            <a:off x="457200" y="5256724"/>
            <a:ext cx="8458200" cy="0"/>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212876" name="Text Box 12"/>
          <p:cNvSpPr txBox="1">
            <a:spLocks noChangeArrowheads="1"/>
          </p:cNvSpPr>
          <p:nvPr/>
        </p:nvSpPr>
        <p:spPr bwMode="auto">
          <a:xfrm>
            <a:off x="1676400" y="5318636"/>
            <a:ext cx="601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Size of expanding box in millions of light-years</a:t>
            </a:r>
          </a:p>
        </p:txBody>
      </p:sp>
      <p:sp>
        <p:nvSpPr>
          <p:cNvPr id="2212877" name="Rectangle 13"/>
          <p:cNvSpPr>
            <a:spLocks noChangeArrowheads="1"/>
          </p:cNvSpPr>
          <p:nvPr/>
        </p:nvSpPr>
        <p:spPr bwMode="auto">
          <a:xfrm>
            <a:off x="661988" y="4710624"/>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13</a:t>
            </a:r>
          </a:p>
        </p:txBody>
      </p:sp>
      <p:sp>
        <p:nvSpPr>
          <p:cNvPr id="2212878" name="Rectangle 14"/>
          <p:cNvSpPr>
            <a:spLocks noChangeArrowheads="1"/>
          </p:cNvSpPr>
          <p:nvPr/>
        </p:nvSpPr>
        <p:spPr bwMode="auto">
          <a:xfrm>
            <a:off x="2287588" y="4709036"/>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35</a:t>
            </a:r>
          </a:p>
        </p:txBody>
      </p:sp>
      <p:sp>
        <p:nvSpPr>
          <p:cNvPr id="2212879" name="Rectangle 15"/>
          <p:cNvSpPr>
            <a:spLocks noChangeArrowheads="1"/>
          </p:cNvSpPr>
          <p:nvPr/>
        </p:nvSpPr>
        <p:spPr bwMode="auto">
          <a:xfrm>
            <a:off x="4038600" y="4709036"/>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70</a:t>
            </a:r>
          </a:p>
        </p:txBody>
      </p:sp>
      <p:sp>
        <p:nvSpPr>
          <p:cNvPr id="2212880" name="Rectangle 16"/>
          <p:cNvSpPr>
            <a:spLocks noChangeArrowheads="1"/>
          </p:cNvSpPr>
          <p:nvPr/>
        </p:nvSpPr>
        <p:spPr bwMode="auto">
          <a:xfrm>
            <a:off x="5868988" y="4709036"/>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93</a:t>
            </a:r>
          </a:p>
        </p:txBody>
      </p:sp>
      <p:sp>
        <p:nvSpPr>
          <p:cNvPr id="2212881" name="Rectangle 17"/>
          <p:cNvSpPr>
            <a:spLocks noChangeArrowheads="1"/>
          </p:cNvSpPr>
          <p:nvPr/>
        </p:nvSpPr>
        <p:spPr bwMode="auto">
          <a:xfrm>
            <a:off x="7680325" y="4709036"/>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cs typeface="+mn-cs"/>
              </a:rPr>
              <a:t>140</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Models </a:t>
            </a:r>
            <a:r>
              <a:rPr lang="en-US" dirty="0"/>
              <a:t>show that gravity of dark matter pulls mass into denser regions—the universe grows lumpier with time</a:t>
            </a:r>
            <a:r>
              <a:rPr lang="en-US" dirty="0" smtClean="0"/>
              <a:t>.</a:t>
            </a:r>
            <a:endParaRPr lang="en-US" dirty="0"/>
          </a:p>
        </p:txBody>
      </p:sp>
      <p:pic>
        <p:nvPicPr>
          <p:cNvPr id="112644" name="Picture 22" descr="Large_Scale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08" y="705288"/>
            <a:ext cx="3670106" cy="381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2"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1066800" y="6015038"/>
            <a:ext cx="5333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n-lt"/>
              </a:rPr>
              <a:t>Large-Scale Structure of the Universe</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Structures </a:t>
            </a:r>
            <a:r>
              <a:rPr lang="en-US" dirty="0"/>
              <a:t>in galaxy maps look very similar to the ones found in models in which dark matter is WIMPs</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0" name="Picture 9" descr="18_13_Figure_Anno.jpg"/>
          <p:cNvPicPr>
            <a:picLocks noChangeAspect="1"/>
          </p:cNvPicPr>
          <p:nvPr/>
        </p:nvPicPr>
        <p:blipFill rotWithShape="1">
          <a:blip r:embed="rId3">
            <a:extLst>
              <a:ext uri="{28A0092B-C50C-407E-A947-70E740481C1C}">
                <a14:useLocalDpi xmlns:a14="http://schemas.microsoft.com/office/drawing/2010/main" val="0"/>
              </a:ext>
            </a:extLst>
          </a:blip>
          <a:srcRect b="2906"/>
          <a:stretch/>
        </p:blipFill>
        <p:spPr>
          <a:xfrm>
            <a:off x="1340800" y="735781"/>
            <a:ext cx="6462401" cy="4202355"/>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938" name="Rectangle 2"/>
          <p:cNvSpPr>
            <a:spLocks noGrp="1" noChangeArrowheads="1"/>
          </p:cNvSpPr>
          <p:nvPr>
            <p:ph type="title"/>
          </p:nvPr>
        </p:nvSpPr>
        <p:spPr/>
        <p:txBody>
          <a:bodyPr/>
          <a:lstStyle/>
          <a:p>
            <a:r>
              <a:rPr lang="en-US" dirty="0" smtClean="0"/>
              <a:t>What have we learned?</a:t>
            </a:r>
          </a:p>
        </p:txBody>
      </p:sp>
      <p:sp>
        <p:nvSpPr>
          <p:cNvPr id="2215939" name="Rectangle 3"/>
          <p:cNvSpPr>
            <a:spLocks noGrp="1" noChangeArrowheads="1"/>
          </p:cNvSpPr>
          <p:nvPr>
            <p:ph idx="1"/>
          </p:nvPr>
        </p:nvSpPr>
        <p:spPr/>
        <p:txBody>
          <a:bodyPr/>
          <a:lstStyle/>
          <a:p>
            <a:r>
              <a:rPr lang="en-US" dirty="0" smtClean="0">
                <a:solidFill>
                  <a:srgbClr val="374B94"/>
                </a:solidFill>
              </a:rPr>
              <a:t>What is the role of dark matter in galaxy formation?</a:t>
            </a:r>
          </a:p>
          <a:p>
            <a:pPr lvl="1"/>
            <a:r>
              <a:rPr lang="en-US" dirty="0" smtClean="0"/>
              <a:t>The gravity of dark matter seems to be what draws gas together into protogalactic clouds, initiating the process of galaxy formation.</a:t>
            </a:r>
          </a:p>
          <a:p>
            <a:r>
              <a:rPr lang="en-US" dirty="0" smtClean="0">
                <a:solidFill>
                  <a:srgbClr val="374B94"/>
                </a:solidFill>
              </a:rPr>
              <a:t>What are the largest structures in the universe?</a:t>
            </a:r>
          </a:p>
          <a:p>
            <a:pPr lvl="1"/>
            <a:r>
              <a:rPr lang="en-US" dirty="0" smtClean="0"/>
              <a:t>Galaxies appear to be distributed in gigantic chains and sheets that surround great voids.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6962" name="Rectangle 2"/>
          <p:cNvSpPr>
            <a:spLocks noGrp="1" noChangeArrowheads="1"/>
          </p:cNvSpPr>
          <p:nvPr>
            <p:ph type="title"/>
          </p:nvPr>
        </p:nvSpPr>
        <p:spPr>
          <a:xfrm>
            <a:off x="0" y="614908"/>
            <a:ext cx="9144000" cy="1077218"/>
          </a:xfrm>
        </p:spPr>
        <p:txBody>
          <a:bodyPr/>
          <a:lstStyle/>
          <a:p>
            <a:r>
              <a:rPr lang="en-US" dirty="0" smtClean="0"/>
              <a:t>18.4 Dark Energy and the Fate of the</a:t>
            </a:r>
            <a:br>
              <a:rPr lang="en-US" dirty="0" smtClean="0"/>
            </a:br>
            <a:r>
              <a:rPr lang="en-US" dirty="0" smtClean="0"/>
              <a:t>Universe</a:t>
            </a:r>
          </a:p>
        </p:txBody>
      </p:sp>
      <p:sp>
        <p:nvSpPr>
          <p:cNvPr id="2216963"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What is the evidence for an accelerating expansion?</a:t>
            </a:r>
          </a:p>
          <a:p>
            <a:r>
              <a:rPr lang="en-US" dirty="0" smtClean="0">
                <a:solidFill>
                  <a:srgbClr val="374B94"/>
                </a:solidFill>
              </a:rPr>
              <a:t>Why is flat geometry evidence for dark energy?</a:t>
            </a:r>
          </a:p>
          <a:p>
            <a:r>
              <a:rPr lang="en-US" dirty="0" smtClean="0">
                <a:solidFill>
                  <a:srgbClr val="374B94"/>
                </a:solidFill>
              </a:rPr>
              <a:t>What is the fate of the universe?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p:cNvSpPr>
            <a:spLocks noGrp="1" noChangeArrowheads="1"/>
          </p:cNvSpPr>
          <p:nvPr>
            <p:ph type="title"/>
          </p:nvPr>
        </p:nvSpPr>
        <p:spPr>
          <a:xfrm>
            <a:off x="0" y="614908"/>
            <a:ext cx="9144000" cy="1077218"/>
          </a:xfrm>
        </p:spPr>
        <p:txBody>
          <a:bodyPr/>
          <a:lstStyle/>
          <a:p>
            <a:r>
              <a:rPr lang="en-US" dirty="0" smtClean="0"/>
              <a:t>What is the evidence for an accelerating</a:t>
            </a:r>
            <a:br>
              <a:rPr lang="en-US" dirty="0" smtClean="0"/>
            </a:br>
            <a:r>
              <a:rPr lang="en-US" dirty="0" smtClean="0"/>
              <a:t>universe?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8" name="Picture 7" descr="18_15_Figure_Anno.jpg"/>
          <p:cNvPicPr>
            <a:picLocks noChangeAspect="1"/>
          </p:cNvPicPr>
          <p:nvPr/>
        </p:nvPicPr>
        <p:blipFill rotWithShape="1">
          <a:blip r:embed="rId3">
            <a:extLst>
              <a:ext uri="{28A0092B-C50C-407E-A947-70E740481C1C}">
                <a14:useLocalDpi xmlns:a14="http://schemas.microsoft.com/office/drawing/2010/main" val="0"/>
              </a:ext>
            </a:extLst>
          </a:blip>
          <a:srcRect b="4081"/>
          <a:stretch/>
        </p:blipFill>
        <p:spPr>
          <a:xfrm>
            <a:off x="295657" y="1668971"/>
            <a:ext cx="8543544" cy="4832134"/>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22" descr="Launched_Cannon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04" y="996421"/>
            <a:ext cx="42880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p:txBody>
          <a:bodyPr/>
          <a:lstStyle/>
          <a:p>
            <a:pPr marL="0" indent="0">
              <a:buNone/>
            </a:pPr>
            <a:r>
              <a:rPr lang="en-US" dirty="0"/>
              <a:t>Does the universe have enough kinetic energy to escape its own gravitational pull</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5" name="Picture 4"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a:spLocks noChangeArrowheads="1"/>
          </p:cNvSpPr>
          <p:nvPr/>
        </p:nvSpPr>
        <p:spPr bwMode="auto">
          <a:xfrm>
            <a:off x="1066800" y="6015038"/>
            <a:ext cx="4479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n-lt"/>
              </a:rPr>
              <a:t>Fate of a Launched Cannonball</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4" name="Rectangle 2"/>
          <p:cNvSpPr>
            <a:spLocks noGrp="1" noChangeArrowheads="1"/>
          </p:cNvSpPr>
          <p:nvPr>
            <p:ph type="title"/>
          </p:nvPr>
        </p:nvSpPr>
        <p:spPr/>
        <p:txBody>
          <a:bodyPr/>
          <a:lstStyle/>
          <a:p>
            <a:r>
              <a:rPr lang="en-US" dirty="0" smtClean="0"/>
              <a:t>What have we learned?</a:t>
            </a:r>
          </a:p>
        </p:txBody>
      </p:sp>
      <p:sp>
        <p:nvSpPr>
          <p:cNvPr id="2163715" name="Rectangle 3"/>
          <p:cNvSpPr>
            <a:spLocks noGrp="1" noChangeArrowheads="1"/>
          </p:cNvSpPr>
          <p:nvPr>
            <p:ph idx="1"/>
          </p:nvPr>
        </p:nvSpPr>
        <p:spPr/>
        <p:txBody>
          <a:bodyPr/>
          <a:lstStyle/>
          <a:p>
            <a:r>
              <a:rPr lang="en-US" dirty="0" smtClean="0">
                <a:solidFill>
                  <a:srgbClr val="374B94"/>
                </a:solidFill>
              </a:rPr>
              <a:t>What do we mean by dark matter and dark energy?</a:t>
            </a:r>
          </a:p>
          <a:p>
            <a:pPr lvl="1"/>
            <a:r>
              <a:rPr lang="en-US" dirty="0" smtClean="0"/>
              <a:t>Dark matter is the name given to the unseen mass whose gravity governs the observed motions of stars and gas clouds.</a:t>
            </a:r>
          </a:p>
          <a:p>
            <a:pPr lvl="1"/>
            <a:r>
              <a:rPr lang="en-US" dirty="0" smtClean="0"/>
              <a:t>Dark energy is the name given to whatever might be causing the expansion of the universe to accelerate.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9" descr="16_15_Figure_Unanno"/>
          <p:cNvPicPr>
            <a:picLocks noChangeAspect="1" noChangeArrowheads="1"/>
          </p:cNvPicPr>
          <p:nvPr/>
        </p:nvPicPr>
        <p:blipFill>
          <a:blip r:embed="rId3">
            <a:extLst>
              <a:ext uri="{28A0092B-C50C-407E-A947-70E740481C1C}">
                <a14:useLocalDpi xmlns:a14="http://schemas.microsoft.com/office/drawing/2010/main" val="0"/>
              </a:ext>
            </a:extLst>
          </a:blip>
          <a:srcRect r="42638" b="3075"/>
          <a:stretch>
            <a:fillRect/>
          </a:stretch>
        </p:blipFill>
        <p:spPr bwMode="auto">
          <a:xfrm>
            <a:off x="719402" y="1014177"/>
            <a:ext cx="3651858" cy="361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0042" name="Text Box 10"/>
          <p:cNvSpPr txBox="1">
            <a:spLocks noChangeArrowheads="1"/>
          </p:cNvSpPr>
          <p:nvPr/>
        </p:nvSpPr>
        <p:spPr bwMode="auto">
          <a:xfrm>
            <a:off x="2142089" y="4863878"/>
            <a:ext cx="1600178"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800" dirty="0">
                <a:cs typeface="+mn-cs"/>
              </a:rPr>
              <a:t>Critical density of matter</a:t>
            </a:r>
            <a:endParaRPr lang="en-US" sz="2400" dirty="0">
              <a:cs typeface="+mn-cs"/>
            </a:endParaRPr>
          </a:p>
        </p:txBody>
      </p:sp>
      <p:sp>
        <p:nvSpPr>
          <p:cNvPr id="2220043" name="Text Box 11"/>
          <p:cNvSpPr txBox="1">
            <a:spLocks noChangeArrowheads="1"/>
          </p:cNvSpPr>
          <p:nvPr/>
        </p:nvSpPr>
        <p:spPr bwMode="auto">
          <a:xfrm>
            <a:off x="3899737" y="4954608"/>
            <a:ext cx="2162395"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800" dirty="0">
                <a:cs typeface="+mn-cs"/>
              </a:rPr>
              <a:t>Not enough dark matter</a:t>
            </a:r>
            <a:endParaRPr lang="en-US" sz="2400" dirty="0">
              <a:cs typeface="+mn-cs"/>
            </a:endParaRPr>
          </a:p>
        </p:txBody>
      </p:sp>
      <p:sp>
        <p:nvSpPr>
          <p:cNvPr id="2220044" name="Text Box 12"/>
          <p:cNvSpPr txBox="1">
            <a:spLocks noChangeArrowheads="1"/>
          </p:cNvSpPr>
          <p:nvPr/>
        </p:nvSpPr>
        <p:spPr bwMode="auto">
          <a:xfrm>
            <a:off x="645054" y="4779449"/>
            <a:ext cx="1389924"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800" dirty="0">
                <a:cs typeface="+mn-cs"/>
              </a:rPr>
              <a:t>Lots of </a:t>
            </a:r>
            <a:r>
              <a:rPr lang="en-US" sz="2800" dirty="0" smtClean="0">
                <a:cs typeface="+mn-cs"/>
              </a:rPr>
              <a:t>dark</a:t>
            </a:r>
          </a:p>
          <a:p>
            <a:pPr eaLnBrk="0" hangingPunct="0">
              <a:defRPr/>
            </a:pPr>
            <a:r>
              <a:rPr lang="en-US" sz="2800" dirty="0" smtClean="0">
                <a:cs typeface="+mn-cs"/>
              </a:rPr>
              <a:t>matter</a:t>
            </a:r>
            <a:endParaRPr lang="en-US" sz="2400" dirty="0">
              <a:cs typeface="+mn-cs"/>
            </a:endParaRPr>
          </a:p>
        </p:txBody>
      </p:sp>
      <p:sp>
        <p:nvSpPr>
          <p:cNvPr id="2220046" name="Line 14"/>
          <p:cNvSpPr>
            <a:spLocks noChangeShapeType="1"/>
          </p:cNvSpPr>
          <p:nvPr/>
        </p:nvSpPr>
        <p:spPr bwMode="auto">
          <a:xfrm flipH="1">
            <a:off x="992850" y="3594926"/>
            <a:ext cx="483890" cy="114924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47" name="Line 15"/>
          <p:cNvSpPr>
            <a:spLocks noChangeShapeType="1"/>
          </p:cNvSpPr>
          <p:nvPr/>
        </p:nvSpPr>
        <p:spPr bwMode="auto">
          <a:xfrm flipH="1">
            <a:off x="2444520" y="3655412"/>
            <a:ext cx="0" cy="120972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48" name="Line 16"/>
          <p:cNvSpPr>
            <a:spLocks noChangeShapeType="1"/>
          </p:cNvSpPr>
          <p:nvPr/>
        </p:nvSpPr>
        <p:spPr bwMode="auto">
          <a:xfrm>
            <a:off x="3896190" y="4320761"/>
            <a:ext cx="544376" cy="665349"/>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49" name="Line 17"/>
          <p:cNvSpPr>
            <a:spLocks noChangeShapeType="1"/>
          </p:cNvSpPr>
          <p:nvPr/>
        </p:nvSpPr>
        <p:spPr bwMode="auto">
          <a:xfrm>
            <a:off x="3956677" y="3715898"/>
            <a:ext cx="483890" cy="12702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52" name="Line 20"/>
          <p:cNvSpPr>
            <a:spLocks noChangeShapeType="1"/>
          </p:cNvSpPr>
          <p:nvPr/>
        </p:nvSpPr>
        <p:spPr bwMode="auto">
          <a:xfrm flipH="1">
            <a:off x="992850" y="3594926"/>
            <a:ext cx="483890" cy="1149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53" name="Line 21"/>
          <p:cNvSpPr>
            <a:spLocks noChangeShapeType="1"/>
          </p:cNvSpPr>
          <p:nvPr/>
        </p:nvSpPr>
        <p:spPr bwMode="auto">
          <a:xfrm flipH="1">
            <a:off x="2444520" y="3655412"/>
            <a:ext cx="0" cy="12097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54" name="Line 22"/>
          <p:cNvSpPr>
            <a:spLocks noChangeShapeType="1"/>
          </p:cNvSpPr>
          <p:nvPr/>
        </p:nvSpPr>
        <p:spPr bwMode="auto">
          <a:xfrm>
            <a:off x="3896190" y="4320761"/>
            <a:ext cx="544376" cy="6653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20055" name="Line 23"/>
          <p:cNvSpPr>
            <a:spLocks noChangeShapeType="1"/>
          </p:cNvSpPr>
          <p:nvPr/>
        </p:nvSpPr>
        <p:spPr bwMode="auto">
          <a:xfrm>
            <a:off x="3956677" y="3715898"/>
            <a:ext cx="483890" cy="127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4" name="Content Placeholder 13"/>
          <p:cNvSpPr>
            <a:spLocks noGrp="1"/>
          </p:cNvSpPr>
          <p:nvPr>
            <p:ph sz="half" idx="2"/>
          </p:nvPr>
        </p:nvSpPr>
        <p:spPr>
          <a:xfrm>
            <a:off x="4810124" y="1005839"/>
            <a:ext cx="3554942" cy="5106987"/>
          </a:xfrm>
        </p:spPr>
        <p:txBody>
          <a:bodyPr/>
          <a:lstStyle/>
          <a:p>
            <a:pPr marL="0" indent="0">
              <a:buNone/>
            </a:pPr>
            <a:r>
              <a:rPr lang="en-US" dirty="0"/>
              <a:t>Fate of universe depends on the amount of dark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1068" name="Text Box 12"/>
          <p:cNvSpPr txBox="1">
            <a:spLocks noChangeArrowheads="1"/>
          </p:cNvSpPr>
          <p:nvPr/>
        </p:nvSpPr>
        <p:spPr bwMode="auto">
          <a:xfrm>
            <a:off x="5334000" y="5657850"/>
            <a:ext cx="2041525"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800" dirty="0">
                <a:latin typeface="+mn-lt"/>
                <a:cs typeface="+mn-cs"/>
              </a:rPr>
              <a:t>Not enough dark matter</a:t>
            </a:r>
            <a:endParaRPr lang="en-US" sz="2400" dirty="0">
              <a:latin typeface="+mn-lt"/>
              <a:cs typeface="+mn-cs"/>
            </a:endParaRPr>
          </a:p>
        </p:txBody>
      </p:sp>
      <p:pic>
        <p:nvPicPr>
          <p:cNvPr id="126979" name="Picture 13" descr="16_15_Figure_Unanno"/>
          <p:cNvPicPr>
            <a:picLocks noChangeAspect="1" noChangeArrowheads="1"/>
          </p:cNvPicPr>
          <p:nvPr/>
        </p:nvPicPr>
        <p:blipFill>
          <a:blip r:embed="rId3">
            <a:extLst>
              <a:ext uri="{28A0092B-C50C-407E-A947-70E740481C1C}">
                <a14:useLocalDpi xmlns:a14="http://schemas.microsoft.com/office/drawing/2010/main" val="0"/>
              </a:ext>
            </a:extLst>
          </a:blip>
          <a:srcRect l="19595" r="63837" b="27196"/>
          <a:stretch>
            <a:fillRect/>
          </a:stretch>
        </p:blipFill>
        <p:spPr bwMode="auto">
          <a:xfrm>
            <a:off x="5419725" y="822323"/>
            <a:ext cx="18700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1"/>
          </p:nvPr>
        </p:nvSpPr>
        <p:spPr/>
        <p:txBody>
          <a:bodyPr/>
          <a:lstStyle/>
          <a:p>
            <a:pPr marL="0" indent="0">
              <a:buNone/>
            </a:pPr>
            <a:r>
              <a:rPr lang="en-US" dirty="0"/>
              <a:t>Amount of matter is ~25% of the critical density, suggesting fate is eternal expansion</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pPr marL="0" indent="0">
              <a:buNone/>
            </a:pPr>
            <a:r>
              <a:rPr lang="en-US" dirty="0" smtClean="0"/>
              <a:t>But </a:t>
            </a:r>
            <a:r>
              <a:rPr lang="en-US" dirty="0"/>
              <a:t>expansion appears to be speeding up</a:t>
            </a:r>
            <a:r>
              <a:rPr lang="en-US" dirty="0" smtClean="0"/>
              <a:t>!</a:t>
            </a:r>
            <a:r>
              <a:rPr lang="en-US" dirty="0"/>
              <a:t> </a:t>
            </a:r>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Dark </a:t>
            </a:r>
            <a:r>
              <a:rPr lang="en-US" dirty="0"/>
              <a:t>energy?</a:t>
            </a:r>
            <a:endParaRPr lang="en-US" sz="2400" dirty="0"/>
          </a:p>
          <a:p>
            <a:endParaRPr lang="en-US" dirty="0"/>
          </a:p>
        </p:txBody>
      </p:sp>
      <p:sp>
        <p:nvSpPr>
          <p:cNvPr id="2222092" name="Text Box 12"/>
          <p:cNvSpPr txBox="1">
            <a:spLocks noChangeArrowheads="1"/>
          </p:cNvSpPr>
          <p:nvPr/>
        </p:nvSpPr>
        <p:spPr bwMode="auto">
          <a:xfrm>
            <a:off x="4698999" y="5748866"/>
            <a:ext cx="3623734"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2800" dirty="0">
                <a:cs typeface="+mn-cs"/>
              </a:rPr>
              <a:t>Not enough dark matter</a:t>
            </a:r>
            <a:endParaRPr lang="en-US" sz="2400" dirty="0">
              <a:cs typeface="+mn-cs"/>
            </a:endParaRPr>
          </a:p>
        </p:txBody>
      </p:sp>
      <p:pic>
        <p:nvPicPr>
          <p:cNvPr id="129028" name="Picture 13" descr="16_15_Figure_Unanno"/>
          <p:cNvPicPr>
            <a:picLocks noChangeAspect="1" noChangeArrowheads="1"/>
          </p:cNvPicPr>
          <p:nvPr/>
        </p:nvPicPr>
        <p:blipFill>
          <a:blip r:embed="rId3">
            <a:extLst>
              <a:ext uri="{28A0092B-C50C-407E-A947-70E740481C1C}">
                <a14:useLocalDpi xmlns:a14="http://schemas.microsoft.com/office/drawing/2010/main" val="0"/>
              </a:ext>
            </a:extLst>
          </a:blip>
          <a:srcRect l="56551" r="-255" b="3075"/>
          <a:stretch>
            <a:fillRect/>
          </a:stretch>
        </p:blipFill>
        <p:spPr bwMode="auto">
          <a:xfrm>
            <a:off x="4758266" y="1168401"/>
            <a:ext cx="3505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Estimated </a:t>
            </a:r>
            <a:r>
              <a:rPr lang="en-US" dirty="0"/>
              <a:t>age depends on both dark matter and dark energy</a:t>
            </a:r>
            <a:r>
              <a:rPr lang="en-US" dirty="0" smtClean="0"/>
              <a:t>.</a:t>
            </a:r>
            <a:endParaRPr lang="en-US" dirty="0"/>
          </a:p>
        </p:txBody>
      </p:sp>
      <p:sp>
        <p:nvSpPr>
          <p:cNvPr id="2223117" name="Text Box 13"/>
          <p:cNvSpPr txBox="1">
            <a:spLocks noChangeArrowheads="1"/>
          </p:cNvSpPr>
          <p:nvPr/>
        </p:nvSpPr>
        <p:spPr bwMode="auto">
          <a:xfrm>
            <a:off x="1540927" y="5029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smtClean="0">
                <a:cs typeface="+mn-cs"/>
              </a:rPr>
              <a:t>old</a:t>
            </a:r>
            <a:endParaRPr lang="en-US" sz="2400" dirty="0">
              <a:cs typeface="+mn-cs"/>
            </a:endParaRPr>
          </a:p>
        </p:txBody>
      </p:sp>
      <p:sp>
        <p:nvSpPr>
          <p:cNvPr id="2223119" name="Text Box 15"/>
          <p:cNvSpPr txBox="1">
            <a:spLocks noChangeArrowheads="1"/>
          </p:cNvSpPr>
          <p:nvPr/>
        </p:nvSpPr>
        <p:spPr bwMode="auto">
          <a:xfrm>
            <a:off x="3886197" y="5029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mn-cs"/>
              </a:rPr>
              <a:t>older</a:t>
            </a:r>
          </a:p>
        </p:txBody>
      </p:sp>
      <p:sp>
        <p:nvSpPr>
          <p:cNvPr id="2223120" name="Text Box 16"/>
          <p:cNvSpPr txBox="1">
            <a:spLocks noChangeArrowheads="1"/>
          </p:cNvSpPr>
          <p:nvPr/>
        </p:nvSpPr>
        <p:spPr bwMode="auto">
          <a:xfrm>
            <a:off x="6172203" y="5029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mn-cs"/>
              </a:rPr>
              <a:t>oldest</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3" name="Picture 12" descr="18_15_Figure_Anno.jpg"/>
          <p:cNvPicPr>
            <a:picLocks noChangeAspect="1"/>
          </p:cNvPicPr>
          <p:nvPr/>
        </p:nvPicPr>
        <p:blipFill rotWithShape="1">
          <a:blip r:embed="rId3">
            <a:extLst>
              <a:ext uri="{28A0092B-C50C-407E-A947-70E740481C1C}">
                <a14:useLocalDpi xmlns:a14="http://schemas.microsoft.com/office/drawing/2010/main" val="0"/>
              </a:ext>
            </a:extLst>
          </a:blip>
          <a:srcRect b="4081"/>
          <a:stretch/>
        </p:blipFill>
        <p:spPr>
          <a:xfrm>
            <a:off x="684000" y="652479"/>
            <a:ext cx="7766858" cy="4392849"/>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4130" name="Rectangle 2"/>
          <p:cNvSpPr>
            <a:spLocks noGrp="1" noChangeArrowheads="1"/>
          </p:cNvSpPr>
          <p:nvPr>
            <p:ph type="title"/>
          </p:nvPr>
        </p:nvSpPr>
        <p:spPr/>
        <p:txBody>
          <a:bodyPr/>
          <a:lstStyle/>
          <a:p>
            <a:r>
              <a:rPr lang="en-US" dirty="0" smtClean="0"/>
              <a:t>Thought Question</a:t>
            </a:r>
          </a:p>
        </p:txBody>
      </p:sp>
      <p:sp>
        <p:nvSpPr>
          <p:cNvPr id="2224131" name="Rectangle 3"/>
          <p:cNvSpPr>
            <a:spLocks noGrp="1" noChangeArrowheads="1"/>
          </p:cNvSpPr>
          <p:nvPr>
            <p:ph idx="1"/>
          </p:nvPr>
        </p:nvSpPr>
        <p:spPr/>
        <p:txBody>
          <a:bodyPr/>
          <a:lstStyle/>
          <a:p>
            <a:pPr marL="0" indent="0">
              <a:buNone/>
            </a:pPr>
            <a:r>
              <a:rPr lang="en-US" dirty="0" smtClean="0"/>
              <a:t>Suppose that the universe has more dark matter than we think there is today. How would that change the age we estimate from the expansion rate?</a:t>
            </a:r>
          </a:p>
          <a:p>
            <a:pPr marL="514350" indent="-514350">
              <a:buClrTx/>
              <a:buFont typeface="+mj-lt"/>
              <a:buAutoNum type="alphaUcPeriod"/>
            </a:pPr>
            <a:r>
              <a:rPr lang="en-US" dirty="0" smtClean="0"/>
              <a:t>Estimated age would be older</a:t>
            </a:r>
          </a:p>
          <a:p>
            <a:pPr marL="514350" indent="-514350">
              <a:buClrTx/>
              <a:buFont typeface="+mj-lt"/>
              <a:buAutoNum type="alphaUcPeriod"/>
            </a:pPr>
            <a:r>
              <a:rPr lang="en-US" dirty="0" smtClean="0"/>
              <a:t>Estimated age would be the same</a:t>
            </a:r>
          </a:p>
          <a:p>
            <a:pPr marL="514350" indent="-514350">
              <a:buClrTx/>
              <a:buFont typeface="+mj-lt"/>
              <a:buAutoNum type="alphaUcPeriod"/>
            </a:pPr>
            <a:r>
              <a:rPr lang="en-US" dirty="0" smtClean="0"/>
              <a:t>Estimated age would be younger</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4130" name="Rectangle 2"/>
          <p:cNvSpPr>
            <a:spLocks noGrp="1" noChangeArrowheads="1"/>
          </p:cNvSpPr>
          <p:nvPr>
            <p:ph type="title"/>
          </p:nvPr>
        </p:nvSpPr>
        <p:spPr/>
        <p:txBody>
          <a:bodyPr/>
          <a:lstStyle/>
          <a:p>
            <a:r>
              <a:rPr lang="en-US" dirty="0" smtClean="0"/>
              <a:t>Thought Question</a:t>
            </a:r>
          </a:p>
        </p:txBody>
      </p:sp>
      <p:sp>
        <p:nvSpPr>
          <p:cNvPr id="2224131" name="Rectangle 3"/>
          <p:cNvSpPr>
            <a:spLocks noGrp="1" noChangeArrowheads="1"/>
          </p:cNvSpPr>
          <p:nvPr>
            <p:ph idx="1"/>
          </p:nvPr>
        </p:nvSpPr>
        <p:spPr/>
        <p:txBody>
          <a:bodyPr/>
          <a:lstStyle/>
          <a:p>
            <a:pPr marL="0" indent="0">
              <a:buNone/>
            </a:pPr>
            <a:r>
              <a:rPr lang="en-US" dirty="0" smtClean="0"/>
              <a:t>Suppose that the universe has more dark matter than we think there is today. How would that change the age we estimate from the expansion rate?</a:t>
            </a:r>
          </a:p>
          <a:p>
            <a:pPr marL="514350" indent="-514350">
              <a:buClrTx/>
              <a:buFont typeface="+mj-lt"/>
              <a:buAutoNum type="alphaUcPeriod"/>
            </a:pPr>
            <a:r>
              <a:rPr lang="en-US" dirty="0" smtClean="0">
                <a:solidFill>
                  <a:srgbClr val="BFBFBF"/>
                </a:solidFill>
              </a:rPr>
              <a:t>Estimated age would be older</a:t>
            </a:r>
          </a:p>
          <a:p>
            <a:pPr marL="514350" indent="-514350">
              <a:buClrTx/>
              <a:buFont typeface="+mj-lt"/>
              <a:buAutoNum type="alphaUcPeriod"/>
            </a:pPr>
            <a:r>
              <a:rPr lang="en-US" dirty="0" smtClean="0">
                <a:solidFill>
                  <a:srgbClr val="BFBFBF"/>
                </a:solidFill>
              </a:rPr>
              <a:t>Estimated age would be the same</a:t>
            </a:r>
          </a:p>
          <a:p>
            <a:pPr marL="514350" indent="-514350">
              <a:buClrTx/>
              <a:buFont typeface="+mj-lt"/>
              <a:buAutoNum type="alphaUcPeriod"/>
            </a:pPr>
            <a:r>
              <a:rPr lang="en-US" b="1" dirty="0" smtClean="0"/>
              <a:t>Estimated age would be younger</a:t>
            </a:r>
            <a:endParaRPr lang="en-US" b="1"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127171765"/>
      </p:ext>
    </p:extLst>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The </a:t>
            </a:r>
            <a:r>
              <a:rPr lang="en-US" dirty="0"/>
              <a:t>brightness of distant white dwarf supernovae tells us how much the universe has expanded since they exploded</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9" name="Picture 8" descr="16_13_Figure.jpg"/>
          <p:cNvPicPr>
            <a:picLocks noChangeAspect="1"/>
          </p:cNvPicPr>
          <p:nvPr/>
        </p:nvPicPr>
        <p:blipFill rotWithShape="1">
          <a:blip r:embed="rId3">
            <a:extLst>
              <a:ext uri="{28A0092B-C50C-407E-A947-70E740481C1C}">
                <a14:useLocalDpi xmlns:a14="http://schemas.microsoft.com/office/drawing/2010/main" val="0"/>
              </a:ext>
            </a:extLst>
          </a:blip>
          <a:srcRect b="3207"/>
          <a:stretch/>
        </p:blipFill>
        <p:spPr>
          <a:xfrm>
            <a:off x="1460500" y="665845"/>
            <a:ext cx="6223000" cy="4281712"/>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4" y="1957254"/>
            <a:ext cx="8474075" cy="465391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An </a:t>
            </a:r>
            <a:r>
              <a:rPr lang="en-US" dirty="0"/>
              <a:t>accelerating universe is the best fit to supernova data</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8" name="Picture 7" descr="18_16_Figure_Anno.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1787351" y="700608"/>
            <a:ext cx="5569298" cy="4847183"/>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p:txBody>
          <a:bodyPr/>
          <a:lstStyle/>
          <a:p>
            <a:r>
              <a:rPr lang="en-US" dirty="0" smtClean="0"/>
              <a:t>Why is flat geometry evidence for dark energy?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17_Figure.jpg"/>
          <p:cNvPicPr>
            <a:picLocks noChangeAspect="1"/>
          </p:cNvPicPr>
          <p:nvPr/>
        </p:nvPicPr>
        <p:blipFill rotWithShape="1">
          <a:blip r:embed="rId3">
            <a:extLst>
              <a:ext uri="{28A0092B-C50C-407E-A947-70E740481C1C}">
                <a14:useLocalDpi xmlns:a14="http://schemas.microsoft.com/office/drawing/2010/main" val="0"/>
              </a:ext>
            </a:extLst>
          </a:blip>
          <a:srcRect b="2471"/>
          <a:stretch/>
        </p:blipFill>
        <p:spPr>
          <a:xfrm>
            <a:off x="2465056" y="1566311"/>
            <a:ext cx="4176974" cy="4859905"/>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Observations </a:t>
            </a:r>
            <a:r>
              <a:rPr lang="en-US" dirty="0"/>
              <a:t>tell us that the density of the universe is equal to the critical density, but we can only account for 30% of that with matter</a:t>
            </a:r>
            <a:r>
              <a:rPr lang="en-US" dirty="0" smtClean="0"/>
              <a:t>!</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0" name="Picture 9" descr="18_17_Figure.jpg"/>
          <p:cNvPicPr>
            <a:picLocks noChangeAspect="1"/>
          </p:cNvPicPr>
          <p:nvPr/>
        </p:nvPicPr>
        <p:blipFill rotWithShape="1">
          <a:blip r:embed="rId3">
            <a:extLst>
              <a:ext uri="{28A0092B-C50C-407E-A947-70E740481C1C}">
                <a14:useLocalDpi xmlns:a14="http://schemas.microsoft.com/office/drawing/2010/main" val="0"/>
              </a:ext>
            </a:extLst>
          </a:blip>
          <a:srcRect b="2471"/>
          <a:stretch/>
        </p:blipFill>
        <p:spPr>
          <a:xfrm>
            <a:off x="2724743" y="695515"/>
            <a:ext cx="3694514" cy="4298562"/>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p:cNvSpPr>
            <a:spLocks noGrp="1" noChangeArrowheads="1"/>
          </p:cNvSpPr>
          <p:nvPr>
            <p:ph type="title"/>
          </p:nvPr>
        </p:nvSpPr>
        <p:spPr/>
        <p:txBody>
          <a:bodyPr/>
          <a:lstStyle/>
          <a:p>
            <a:r>
              <a:rPr lang="en-US" dirty="0" smtClean="0"/>
              <a:t>18.2 Evidence for Dark Matter</a:t>
            </a:r>
          </a:p>
        </p:txBody>
      </p:sp>
      <p:sp>
        <p:nvSpPr>
          <p:cNvPr id="2164739"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What is the evidence for dark matter in galaxies?</a:t>
            </a:r>
          </a:p>
          <a:p>
            <a:r>
              <a:rPr lang="en-US" dirty="0" smtClean="0">
                <a:solidFill>
                  <a:srgbClr val="374B94"/>
                </a:solidFill>
              </a:rPr>
              <a:t>What is the evidence for dark matter in clusters of galaxies?</a:t>
            </a:r>
          </a:p>
          <a:p>
            <a:r>
              <a:rPr lang="en-US" dirty="0" smtClean="0">
                <a:solidFill>
                  <a:srgbClr val="374B94"/>
                </a:solidFill>
              </a:rPr>
              <a:t>Does dark matter really exist?</a:t>
            </a:r>
          </a:p>
          <a:p>
            <a:r>
              <a:rPr lang="en-US" dirty="0" smtClean="0">
                <a:solidFill>
                  <a:srgbClr val="374B94"/>
                </a:solidFill>
              </a:rPr>
              <a:t>What might dark matter be made of?</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p:txBody>
          <a:bodyPr/>
          <a:lstStyle/>
          <a:p>
            <a:r>
              <a:rPr lang="en-US" dirty="0" smtClean="0"/>
              <a:t>What is the fate of the universe?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10" name="Picture 9" descr="18_15_Figure_Anno.jpg"/>
          <p:cNvPicPr>
            <a:picLocks noChangeAspect="1"/>
          </p:cNvPicPr>
          <p:nvPr/>
        </p:nvPicPr>
        <p:blipFill rotWithShape="1">
          <a:blip r:embed="rId3">
            <a:extLst>
              <a:ext uri="{28A0092B-C50C-407E-A947-70E740481C1C}">
                <a14:useLocalDpi xmlns:a14="http://schemas.microsoft.com/office/drawing/2010/main" val="0"/>
              </a:ext>
            </a:extLst>
          </a:blip>
          <a:srcRect b="4081"/>
          <a:stretch/>
        </p:blipFill>
        <p:spPr>
          <a:xfrm>
            <a:off x="244858" y="1437039"/>
            <a:ext cx="8645142" cy="4889596"/>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We </a:t>
            </a:r>
            <a:r>
              <a:rPr lang="en-US" dirty="0"/>
              <a:t>expect that the universe will continue expanding forever, as dark energy continues to accelerate the expansion! </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10" name="Picture 9" descr="18_15_Figure_Anno.jpg"/>
          <p:cNvPicPr>
            <a:picLocks noChangeAspect="1"/>
          </p:cNvPicPr>
          <p:nvPr/>
        </p:nvPicPr>
        <p:blipFill rotWithShape="1">
          <a:blip r:embed="rId3">
            <a:extLst>
              <a:ext uri="{28A0092B-C50C-407E-A947-70E740481C1C}">
                <a14:useLocalDpi xmlns:a14="http://schemas.microsoft.com/office/drawing/2010/main" val="0"/>
              </a:ext>
            </a:extLst>
          </a:blip>
          <a:srcRect b="4081"/>
          <a:stretch/>
        </p:blipFill>
        <p:spPr>
          <a:xfrm>
            <a:off x="740496" y="732647"/>
            <a:ext cx="7663008" cy="4334112"/>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250" name="Rectangle 2"/>
          <p:cNvSpPr>
            <a:spLocks noGrp="1" noChangeArrowheads="1"/>
          </p:cNvSpPr>
          <p:nvPr>
            <p:ph type="title"/>
          </p:nvPr>
        </p:nvSpPr>
        <p:spPr/>
        <p:txBody>
          <a:bodyPr/>
          <a:lstStyle/>
          <a:p>
            <a:r>
              <a:rPr lang="en-US" dirty="0" smtClean="0"/>
              <a:t>What have we learned?</a:t>
            </a:r>
          </a:p>
        </p:txBody>
      </p:sp>
      <p:sp>
        <p:nvSpPr>
          <p:cNvPr id="2229251" name="Rectangle 3"/>
          <p:cNvSpPr>
            <a:spLocks noGrp="1" noChangeArrowheads="1"/>
          </p:cNvSpPr>
          <p:nvPr>
            <p:ph idx="1"/>
          </p:nvPr>
        </p:nvSpPr>
        <p:spPr>
          <a:xfrm>
            <a:off x="365124" y="1957254"/>
            <a:ext cx="8698058" cy="4653915"/>
          </a:xfrm>
        </p:spPr>
        <p:txBody>
          <a:bodyPr/>
          <a:lstStyle/>
          <a:p>
            <a:pPr>
              <a:lnSpc>
                <a:spcPct val="90000"/>
              </a:lnSpc>
            </a:pPr>
            <a:r>
              <a:rPr lang="en-US" dirty="0" smtClean="0">
                <a:solidFill>
                  <a:srgbClr val="374B94"/>
                </a:solidFill>
              </a:rPr>
              <a:t>What is the evidence for an accelerating expansion?</a:t>
            </a:r>
          </a:p>
          <a:p>
            <a:pPr lvl="1"/>
            <a:r>
              <a:rPr lang="en-US" dirty="0" smtClean="0"/>
              <a:t>An accelerating universe is the best explanation for the distances we measure when using white dwarf supernovae as standard candles.</a:t>
            </a:r>
          </a:p>
          <a:p>
            <a:pPr>
              <a:lnSpc>
                <a:spcPct val="90000"/>
              </a:lnSpc>
            </a:pPr>
            <a:r>
              <a:rPr lang="en-US" dirty="0" smtClean="0">
                <a:solidFill>
                  <a:srgbClr val="374B94"/>
                </a:solidFill>
              </a:rPr>
              <a:t>Why is flat geometry evidence for dark energy?</a:t>
            </a:r>
          </a:p>
          <a:p>
            <a:pPr lvl="1">
              <a:lnSpc>
                <a:spcPct val="90000"/>
              </a:lnSpc>
            </a:pPr>
            <a:r>
              <a:rPr lang="en-US" dirty="0" smtClean="0"/>
              <a:t>If the overall geometry of the universe is flat, and matter makes up only 30% of the energy required to make it so, then we need dark energy to make up the remaining energy.</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250" name="Rectangle 2"/>
          <p:cNvSpPr>
            <a:spLocks noGrp="1" noChangeArrowheads="1"/>
          </p:cNvSpPr>
          <p:nvPr>
            <p:ph type="title"/>
          </p:nvPr>
        </p:nvSpPr>
        <p:spPr/>
        <p:txBody>
          <a:bodyPr/>
          <a:lstStyle/>
          <a:p>
            <a:r>
              <a:rPr lang="en-US" dirty="0" smtClean="0"/>
              <a:t>What have we learned?</a:t>
            </a:r>
          </a:p>
        </p:txBody>
      </p:sp>
      <p:sp>
        <p:nvSpPr>
          <p:cNvPr id="2229251" name="Rectangle 3"/>
          <p:cNvSpPr>
            <a:spLocks noGrp="1" noChangeArrowheads="1"/>
          </p:cNvSpPr>
          <p:nvPr>
            <p:ph idx="1"/>
          </p:nvPr>
        </p:nvSpPr>
        <p:spPr/>
        <p:txBody>
          <a:bodyPr/>
          <a:lstStyle/>
          <a:p>
            <a:r>
              <a:rPr lang="en-US" dirty="0" smtClean="0">
                <a:solidFill>
                  <a:srgbClr val="374B94"/>
                </a:solidFill>
              </a:rPr>
              <a:t>What is the fate of the universe?</a:t>
            </a:r>
          </a:p>
          <a:p>
            <a:pPr lvl="1"/>
            <a:r>
              <a:rPr lang="en-US" dirty="0" smtClean="0"/>
              <a:t>Seemingly, the universe will forever expand.</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762" name="Rectangle 2"/>
          <p:cNvSpPr>
            <a:spLocks noGrp="1" noChangeArrowheads="1"/>
          </p:cNvSpPr>
          <p:nvPr>
            <p:ph type="title"/>
          </p:nvPr>
        </p:nvSpPr>
        <p:spPr>
          <a:xfrm>
            <a:off x="0" y="614908"/>
            <a:ext cx="9144000" cy="1077218"/>
          </a:xfrm>
        </p:spPr>
        <p:txBody>
          <a:bodyPr/>
          <a:lstStyle/>
          <a:p>
            <a:r>
              <a:rPr lang="en-US" dirty="0" smtClean="0"/>
              <a:t>What is the evidence for dark matter in</a:t>
            </a:r>
            <a:br>
              <a:rPr lang="en-US" dirty="0" smtClean="0"/>
            </a:br>
            <a:r>
              <a:rPr lang="en-US" dirty="0" smtClean="0"/>
              <a:t>galaxies?</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7" name="Picture 6" descr="18_04_Figure.jpg"/>
          <p:cNvPicPr>
            <a:picLocks noChangeAspect="1"/>
          </p:cNvPicPr>
          <p:nvPr/>
        </p:nvPicPr>
        <p:blipFill rotWithShape="1">
          <a:blip r:embed="rId3">
            <a:extLst>
              <a:ext uri="{28A0092B-C50C-407E-A947-70E740481C1C}">
                <a14:useLocalDpi xmlns:a14="http://schemas.microsoft.com/office/drawing/2010/main" val="0"/>
              </a:ext>
            </a:extLst>
          </a:blip>
          <a:srcRect b="3255"/>
          <a:stretch/>
        </p:blipFill>
        <p:spPr>
          <a:xfrm>
            <a:off x="909199" y="1978433"/>
            <a:ext cx="7108641" cy="4415897"/>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873625" y="971973"/>
            <a:ext cx="4038600" cy="5106987"/>
          </a:xfrm>
        </p:spPr>
        <p:txBody>
          <a:bodyPr/>
          <a:lstStyle/>
          <a:p>
            <a:pPr marL="0" indent="0">
              <a:buNone/>
            </a:pPr>
            <a:r>
              <a:rPr lang="en-US" sz="2400" dirty="0"/>
              <a:t>We measure the mass of the solar system using the orbits of planets</a:t>
            </a:r>
            <a:r>
              <a:rPr lang="en-US" sz="2400" dirty="0" smtClean="0"/>
              <a:t>.</a:t>
            </a:r>
          </a:p>
          <a:p>
            <a:r>
              <a:rPr lang="en-US" sz="2400" dirty="0" smtClean="0"/>
              <a:t>Orbital </a:t>
            </a:r>
            <a:r>
              <a:rPr lang="en-US" sz="2400" dirty="0"/>
              <a:t>period</a:t>
            </a:r>
          </a:p>
          <a:p>
            <a:r>
              <a:rPr lang="en-US" sz="2400" dirty="0"/>
              <a:t>Average distance</a:t>
            </a:r>
          </a:p>
          <a:p>
            <a:pPr marL="0" indent="0">
              <a:buNone/>
            </a:pPr>
            <a:endParaRPr lang="en-US" sz="2400" dirty="0" smtClean="0"/>
          </a:p>
          <a:p>
            <a:pPr marL="0" indent="0">
              <a:buNone/>
            </a:pPr>
            <a:r>
              <a:rPr lang="en-US" sz="2400" dirty="0" smtClean="0"/>
              <a:t>Or </a:t>
            </a:r>
            <a:r>
              <a:rPr lang="en-US" sz="2400" dirty="0"/>
              <a:t>for circles</a:t>
            </a:r>
            <a:r>
              <a:rPr lang="en-US" sz="2400" dirty="0" smtClean="0"/>
              <a:t>:</a:t>
            </a:r>
          </a:p>
          <a:p>
            <a:r>
              <a:rPr lang="en-US" sz="2400" dirty="0" smtClean="0"/>
              <a:t>Orbital </a:t>
            </a:r>
            <a:r>
              <a:rPr lang="en-US" sz="2400" dirty="0"/>
              <a:t>velocity</a:t>
            </a:r>
          </a:p>
          <a:p>
            <a:r>
              <a:rPr lang="en-US" sz="2400" dirty="0"/>
              <a:t>Orbital radius</a:t>
            </a:r>
          </a:p>
          <a:p>
            <a:endParaRPr lang="en-US" sz="2400" dirty="0"/>
          </a:p>
          <a:p>
            <a:endParaRPr lang="en-US" sz="2400" dirty="0"/>
          </a:p>
          <a:p>
            <a:endParaRPr lang="en-US" sz="2400" dirty="0"/>
          </a:p>
          <a:p>
            <a:endParaRPr lang="en-US" sz="2400" dirty="0"/>
          </a:p>
        </p:txBody>
      </p:sp>
      <p:pic>
        <p:nvPicPr>
          <p:cNvPr id="20481" name="Picture 24" descr="Encircled_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95" y="1053425"/>
            <a:ext cx="42832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pla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35675"/>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6790" name="Rectangle 6"/>
          <p:cNvSpPr>
            <a:spLocks noChangeArrowheads="1"/>
          </p:cNvSpPr>
          <p:nvPr/>
        </p:nvSpPr>
        <p:spPr bwMode="auto">
          <a:xfrm>
            <a:off x="1066800" y="6056282"/>
            <a:ext cx="7283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dirty="0">
                <a:cs typeface="+mn-cs"/>
              </a:rPr>
              <a:t>Encircled Mass as a Function of Distance for the Solar System</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1077</TotalTime>
  <Words>2491</Words>
  <Application>Microsoft Macintosh PowerPoint</Application>
  <PresentationFormat>On-screen Show (4:3)</PresentationFormat>
  <Paragraphs>471</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HA5Lect_template</vt:lpstr>
      <vt:lpstr>Chapter 18: Dark Matter, Dark Energy, and the Fate of the Universe </vt:lpstr>
      <vt:lpstr>18.1 Unseen Influences in the Cosmos</vt:lpstr>
      <vt:lpstr>What do we mean by dark matter and dark energy?</vt:lpstr>
      <vt:lpstr>Unseen Influences</vt:lpstr>
      <vt:lpstr>Contents of Universe</vt:lpstr>
      <vt:lpstr>What have we learned?</vt:lpstr>
      <vt:lpstr>18.2 Evidence for Dark Matter</vt:lpstr>
      <vt:lpstr>What is the evidence for dark matter in galaxies?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 Question</vt:lpstr>
      <vt:lpstr>Thought Question</vt:lpstr>
      <vt:lpstr>What is the evidence for dark matter in clusters of galaxies?</vt:lpstr>
      <vt:lpstr>PowerPoint Presentation</vt:lpstr>
      <vt:lpstr>PowerPoint Presentation</vt:lpstr>
      <vt:lpstr>PowerPoint Presentation</vt:lpstr>
      <vt:lpstr>PowerPoint Presentation</vt:lpstr>
      <vt:lpstr>PowerPoint Presentation</vt:lpstr>
      <vt:lpstr>PowerPoint Presentation</vt:lpstr>
      <vt:lpstr>Thought Question</vt:lpstr>
      <vt:lpstr>Thought Question</vt:lpstr>
      <vt:lpstr>Does dark matter really exist?</vt:lpstr>
      <vt:lpstr>Our Options</vt:lpstr>
      <vt:lpstr>Our Options</vt:lpstr>
      <vt:lpstr>PowerPoint Presentation</vt:lpstr>
      <vt:lpstr>What might dark matter be made of?</vt:lpstr>
      <vt:lpstr>How dark is it?</vt:lpstr>
      <vt:lpstr>How dark is it?</vt:lpstr>
      <vt:lpstr>Two Basic Options</vt:lpstr>
      <vt:lpstr>Two Basic Options</vt:lpstr>
      <vt:lpstr>PowerPoint Presentation</vt:lpstr>
      <vt:lpstr>PowerPoint Presentation</vt:lpstr>
      <vt:lpstr>Why WIMPs?</vt:lpstr>
      <vt:lpstr>What have we learned?</vt:lpstr>
      <vt:lpstr>What have we learned?</vt:lpstr>
      <vt:lpstr>18.3 Structure Formation</vt:lpstr>
      <vt:lpstr>What is the role of dark matter in galaxy formation?</vt:lpstr>
      <vt:lpstr>PowerPoint Presentation</vt:lpstr>
      <vt:lpstr>PowerPoint Presentation</vt:lpstr>
      <vt:lpstr>PowerPoint Presentation</vt:lpstr>
      <vt:lpstr>What are the largest structures in the universe?</vt:lpstr>
      <vt:lpstr>PowerPoint Presentation</vt:lpstr>
      <vt:lpstr>PowerPoint Presentation</vt:lpstr>
      <vt:lpstr>PowerPoint Presentation</vt:lpstr>
      <vt:lpstr>PowerPoint Presentation</vt:lpstr>
      <vt:lpstr>What have we learned?</vt:lpstr>
      <vt:lpstr>18.4 Dark Energy and the Fate of the Universe</vt:lpstr>
      <vt:lpstr>What is the evidence for an accelerating universe?</vt:lpstr>
      <vt:lpstr>PowerPoint Presentation</vt:lpstr>
      <vt:lpstr>PowerPoint Presentation</vt:lpstr>
      <vt:lpstr>PowerPoint Presentation</vt:lpstr>
      <vt:lpstr>PowerPoint Presentation</vt:lpstr>
      <vt:lpstr>PowerPoint Presentation</vt:lpstr>
      <vt:lpstr>Thought Question</vt:lpstr>
      <vt:lpstr>Thought Question</vt:lpstr>
      <vt:lpstr>PowerPoint Presentation</vt:lpstr>
      <vt:lpstr>PowerPoint Presentation</vt:lpstr>
      <vt:lpstr>Why is flat geometry evidence for dark energy?</vt:lpstr>
      <vt:lpstr>PowerPoint Presentation</vt:lpstr>
      <vt:lpstr>What is the fate of the universe?</vt:lpstr>
      <vt:lpstr>PowerPoint Presentation</vt:lpstr>
      <vt:lpstr>What have we learned?</vt:lpstr>
      <vt:lpstr>What have we learned?</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138</cp:revision>
  <dcterms:created xsi:type="dcterms:W3CDTF">2007-09-26T05:29:17Z</dcterms:created>
  <dcterms:modified xsi:type="dcterms:W3CDTF">2014-03-25T08:08:13Z</dcterms:modified>
</cp:coreProperties>
</file>