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71"/>
  </p:notesMasterIdLst>
  <p:handoutMasterIdLst>
    <p:handoutMasterId r:id="rId72"/>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Lst>
  <p:sldSz cx="9144000" cy="6858000" type="screen4x3"/>
  <p:notesSz cx="6858000" cy="9144000"/>
  <p:custDataLst>
    <p:tags r:id="rId73"/>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4B94"/>
    <a:srgbClr val="BFBFBF"/>
    <a:srgbClr val="000000"/>
    <a:srgbClr val="E5B73D"/>
    <a:srgbClr val="CD0044"/>
    <a:srgbClr val="4D92BC"/>
    <a:srgbClr val="6A733D"/>
    <a:srgbClr val="4E6273"/>
    <a:srgbClr val="E3E709"/>
    <a:srgbClr val="BE2A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5" autoAdjust="0"/>
    <p:restoredTop sz="93900" autoAdjust="0"/>
  </p:normalViewPr>
  <p:slideViewPr>
    <p:cSldViewPr snapToGrid="0">
      <p:cViewPr varScale="1">
        <p:scale>
          <a:sx n="98" d="100"/>
          <a:sy n="98" d="100"/>
        </p:scale>
        <p:origin x="174" y="84"/>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3/25/2014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0727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6059F7-DEC5-4849-B8E5-A62A7E3AD905}" type="slidenum">
              <a:rPr lang="en-US"/>
              <a:pPr>
                <a:defRPr/>
              </a:pPr>
              <a:t>10</a:t>
            </a:fld>
            <a:endParaRPr lang="en-US"/>
          </a:p>
        </p:txBody>
      </p:sp>
      <p:sp>
        <p:nvSpPr>
          <p:cNvPr id="15769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576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dirty="0" smtClean="0">
                <a:cs typeface="+mn-cs"/>
              </a:rPr>
              <a:t>DNA = Deoxyribonucleic acid. Most instructors won</a:t>
            </a:r>
            <a:r>
              <a:rPr lang="fr-FR" altLang="ja-JP" dirty="0" smtClean="0">
                <a:latin typeface="Arial"/>
                <a:cs typeface="+mn-cs"/>
              </a:rPr>
              <a:t>'</a:t>
            </a:r>
            <a:r>
              <a:rPr lang="en-US" dirty="0" smtClean="0">
                <a:cs typeface="+mn-cs"/>
              </a:rPr>
              <a:t>t insist their students learn this term.</a:t>
            </a:r>
          </a:p>
        </p:txBody>
      </p:sp>
    </p:spTree>
    <p:extLst>
      <p:ext uri="{BB962C8B-B14F-4D97-AF65-F5344CB8AC3E}">
        <p14:creationId xmlns:p14="http://schemas.microsoft.com/office/powerpoint/2010/main" val="104079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A72AB8-BC2F-2D42-9721-D6F1A1D97D1D}" type="slidenum">
              <a:rPr lang="en-US"/>
              <a:pPr>
                <a:defRPr/>
              </a:pPr>
              <a:t>11</a:t>
            </a:fld>
            <a:endParaRPr lang="en-US"/>
          </a:p>
        </p:txBody>
      </p:sp>
      <p:sp>
        <p:nvSpPr>
          <p:cNvPr id="1597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597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248177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08229D-CFC5-6042-AED8-1F103C32077F}" type="slidenum">
              <a:rPr lang="en-US"/>
              <a:pPr>
                <a:defRPr/>
              </a:pPr>
              <a:t>12</a:t>
            </a:fld>
            <a:endParaRPr lang="en-US"/>
          </a:p>
        </p:txBody>
      </p:sp>
      <p:sp>
        <p:nvSpPr>
          <p:cNvPr id="16179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617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2291772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17F856-2DD9-1A44-AB2F-40EEAB0939AF}" type="slidenum">
              <a:rPr lang="en-US"/>
              <a:pPr>
                <a:defRPr/>
              </a:pPr>
              <a:t>13</a:t>
            </a:fld>
            <a:endParaRPr lang="en-US"/>
          </a:p>
        </p:txBody>
      </p:sp>
      <p:sp>
        <p:nvSpPr>
          <p:cNvPr id="266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6243"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2885220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5A561B-330D-E641-8CB7-48E7FB303954}" type="slidenum">
              <a:rPr lang="en-US"/>
              <a:pPr>
                <a:defRPr/>
              </a:pPr>
              <a:t>14</a:t>
            </a:fld>
            <a:endParaRPr lang="en-US"/>
          </a:p>
        </p:txBody>
      </p:sp>
      <p:sp>
        <p:nvSpPr>
          <p:cNvPr id="267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7267"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637195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8B6CC6-0806-694D-98F7-5E18255B3A17}" type="slidenum">
              <a:rPr lang="en-US"/>
              <a:pPr>
                <a:defRPr/>
              </a:pPr>
              <a:t>15</a:t>
            </a:fld>
            <a:endParaRPr lang="en-US"/>
          </a:p>
        </p:txBody>
      </p:sp>
      <p:sp>
        <p:nvSpPr>
          <p:cNvPr id="268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8291" name="Rectangle 3"/>
          <p:cNvSpPr>
            <a:spLocks noGrp="1" noChangeArrowheads="1"/>
          </p:cNvSpPr>
          <p:nvPr>
            <p:ph type="body" idx="1"/>
          </p:nvPr>
        </p:nvSpPr>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1446046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FB1224-8D6C-B841-81E2-33098E448B93}" type="slidenum">
              <a:rPr lang="en-US"/>
              <a:pPr>
                <a:defRPr/>
              </a:pPr>
              <a:t>16</a:t>
            </a:fld>
            <a:endParaRPr lang="en-US"/>
          </a:p>
        </p:txBody>
      </p:sp>
      <p:sp>
        <p:nvSpPr>
          <p:cNvPr id="269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9315"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965278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920337D-67B0-F547-AF79-97637EA8569C}" type="slidenum">
              <a:rPr lang="en-US"/>
              <a:pPr>
                <a:defRPr/>
              </a:pPr>
              <a:t>17</a:t>
            </a:fld>
            <a:endParaRPr lang="en-US"/>
          </a:p>
        </p:txBody>
      </p:sp>
      <p:sp>
        <p:nvSpPr>
          <p:cNvPr id="1679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679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A picture of the famous Murchison meteorite (many amino acids) can be found at http://www.nas.nasa.gov/Main/Features/2002/Spring/Images/meteorite.jpg.</a:t>
            </a:r>
          </a:p>
        </p:txBody>
      </p:sp>
    </p:spTree>
    <p:extLst>
      <p:ext uri="{BB962C8B-B14F-4D97-AF65-F5344CB8AC3E}">
        <p14:creationId xmlns:p14="http://schemas.microsoft.com/office/powerpoint/2010/main" val="1035133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20DBB96-C3EA-5243-AC9D-8140F486CEC8}" type="slidenum">
              <a:rPr lang="en-US"/>
              <a:pPr>
                <a:defRPr/>
              </a:pPr>
              <a:t>18</a:t>
            </a:fld>
            <a:endParaRPr lang="en-US"/>
          </a:p>
        </p:txBody>
      </p:sp>
      <p:sp>
        <p:nvSpPr>
          <p:cNvPr id="1679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679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4269139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C57BBC-68B4-894D-98A0-00BEAEAEE1DE}" type="slidenum">
              <a:rPr lang="en-US"/>
              <a:pPr>
                <a:defRPr/>
              </a:pPr>
              <a:t>19</a:t>
            </a:fld>
            <a:endParaRPr lang="en-US"/>
          </a:p>
        </p:txBody>
      </p:sp>
      <p:sp>
        <p:nvSpPr>
          <p:cNvPr id="1699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699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You may wish to repeat the slide with Figure 18.3 instead of showing this list… </a:t>
            </a:r>
          </a:p>
        </p:txBody>
      </p:sp>
    </p:spTree>
    <p:extLst>
      <p:ext uri="{BB962C8B-B14F-4D97-AF65-F5344CB8AC3E}">
        <p14:creationId xmlns:p14="http://schemas.microsoft.com/office/powerpoint/2010/main" val="35209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C3DF80-9B70-0A49-BBA1-3AD56BA0C03F}" type="slidenum">
              <a:rPr lang="en-US"/>
              <a:pPr>
                <a:defRPr/>
              </a:pPr>
              <a:t>2</a:t>
            </a:fld>
            <a:endParaRPr lang="en-US"/>
          </a:p>
        </p:txBody>
      </p:sp>
      <p:sp>
        <p:nvSpPr>
          <p:cNvPr id="262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2147"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2156583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CE75D6-6D44-7F44-AF61-3574C8910EC9}" type="slidenum">
              <a:rPr lang="en-US"/>
              <a:pPr>
                <a:defRPr/>
              </a:pPr>
              <a:t>20</a:t>
            </a:fld>
            <a:endParaRPr lang="en-US"/>
          </a:p>
        </p:txBody>
      </p:sp>
      <p:sp>
        <p:nvSpPr>
          <p:cNvPr id="1720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720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dirty="0" smtClean="0">
                <a:cs typeface="+mn-cs"/>
              </a:rPr>
              <a:t>This question should get students to realize that our atmosphere has only had sufficient oxygen to breathe for a small fraction of Earth</a:t>
            </a:r>
            <a:r>
              <a:rPr lang="fr-FR" altLang="ja-JP" dirty="0" smtClean="0">
                <a:latin typeface="Arial"/>
                <a:cs typeface="+mn-cs"/>
              </a:rPr>
              <a:t>'</a:t>
            </a:r>
            <a:r>
              <a:rPr lang="en-US" dirty="0" smtClean="0">
                <a:cs typeface="+mn-cs"/>
              </a:rPr>
              <a:t>s total history… </a:t>
            </a:r>
          </a:p>
        </p:txBody>
      </p:sp>
    </p:spTree>
    <p:extLst>
      <p:ext uri="{BB962C8B-B14F-4D97-AF65-F5344CB8AC3E}">
        <p14:creationId xmlns:p14="http://schemas.microsoft.com/office/powerpoint/2010/main" val="1108153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42BF5E-D5EB-564A-8BCC-FC4FA234D00F}" type="slidenum">
              <a:rPr lang="en-US"/>
              <a:pPr>
                <a:defRPr/>
              </a:pPr>
              <a:t>21</a:t>
            </a:fld>
            <a:endParaRPr lang="en-US"/>
          </a:p>
        </p:txBody>
      </p:sp>
      <p:sp>
        <p:nvSpPr>
          <p:cNvPr id="261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1123" name="Rectangle 3"/>
          <p:cNvSpPr>
            <a:spLocks noGrp="1" noChangeArrowheads="1"/>
          </p:cNvSpPr>
          <p:nvPr>
            <p:ph type="body" idx="1"/>
          </p:nvPr>
        </p:nvSpPr>
        <p:spPr/>
        <p:txBody>
          <a:bodyPr/>
          <a:lstStyle/>
          <a:p>
            <a:pPr eaLnBrk="1" hangingPunct="1">
              <a:defRPr/>
            </a:pPr>
            <a:r>
              <a:rPr lang="en-US" dirty="0" smtClean="0">
                <a:cs typeface="+mn-cs"/>
              </a:rPr>
              <a:t>This question should get students to realize that our atmosphere has only had sufficient oxygen to breathe for a small fraction of Earth</a:t>
            </a:r>
            <a:r>
              <a:rPr lang="fr-FR" altLang="ja-JP" dirty="0" smtClean="0">
                <a:latin typeface="Arial"/>
                <a:cs typeface="+mn-cs"/>
              </a:rPr>
              <a:t>'</a:t>
            </a:r>
            <a:r>
              <a:rPr lang="en-US" dirty="0" smtClean="0">
                <a:cs typeface="+mn-cs"/>
              </a:rPr>
              <a:t>s total history… </a:t>
            </a:r>
          </a:p>
        </p:txBody>
      </p:sp>
    </p:spTree>
    <p:extLst>
      <p:ext uri="{BB962C8B-B14F-4D97-AF65-F5344CB8AC3E}">
        <p14:creationId xmlns:p14="http://schemas.microsoft.com/office/powerpoint/2010/main" val="1055044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F28CCE-B4E9-A745-8AFD-C2EF345C9D56}" type="slidenum">
              <a:rPr lang="en-US"/>
              <a:pPr>
                <a:defRPr/>
              </a:pPr>
              <a:t>22</a:t>
            </a:fld>
            <a:endParaRPr lang="en-US"/>
          </a:p>
        </p:txBody>
      </p:sp>
      <p:sp>
        <p:nvSpPr>
          <p:cNvPr id="1761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761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250379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DFB88C3-BEC0-D64F-BCED-A18186ADD1D2}" type="slidenum">
              <a:rPr lang="en-US"/>
              <a:pPr>
                <a:defRPr/>
              </a:pPr>
              <a:t>23</a:t>
            </a:fld>
            <a:endParaRPr lang="en-US"/>
          </a:p>
        </p:txBody>
      </p:sp>
      <p:sp>
        <p:nvSpPr>
          <p:cNvPr id="17817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781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dirty="0" smtClean="0">
                <a:cs typeface="+mn-cs"/>
              </a:rPr>
              <a:t>Applies to </a:t>
            </a:r>
            <a:r>
              <a:rPr lang="en-US" altLang="ja-JP" dirty="0" smtClean="0">
                <a:latin typeface="Arial"/>
                <a:cs typeface="+mn-cs"/>
              </a:rPr>
              <a:t>"</a:t>
            </a:r>
            <a:r>
              <a:rPr lang="en-US" dirty="0" smtClean="0">
                <a:cs typeface="+mn-cs"/>
              </a:rPr>
              <a:t>life as we know it.</a:t>
            </a:r>
            <a:r>
              <a:rPr lang="en-US" altLang="ja-JP" dirty="0" smtClean="0">
                <a:latin typeface="Arial"/>
                <a:cs typeface="+mn-cs"/>
              </a:rPr>
              <a:t>"</a:t>
            </a:r>
            <a:r>
              <a:rPr lang="en-US" dirty="0" smtClean="0">
                <a:cs typeface="+mn-cs"/>
              </a:rPr>
              <a:t> </a:t>
            </a:r>
          </a:p>
        </p:txBody>
      </p:sp>
    </p:spTree>
    <p:extLst>
      <p:ext uri="{BB962C8B-B14F-4D97-AF65-F5344CB8AC3E}">
        <p14:creationId xmlns:p14="http://schemas.microsoft.com/office/powerpoint/2010/main" val="3178838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A417901-E7D7-124D-9BDC-A8CCD7BF7A22}" type="slidenum">
              <a:rPr lang="en-US"/>
              <a:pPr>
                <a:defRPr/>
              </a:pPr>
              <a:t>24</a:t>
            </a:fld>
            <a:endParaRPr lang="en-US"/>
          </a:p>
        </p:txBody>
      </p:sp>
      <p:sp>
        <p:nvSpPr>
          <p:cNvPr id="18022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802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dirty="0" smtClean="0">
                <a:cs typeface="+mn-cs"/>
              </a:rPr>
              <a:t>Applies to </a:t>
            </a:r>
            <a:r>
              <a:rPr lang="en-US" altLang="ja-JP" dirty="0" smtClean="0">
                <a:latin typeface="Arial"/>
                <a:cs typeface="+mn-cs"/>
              </a:rPr>
              <a:t>"</a:t>
            </a:r>
            <a:r>
              <a:rPr lang="en-US" dirty="0" smtClean="0">
                <a:cs typeface="+mn-cs"/>
              </a:rPr>
              <a:t>life as we know it.</a:t>
            </a:r>
            <a:r>
              <a:rPr lang="en-US" altLang="ja-JP" dirty="0" smtClean="0">
                <a:latin typeface="Arial"/>
                <a:cs typeface="+mn-cs"/>
              </a:rPr>
              <a:t>"</a:t>
            </a:r>
            <a:r>
              <a:rPr lang="en-US" dirty="0" smtClean="0">
                <a:cs typeface="+mn-cs"/>
              </a:rPr>
              <a:t> </a:t>
            </a:r>
          </a:p>
        </p:txBody>
      </p:sp>
    </p:spTree>
    <p:extLst>
      <p:ext uri="{BB962C8B-B14F-4D97-AF65-F5344CB8AC3E}">
        <p14:creationId xmlns:p14="http://schemas.microsoft.com/office/powerpoint/2010/main" val="1928798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C79D887-BAD2-824F-B92C-CC24C0F8BC0B}" type="slidenum">
              <a:rPr lang="en-US"/>
              <a:pPr>
                <a:defRPr/>
              </a:pPr>
              <a:t>25</a:t>
            </a:fld>
            <a:endParaRPr lang="en-US"/>
          </a:p>
        </p:txBody>
      </p:sp>
      <p:sp>
        <p:nvSpPr>
          <p:cNvPr id="270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0339"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2858370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C9ED066-F6FF-794B-8CD7-92E645429049}" type="slidenum">
              <a:rPr lang="en-US"/>
              <a:pPr>
                <a:defRPr/>
              </a:pPr>
              <a:t>26</a:t>
            </a:fld>
            <a:endParaRPr lang="en-US"/>
          </a:p>
        </p:txBody>
      </p:sp>
      <p:sp>
        <p:nvSpPr>
          <p:cNvPr id="271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1363"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398379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4AE1AD-F52B-D543-B8C0-E1273B843D15}" type="slidenum">
              <a:rPr lang="en-US"/>
              <a:pPr>
                <a:defRPr/>
              </a:pPr>
              <a:t>27</a:t>
            </a:fld>
            <a:endParaRPr lang="en-US"/>
          </a:p>
        </p:txBody>
      </p:sp>
      <p:sp>
        <p:nvSpPr>
          <p:cNvPr id="272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2387"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578312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E2168D-4C1F-934D-A0D4-D6073B7C223D}" type="slidenum">
              <a:rPr lang="en-US"/>
              <a:pPr>
                <a:defRPr/>
              </a:pPr>
              <a:t>28</a:t>
            </a:fld>
            <a:endParaRPr lang="en-US"/>
          </a:p>
        </p:txBody>
      </p:sp>
      <p:sp>
        <p:nvSpPr>
          <p:cNvPr id="1853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853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This photo shows a panorama taken by </a:t>
            </a:r>
            <a:r>
              <a:rPr lang="en-US" i="1" smtClean="0">
                <a:cs typeface="+mn-cs"/>
              </a:rPr>
              <a:t>Opportunity</a:t>
            </a:r>
            <a:r>
              <a:rPr lang="en-US" smtClean="0">
                <a:cs typeface="+mn-cs"/>
              </a:rPr>
              <a:t>. Spend a couple minutes reviewing why Mars is a promising place for life: evidence of past water, evidence for subsurface ice today… You might wish to repeat some slides from Ch. 7 on Mars to show the evidence for past water from orbit. </a:t>
            </a:r>
          </a:p>
        </p:txBody>
      </p:sp>
    </p:spTree>
    <p:extLst>
      <p:ext uri="{BB962C8B-B14F-4D97-AF65-F5344CB8AC3E}">
        <p14:creationId xmlns:p14="http://schemas.microsoft.com/office/powerpoint/2010/main" val="723758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DB74816-2206-7748-91B9-5A03570328D7}" type="slidenum">
              <a:rPr lang="en-US"/>
              <a:pPr>
                <a:defRPr/>
              </a:pPr>
              <a:t>29</a:t>
            </a:fld>
            <a:endParaRPr lang="en-US"/>
          </a:p>
        </p:txBody>
      </p:sp>
      <p:sp>
        <p:nvSpPr>
          <p:cNvPr id="18739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873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78325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BA98B6-511F-6E41-8747-505AB007A5F9}" type="slidenum">
              <a:rPr lang="en-US"/>
              <a:pPr>
                <a:defRPr/>
              </a:pPr>
              <a:t>3</a:t>
            </a:fld>
            <a:endParaRPr lang="en-US"/>
          </a:p>
        </p:txBody>
      </p:sp>
      <p:sp>
        <p:nvSpPr>
          <p:cNvPr id="263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3171"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404096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3BC2929-8D62-284F-9EB3-C38AF42099F2}" type="slidenum">
              <a:rPr lang="en-US"/>
              <a:pPr>
                <a:defRPr/>
              </a:pPr>
              <a:t>30</a:t>
            </a:fld>
            <a:endParaRPr lang="en-US"/>
          </a:p>
        </p:txBody>
      </p:sp>
      <p:sp>
        <p:nvSpPr>
          <p:cNvPr id="18739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873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4060625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ACC3EA-3595-E749-AB63-85BA28595060}" type="slidenum">
              <a:rPr lang="en-US"/>
              <a:pPr>
                <a:defRPr/>
              </a:pPr>
              <a:t>31</a:t>
            </a:fld>
            <a:endParaRPr lang="en-US"/>
          </a:p>
        </p:txBody>
      </p:sp>
      <p:sp>
        <p:nvSpPr>
          <p:cNvPr id="1935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935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Review evidence for liquid water ocean on Europa, in which case there might be undersea volcanoes. Artists conception of volcanic eruption temporarily disrupting surface ice. </a:t>
            </a:r>
          </a:p>
        </p:txBody>
      </p:sp>
    </p:spTree>
    <p:extLst>
      <p:ext uri="{BB962C8B-B14F-4D97-AF65-F5344CB8AC3E}">
        <p14:creationId xmlns:p14="http://schemas.microsoft.com/office/powerpoint/2010/main" val="1707542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C5B963-3241-174F-AECE-CAE51275277F}" type="slidenum">
              <a:rPr lang="en-US"/>
              <a:pPr>
                <a:defRPr/>
              </a:pPr>
              <a:t>32</a:t>
            </a:fld>
            <a:endParaRPr lang="en-US"/>
          </a:p>
        </p:txBody>
      </p:sp>
      <p:sp>
        <p:nvSpPr>
          <p:cNvPr id="1955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955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318483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E132B8-0745-CE45-8B43-7C955B5B6535}" type="slidenum">
              <a:rPr lang="en-US"/>
              <a:pPr>
                <a:defRPr/>
              </a:pPr>
              <a:t>33</a:t>
            </a:fld>
            <a:endParaRPr lang="en-US"/>
          </a:p>
        </p:txBody>
      </p:sp>
      <p:sp>
        <p:nvSpPr>
          <p:cNvPr id="1976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97636" name="Rectangle 4"/>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4110653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0F43700-A3BD-B84A-853D-ECB8B6EA2342}" type="slidenum">
              <a:rPr lang="en-US"/>
              <a:pPr>
                <a:defRPr/>
              </a:pPr>
              <a:t>34</a:t>
            </a:fld>
            <a:endParaRPr lang="en-US"/>
          </a:p>
        </p:txBody>
      </p:sp>
      <p:sp>
        <p:nvSpPr>
          <p:cNvPr id="2846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846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262312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74EC3CB-2839-1541-B415-CAE7630012C5}" type="slidenum">
              <a:rPr lang="en-US"/>
              <a:pPr>
                <a:defRPr/>
              </a:pPr>
              <a:t>35</a:t>
            </a:fld>
            <a:endParaRPr lang="en-US"/>
          </a:p>
        </p:txBody>
      </p:sp>
      <p:sp>
        <p:nvSpPr>
          <p:cNvPr id="273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3411"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8877042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CA18EB4-5132-6F49-B63C-97C57D4F2AF5}" type="slidenum">
              <a:rPr lang="en-US"/>
              <a:pPr>
                <a:defRPr/>
              </a:pPr>
              <a:t>36</a:t>
            </a:fld>
            <a:endParaRPr lang="en-US"/>
          </a:p>
        </p:txBody>
      </p:sp>
      <p:sp>
        <p:nvSpPr>
          <p:cNvPr id="274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4435"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6184248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6C2B56-2CE5-8D44-B6D0-31F6E7E584CC}" type="slidenum">
              <a:rPr lang="en-US"/>
              <a:pPr>
                <a:defRPr/>
              </a:pPr>
              <a:t>37</a:t>
            </a:fld>
            <a:endParaRPr lang="en-US"/>
          </a:p>
        </p:txBody>
      </p:sp>
      <p:sp>
        <p:nvSpPr>
          <p:cNvPr id="2017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017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dirty="0" smtClean="0">
                <a:cs typeface="+mn-cs"/>
              </a:rPr>
              <a:t>Be sure students understand that </a:t>
            </a:r>
            <a:r>
              <a:rPr lang="en-US" altLang="ja-JP" dirty="0" smtClean="0">
                <a:latin typeface="Arial"/>
                <a:cs typeface="+mn-cs"/>
              </a:rPr>
              <a:t>"</a:t>
            </a:r>
            <a:r>
              <a:rPr lang="en-US" dirty="0" smtClean="0">
                <a:cs typeface="+mn-cs"/>
              </a:rPr>
              <a:t>habitable</a:t>
            </a:r>
            <a:r>
              <a:rPr lang="en-US" altLang="ja-JP" dirty="0" smtClean="0">
                <a:latin typeface="Arial"/>
                <a:cs typeface="+mn-cs"/>
              </a:rPr>
              <a:t>"</a:t>
            </a:r>
            <a:r>
              <a:rPr lang="en-US" dirty="0" smtClean="0">
                <a:cs typeface="+mn-cs"/>
              </a:rPr>
              <a:t> refers to a </a:t>
            </a:r>
            <a:r>
              <a:rPr lang="en-US" i="1" dirty="0" smtClean="0">
                <a:cs typeface="+mn-cs"/>
              </a:rPr>
              <a:t>potential</a:t>
            </a:r>
            <a:r>
              <a:rPr lang="en-US" dirty="0" smtClean="0">
                <a:cs typeface="+mn-cs"/>
              </a:rPr>
              <a:t> for life, not actually for life itself. And emphasize that while we may soon be able to search for worlds with habitable surfaces around other stars, we will NOT soon be able to look for worlds like Europa—even though these may well be more common. </a:t>
            </a:r>
          </a:p>
        </p:txBody>
      </p:sp>
    </p:spTree>
    <p:extLst>
      <p:ext uri="{BB962C8B-B14F-4D97-AF65-F5344CB8AC3E}">
        <p14:creationId xmlns:p14="http://schemas.microsoft.com/office/powerpoint/2010/main" val="3329584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445C882-CF2F-D84B-AF13-226F7F8464FF}" type="slidenum">
              <a:rPr lang="en-US"/>
              <a:pPr>
                <a:defRPr/>
              </a:pPr>
              <a:t>38</a:t>
            </a:fld>
            <a:endParaRPr lang="en-US"/>
          </a:p>
        </p:txBody>
      </p:sp>
      <p:sp>
        <p:nvSpPr>
          <p:cNvPr id="20377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037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dirty="0" smtClean="0">
                <a:cs typeface="+mn-cs"/>
              </a:rPr>
              <a:t>Be sure students understand that </a:t>
            </a:r>
            <a:r>
              <a:rPr lang="en-US" altLang="ja-JP" dirty="0" smtClean="0">
                <a:latin typeface="Arial"/>
                <a:cs typeface="+mn-cs"/>
              </a:rPr>
              <a:t>"</a:t>
            </a:r>
            <a:r>
              <a:rPr lang="en-US" dirty="0" smtClean="0">
                <a:cs typeface="+mn-cs"/>
              </a:rPr>
              <a:t>habitable</a:t>
            </a:r>
            <a:r>
              <a:rPr lang="en-US" altLang="ja-JP" dirty="0" smtClean="0">
                <a:latin typeface="Arial"/>
                <a:cs typeface="+mn-cs"/>
              </a:rPr>
              <a:t>"</a:t>
            </a:r>
            <a:r>
              <a:rPr lang="en-US" dirty="0" smtClean="0">
                <a:cs typeface="+mn-cs"/>
              </a:rPr>
              <a:t> refers to a </a:t>
            </a:r>
            <a:r>
              <a:rPr lang="en-US" i="1" dirty="0" smtClean="0">
                <a:cs typeface="+mn-cs"/>
              </a:rPr>
              <a:t>potential</a:t>
            </a:r>
            <a:r>
              <a:rPr lang="en-US" dirty="0" smtClean="0">
                <a:cs typeface="+mn-cs"/>
              </a:rPr>
              <a:t> for life, not actually for life itself. And emphasize that while we may soon be able to search for worlds with habitable surfaces around other stars, we will NOT soon be able to look for worlds like Europa—even though these may well be more common. </a:t>
            </a:r>
          </a:p>
        </p:txBody>
      </p:sp>
    </p:spTree>
    <p:extLst>
      <p:ext uri="{BB962C8B-B14F-4D97-AF65-F5344CB8AC3E}">
        <p14:creationId xmlns:p14="http://schemas.microsoft.com/office/powerpoint/2010/main" val="26779946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3B5B46B-49BF-5E46-9E98-112F4C804869}" type="slidenum">
              <a:rPr lang="en-US"/>
              <a:pPr>
                <a:defRPr/>
              </a:pPr>
              <a:t>40</a:t>
            </a:fld>
            <a:endParaRPr lang="en-US"/>
          </a:p>
        </p:txBody>
      </p:sp>
      <p:sp>
        <p:nvSpPr>
          <p:cNvPr id="2078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078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dirty="0" smtClean="0">
                <a:cs typeface="+mn-cs"/>
              </a:rPr>
              <a:t>Even if we focus only on G-type stars like our Sun, there are billions in the Milky Way Galaxy alone. And we can</a:t>
            </a:r>
            <a:r>
              <a:rPr lang="fr-FR" altLang="ja-JP" dirty="0" smtClean="0">
                <a:latin typeface="Arial"/>
                <a:cs typeface="+mn-cs"/>
              </a:rPr>
              <a:t>'</a:t>
            </a:r>
            <a:r>
              <a:rPr lang="en-US" dirty="0" smtClean="0">
                <a:cs typeface="+mn-cs"/>
              </a:rPr>
              <a:t>t rule out habitable worlds around smaller stars. (But much more massive stars have lifetimes too short for evolution.) </a:t>
            </a:r>
          </a:p>
        </p:txBody>
      </p:sp>
    </p:spTree>
    <p:extLst>
      <p:ext uri="{BB962C8B-B14F-4D97-AF65-F5344CB8AC3E}">
        <p14:creationId xmlns:p14="http://schemas.microsoft.com/office/powerpoint/2010/main" val="196495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84EC45-C7A1-B146-9C9B-3F5AF01CCA61}" type="slidenum">
              <a:rPr lang="en-US"/>
              <a:pPr>
                <a:defRPr/>
              </a:pPr>
              <a:t>4</a:t>
            </a:fld>
            <a:endParaRPr lang="en-US"/>
          </a:p>
        </p:txBody>
      </p:sp>
      <p:sp>
        <p:nvSpPr>
          <p:cNvPr id="1474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474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dirty="0" smtClean="0">
                <a:cs typeface="+mn-cs"/>
              </a:rPr>
              <a:t>Grand Canyon layers record 2 billion years of Earth</a:t>
            </a:r>
            <a:r>
              <a:rPr lang="fr-FR" altLang="ja-JP" dirty="0" smtClean="0">
                <a:latin typeface="Arial"/>
                <a:cs typeface="+mn-cs"/>
              </a:rPr>
              <a:t>'</a:t>
            </a:r>
            <a:r>
              <a:rPr lang="en-US" dirty="0" smtClean="0">
                <a:cs typeface="+mn-cs"/>
              </a:rPr>
              <a:t>s history. </a:t>
            </a:r>
          </a:p>
        </p:txBody>
      </p:sp>
    </p:spTree>
    <p:extLst>
      <p:ext uri="{BB962C8B-B14F-4D97-AF65-F5344CB8AC3E}">
        <p14:creationId xmlns:p14="http://schemas.microsoft.com/office/powerpoint/2010/main" val="41752635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A83955-F83B-6B4E-BFF0-CA4CF552DFC0}" type="slidenum">
              <a:rPr lang="en-US"/>
              <a:pPr>
                <a:defRPr/>
              </a:pPr>
              <a:t>42</a:t>
            </a:fld>
            <a:endParaRPr lang="en-US"/>
          </a:p>
        </p:txBody>
      </p:sp>
      <p:sp>
        <p:nvSpPr>
          <p:cNvPr id="2119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119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Optional slide on future missions to search for planets. Also worth talking about </a:t>
            </a:r>
            <a:r>
              <a:rPr lang="en-US" i="1" smtClean="0">
                <a:cs typeface="+mn-cs"/>
              </a:rPr>
              <a:t>SIM</a:t>
            </a:r>
            <a:r>
              <a:rPr lang="en-US" smtClean="0">
                <a:cs typeface="+mn-cs"/>
              </a:rPr>
              <a:t>, possibly to be launched in 2009 as a precursor to </a:t>
            </a:r>
            <a:r>
              <a:rPr lang="en-US" i="1" smtClean="0">
                <a:cs typeface="+mn-cs"/>
              </a:rPr>
              <a:t>TPF</a:t>
            </a:r>
            <a:r>
              <a:rPr lang="en-US" smtClean="0">
                <a:cs typeface="+mn-cs"/>
              </a:rPr>
              <a:t>… </a:t>
            </a:r>
          </a:p>
        </p:txBody>
      </p:sp>
    </p:spTree>
    <p:extLst>
      <p:ext uri="{BB962C8B-B14F-4D97-AF65-F5344CB8AC3E}">
        <p14:creationId xmlns:p14="http://schemas.microsoft.com/office/powerpoint/2010/main" val="26327406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D6FD45-C72E-164D-9D53-6EE477807995}" type="slidenum">
              <a:rPr lang="en-US"/>
              <a:pPr>
                <a:defRPr/>
              </a:pPr>
              <a:t>43</a:t>
            </a:fld>
            <a:endParaRPr lang="en-US"/>
          </a:p>
        </p:txBody>
      </p:sp>
      <p:sp>
        <p:nvSpPr>
          <p:cNvPr id="2140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140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Can discuss how we might determine whether life exists on a distant world. </a:t>
            </a:r>
          </a:p>
        </p:txBody>
      </p:sp>
    </p:spTree>
    <p:extLst>
      <p:ext uri="{BB962C8B-B14F-4D97-AF65-F5344CB8AC3E}">
        <p14:creationId xmlns:p14="http://schemas.microsoft.com/office/powerpoint/2010/main" val="39164011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325D2C-A35C-0144-AFF2-89E883BBF2E8}" type="slidenum">
              <a:rPr lang="en-US"/>
              <a:pPr>
                <a:defRPr/>
              </a:pPr>
              <a:t>44</a:t>
            </a:fld>
            <a:endParaRPr lang="en-US"/>
          </a:p>
        </p:txBody>
      </p:sp>
      <p:sp>
        <p:nvSpPr>
          <p:cNvPr id="2160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160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The text goes into a fair amount of detail on the rare Earth hypothesis, primarily because it has been in the news so much over the past few years. You may or may not want to go into the same level of detail in class. </a:t>
            </a:r>
          </a:p>
        </p:txBody>
      </p:sp>
    </p:spTree>
    <p:extLst>
      <p:ext uri="{BB962C8B-B14F-4D97-AF65-F5344CB8AC3E}">
        <p14:creationId xmlns:p14="http://schemas.microsoft.com/office/powerpoint/2010/main" val="22742747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6D5445-8516-2548-932C-B5D0FC2393E1}" type="slidenum">
              <a:rPr lang="en-US"/>
              <a:pPr>
                <a:defRPr/>
              </a:pPr>
              <a:t>45</a:t>
            </a:fld>
            <a:endParaRPr lang="en-US"/>
          </a:p>
        </p:txBody>
      </p:sp>
      <p:sp>
        <p:nvSpPr>
          <p:cNvPr id="2181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181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2490135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C6CE130-2BBE-A449-BD81-B2FDBAE482EC}" type="slidenum">
              <a:rPr lang="en-US"/>
              <a:pPr>
                <a:defRPr/>
              </a:pPr>
              <a:t>46</a:t>
            </a:fld>
            <a:endParaRPr lang="en-US"/>
          </a:p>
        </p:txBody>
      </p:sp>
      <p:sp>
        <p:nvSpPr>
          <p:cNvPr id="2201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201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94592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B3FEA9B-3C4F-EC4A-88FD-547BD5C47BD5}" type="slidenum">
              <a:rPr lang="en-US"/>
              <a:pPr>
                <a:defRPr/>
              </a:pPr>
              <a:t>47</a:t>
            </a:fld>
            <a:endParaRPr lang="en-US"/>
          </a:p>
        </p:txBody>
      </p:sp>
      <p:sp>
        <p:nvSpPr>
          <p:cNvPr id="2222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222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2289544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97A84B-4AF9-3049-9018-AFC790AEF345}" type="slidenum">
              <a:rPr lang="en-US"/>
              <a:pPr>
                <a:defRPr/>
              </a:pPr>
              <a:t>48</a:t>
            </a:fld>
            <a:endParaRPr lang="en-US"/>
          </a:p>
        </p:txBody>
      </p:sp>
      <p:sp>
        <p:nvSpPr>
          <p:cNvPr id="2242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24260" name="Rectangle 4"/>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4303377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A9E979-1197-924B-9E52-425FD6402277}" type="slidenum">
              <a:rPr lang="en-US"/>
              <a:pPr>
                <a:defRPr/>
              </a:pPr>
              <a:t>49</a:t>
            </a:fld>
            <a:endParaRPr lang="en-US"/>
          </a:p>
        </p:txBody>
      </p:sp>
      <p:sp>
        <p:nvSpPr>
          <p:cNvPr id="275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5459" name="Rectangle 3"/>
          <p:cNvSpPr>
            <a:spLocks noGrp="1" noChangeArrowheads="1"/>
          </p:cNvSpPr>
          <p:nvPr>
            <p:ph type="body" idx="1"/>
          </p:nvPr>
        </p:nvSpPr>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6171386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524AB6-47BA-2746-9D53-F6A48777E1CA}" type="slidenum">
              <a:rPr lang="en-US"/>
              <a:pPr>
                <a:defRPr/>
              </a:pPr>
              <a:t>50</a:t>
            </a:fld>
            <a:endParaRPr lang="en-US"/>
          </a:p>
        </p:txBody>
      </p:sp>
      <p:sp>
        <p:nvSpPr>
          <p:cNvPr id="276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6483"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4419302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BE27AC-F1A3-944B-9152-9339F794EE4A}" type="slidenum">
              <a:rPr lang="en-US"/>
              <a:pPr>
                <a:defRPr/>
              </a:pPr>
              <a:t>51</a:t>
            </a:fld>
            <a:endParaRPr lang="en-US"/>
          </a:p>
        </p:txBody>
      </p:sp>
      <p:sp>
        <p:nvSpPr>
          <p:cNvPr id="2283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28356" name="Rectangle 4"/>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491661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2E93FD-B8D7-1240-AB4E-6F9EB171B2B5}" type="slidenum">
              <a:rPr lang="en-US"/>
              <a:pPr>
                <a:defRPr/>
              </a:pPr>
              <a:t>5</a:t>
            </a:fld>
            <a:endParaRPr lang="en-US"/>
          </a:p>
        </p:txBody>
      </p:sp>
      <p:sp>
        <p:nvSpPr>
          <p:cNvPr id="1495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495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Discuss formation of sedimentary layers so students can see how fossils are related through time. </a:t>
            </a:r>
          </a:p>
        </p:txBody>
      </p:sp>
    </p:spTree>
    <p:extLst>
      <p:ext uri="{BB962C8B-B14F-4D97-AF65-F5344CB8AC3E}">
        <p14:creationId xmlns:p14="http://schemas.microsoft.com/office/powerpoint/2010/main" val="36254190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DD6D2BA-EE05-BE47-A16A-C64A41115F09}" type="slidenum">
              <a:rPr lang="en-US"/>
              <a:pPr>
                <a:defRPr/>
              </a:pPr>
              <a:t>52</a:t>
            </a:fld>
            <a:endParaRPr lang="en-US"/>
          </a:p>
        </p:txBody>
      </p:sp>
      <p:sp>
        <p:nvSpPr>
          <p:cNvPr id="2304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304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dirty="0" smtClean="0">
                <a:cs typeface="+mn-cs"/>
              </a:rPr>
              <a:t>It</a:t>
            </a:r>
            <a:r>
              <a:rPr lang="fr-FR" altLang="ja-JP" dirty="0" smtClean="0">
                <a:latin typeface="Arial"/>
                <a:cs typeface="+mn-cs"/>
              </a:rPr>
              <a:t>'</a:t>
            </a:r>
            <a:r>
              <a:rPr lang="en-US" dirty="0" smtClean="0">
                <a:cs typeface="+mn-cs"/>
              </a:rPr>
              <a:t>s usually worth going through this equation slowly so that students can see how it leads to the number of civilizations that we could communicate with. </a:t>
            </a:r>
          </a:p>
        </p:txBody>
      </p:sp>
    </p:spTree>
    <p:extLst>
      <p:ext uri="{BB962C8B-B14F-4D97-AF65-F5344CB8AC3E}">
        <p14:creationId xmlns:p14="http://schemas.microsoft.com/office/powerpoint/2010/main" val="3433247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63F663-E240-7242-829B-A47CD92E7F1B}" type="slidenum">
              <a:rPr lang="en-US"/>
              <a:pPr>
                <a:defRPr/>
              </a:pPr>
              <a:t>53</a:t>
            </a:fld>
            <a:endParaRPr lang="en-US"/>
          </a:p>
        </p:txBody>
      </p:sp>
      <p:sp>
        <p:nvSpPr>
          <p:cNvPr id="277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7507" name="Rectangle 3"/>
          <p:cNvSpPr>
            <a:spLocks noGrp="1" noChangeArrowheads="1"/>
          </p:cNvSpPr>
          <p:nvPr>
            <p:ph type="body" idx="1"/>
          </p:nvPr>
        </p:nvSpPr>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22009716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CB7566-E2DA-C045-B60D-37FDE2D06AEA}" type="slidenum">
              <a:rPr lang="en-US"/>
              <a:pPr>
                <a:defRPr/>
              </a:pPr>
              <a:t>54</a:t>
            </a:fld>
            <a:endParaRPr lang="en-US"/>
          </a:p>
        </p:txBody>
      </p:sp>
      <p:sp>
        <p:nvSpPr>
          <p:cNvPr id="2334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334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dirty="0" smtClean="0">
                <a:cs typeface="+mn-cs"/>
              </a:rPr>
              <a:t>One interesting question on F</a:t>
            </a:r>
            <a:r>
              <a:rPr lang="en-US" baseline="-25000" dirty="0" smtClean="0">
                <a:cs typeface="+mn-cs"/>
              </a:rPr>
              <a:t>civ</a:t>
            </a:r>
            <a:r>
              <a:rPr lang="en-US" dirty="0" smtClean="0">
                <a:cs typeface="+mn-cs"/>
              </a:rPr>
              <a:t> is whether it is likely or unlikely that a planet with life would ever get a species as smart as US. This is a fun slide to show, since it can be used to argue the question both ways. On the one hand, we have much larger brains in proportion to body mass than any other species that has ever lived on Earth. On the other hand, while we are a statistical outlier, statistically some outliers are to be expected… </a:t>
            </a:r>
          </a:p>
        </p:txBody>
      </p:sp>
    </p:spTree>
    <p:extLst>
      <p:ext uri="{BB962C8B-B14F-4D97-AF65-F5344CB8AC3E}">
        <p14:creationId xmlns:p14="http://schemas.microsoft.com/office/powerpoint/2010/main" val="8016381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19E53F-DCF2-C44F-B924-3A8C1A520259}" type="slidenum">
              <a:rPr lang="en-US"/>
              <a:pPr>
                <a:defRPr/>
              </a:pPr>
              <a:t>55</a:t>
            </a:fld>
            <a:endParaRPr lang="en-US"/>
          </a:p>
        </p:txBody>
      </p:sp>
      <p:sp>
        <p:nvSpPr>
          <p:cNvPr id="2355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35524" name="Rectangle 4"/>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25230170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CB3B2E1-BC21-1544-9DF4-E05D468983D3}" type="slidenum">
              <a:rPr lang="en-US"/>
              <a:pPr>
                <a:defRPr/>
              </a:pPr>
              <a:t>56</a:t>
            </a:fld>
            <a:endParaRPr lang="en-US"/>
          </a:p>
        </p:txBody>
      </p:sp>
      <p:sp>
        <p:nvSpPr>
          <p:cNvPr id="2375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375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Emphasize that current SETI efforts could not detect signals as weak as our own radio/TV broadcasts. For now, at least, we are looking for deliberately broadcast signals.. </a:t>
            </a:r>
          </a:p>
        </p:txBody>
      </p:sp>
    </p:spTree>
    <p:extLst>
      <p:ext uri="{BB962C8B-B14F-4D97-AF65-F5344CB8AC3E}">
        <p14:creationId xmlns:p14="http://schemas.microsoft.com/office/powerpoint/2010/main" val="35191276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7F3A5D-4AFE-BD48-A75E-5CED6DD8D142}" type="slidenum">
              <a:rPr lang="en-US"/>
              <a:pPr>
                <a:defRPr/>
              </a:pPr>
              <a:t>57</a:t>
            </a:fld>
            <a:endParaRPr lang="en-US"/>
          </a:p>
        </p:txBody>
      </p:sp>
      <p:sp>
        <p:nvSpPr>
          <p:cNvPr id="2396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396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dirty="0" smtClean="0">
                <a:cs typeface="+mn-cs"/>
              </a:rPr>
              <a:t>Message sent from Arecibo in 1974… M13 distance approx. 21,000 light-years—but offers a lot of potential targets with its high density of stars. </a:t>
            </a:r>
          </a:p>
        </p:txBody>
      </p:sp>
    </p:spTree>
    <p:extLst>
      <p:ext uri="{BB962C8B-B14F-4D97-AF65-F5344CB8AC3E}">
        <p14:creationId xmlns:p14="http://schemas.microsoft.com/office/powerpoint/2010/main" val="4708839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C405C5D-AC2F-5242-AEA1-F026A3710D87}" type="slidenum">
              <a:rPr lang="en-US"/>
              <a:pPr>
                <a:defRPr/>
              </a:pPr>
              <a:t>58</a:t>
            </a:fld>
            <a:endParaRPr lang="en-US"/>
          </a:p>
        </p:txBody>
      </p:sp>
      <p:sp>
        <p:nvSpPr>
          <p:cNvPr id="2416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416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dirty="0" smtClean="0">
                <a:cs typeface="+mn-cs"/>
              </a:rPr>
              <a:t>Optional: There</a:t>
            </a:r>
            <a:r>
              <a:rPr lang="fr-FR" altLang="ja-JP" dirty="0" smtClean="0">
                <a:latin typeface="Arial"/>
                <a:cs typeface="+mn-cs"/>
              </a:rPr>
              <a:t>'</a:t>
            </a:r>
            <a:r>
              <a:rPr lang="en-US" dirty="0" smtClean="0">
                <a:cs typeface="+mn-cs"/>
              </a:rPr>
              <a:t>s a lot of data to sift though, and you can be a part of the effort… . </a:t>
            </a:r>
          </a:p>
        </p:txBody>
      </p:sp>
    </p:spTree>
    <p:extLst>
      <p:ext uri="{BB962C8B-B14F-4D97-AF65-F5344CB8AC3E}">
        <p14:creationId xmlns:p14="http://schemas.microsoft.com/office/powerpoint/2010/main" val="16134005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26364A-869E-A742-BB37-4FD97A679F4E}" type="slidenum">
              <a:rPr lang="en-US"/>
              <a:pPr>
                <a:defRPr/>
              </a:pPr>
              <a:t>59</a:t>
            </a:fld>
            <a:endParaRPr lang="en-US"/>
          </a:p>
        </p:txBody>
      </p:sp>
      <p:sp>
        <p:nvSpPr>
          <p:cNvPr id="278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8531"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24709582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EFE5BF-7005-5640-9681-204DEED1A5B5}" type="slidenum">
              <a:rPr lang="en-US"/>
              <a:pPr>
                <a:defRPr/>
              </a:pPr>
              <a:t>60</a:t>
            </a:fld>
            <a:endParaRPr lang="en-US"/>
          </a:p>
        </p:txBody>
      </p:sp>
      <p:sp>
        <p:nvSpPr>
          <p:cNvPr id="279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9555"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23329736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94C8D5-7951-9F43-87EA-5399D14C28A1}" type="slidenum">
              <a:rPr lang="en-US"/>
              <a:pPr>
                <a:defRPr/>
              </a:pPr>
              <a:t>61</a:t>
            </a:fld>
            <a:endParaRPr lang="en-US"/>
          </a:p>
        </p:txBody>
      </p:sp>
      <p:sp>
        <p:nvSpPr>
          <p:cNvPr id="2457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45764" name="Rectangle 4"/>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81132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B91BAA-E918-2845-8065-CD37054DA4E0}" type="slidenum">
              <a:rPr lang="en-US"/>
              <a:pPr>
                <a:defRPr/>
              </a:pPr>
              <a:t>6</a:t>
            </a:fld>
            <a:endParaRPr lang="en-US"/>
          </a:p>
        </p:txBody>
      </p:sp>
      <p:sp>
        <p:nvSpPr>
          <p:cNvPr id="1515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515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dirty="0" smtClean="0">
                <a:cs typeface="+mn-cs"/>
              </a:rPr>
              <a:t>Discuss formation of sedimentary layers so students can see how fossils are related through time. </a:t>
            </a:r>
          </a:p>
        </p:txBody>
      </p:sp>
    </p:spTree>
    <p:extLst>
      <p:ext uri="{BB962C8B-B14F-4D97-AF65-F5344CB8AC3E}">
        <p14:creationId xmlns:p14="http://schemas.microsoft.com/office/powerpoint/2010/main" val="13673799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D178F0-FBF2-7B40-B9B9-1AED50C0F31E}" type="slidenum">
              <a:rPr lang="en-US"/>
              <a:pPr>
                <a:defRPr/>
              </a:pPr>
              <a:t>62</a:t>
            </a:fld>
            <a:endParaRPr lang="en-US"/>
          </a:p>
        </p:txBody>
      </p:sp>
      <p:sp>
        <p:nvSpPr>
          <p:cNvPr id="2478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478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Our first interstellar emissaries: the </a:t>
            </a:r>
            <a:r>
              <a:rPr lang="en-US" i="1" smtClean="0">
                <a:cs typeface="+mn-cs"/>
              </a:rPr>
              <a:t>Pioneer</a:t>
            </a:r>
            <a:r>
              <a:rPr lang="en-US" smtClean="0">
                <a:cs typeface="+mn-cs"/>
              </a:rPr>
              <a:t> and </a:t>
            </a:r>
            <a:r>
              <a:rPr lang="en-US" i="1" smtClean="0">
                <a:cs typeface="+mn-cs"/>
              </a:rPr>
              <a:t>Voyager</a:t>
            </a:r>
            <a:r>
              <a:rPr lang="en-US" smtClean="0">
                <a:cs typeface="+mn-cs"/>
              </a:rPr>
              <a:t> spacecraft. </a:t>
            </a:r>
          </a:p>
        </p:txBody>
      </p:sp>
    </p:spTree>
    <p:extLst>
      <p:ext uri="{BB962C8B-B14F-4D97-AF65-F5344CB8AC3E}">
        <p14:creationId xmlns:p14="http://schemas.microsoft.com/office/powerpoint/2010/main" val="21769235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DEAD81-D4F4-7F4C-850F-D49B5C21E643}" type="slidenum">
              <a:rPr lang="en-US"/>
              <a:pPr>
                <a:defRPr/>
              </a:pPr>
              <a:t>63</a:t>
            </a:fld>
            <a:endParaRPr lang="en-US"/>
          </a:p>
        </p:txBody>
      </p:sp>
      <p:sp>
        <p:nvSpPr>
          <p:cNvPr id="2498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498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If you discuss the difficulty of interstellar travel in any detail, you might wish to discuss the implications to UFOs; see box on p. 523.</a:t>
            </a:r>
          </a:p>
        </p:txBody>
      </p:sp>
    </p:spTree>
    <p:extLst>
      <p:ext uri="{BB962C8B-B14F-4D97-AF65-F5344CB8AC3E}">
        <p14:creationId xmlns:p14="http://schemas.microsoft.com/office/powerpoint/2010/main" val="2473202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3C6769-287A-8544-9DDD-99EF9AA7E26B}" type="slidenum">
              <a:rPr lang="en-US"/>
              <a:pPr>
                <a:defRPr/>
              </a:pPr>
              <a:t>64</a:t>
            </a:fld>
            <a:endParaRPr lang="en-US"/>
          </a:p>
        </p:txBody>
      </p:sp>
      <p:sp>
        <p:nvSpPr>
          <p:cNvPr id="2519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51908" name="Rectangle 4"/>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7465744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CB6628-BC86-754A-BBC9-ADC261DE52AD}" type="slidenum">
              <a:rPr lang="en-US"/>
              <a:pPr>
                <a:defRPr/>
              </a:pPr>
              <a:t>65</a:t>
            </a:fld>
            <a:endParaRPr lang="en-US"/>
          </a:p>
        </p:txBody>
      </p:sp>
      <p:sp>
        <p:nvSpPr>
          <p:cNvPr id="2539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539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This is one of our favorite topics, and if you have time it is worth using these slides as a capstone to your course… </a:t>
            </a:r>
          </a:p>
        </p:txBody>
      </p:sp>
    </p:spTree>
    <p:extLst>
      <p:ext uri="{BB962C8B-B14F-4D97-AF65-F5344CB8AC3E}">
        <p14:creationId xmlns:p14="http://schemas.microsoft.com/office/powerpoint/2010/main" val="27663567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20F17B-5DB5-C442-9C32-58F838908CB0}" type="slidenum">
              <a:rPr lang="en-US"/>
              <a:pPr>
                <a:defRPr/>
              </a:pPr>
              <a:t>66</a:t>
            </a:fld>
            <a:endParaRPr lang="en-US"/>
          </a:p>
        </p:txBody>
      </p:sp>
      <p:sp>
        <p:nvSpPr>
          <p:cNvPr id="280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0579"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203848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154A04-F92E-A749-AD29-7DE00397D7F4}" type="slidenum">
              <a:rPr lang="en-US"/>
              <a:pPr>
                <a:defRPr/>
              </a:pPr>
              <a:t>67</a:t>
            </a:fld>
            <a:endParaRPr lang="en-US"/>
          </a:p>
        </p:txBody>
      </p:sp>
      <p:sp>
        <p:nvSpPr>
          <p:cNvPr id="281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1603"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2354333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B79030-2F11-974C-BC24-3F49368DF487}" type="slidenum">
              <a:rPr lang="en-US"/>
              <a:pPr>
                <a:defRPr/>
              </a:pPr>
              <a:t>68</a:t>
            </a:fld>
            <a:endParaRPr lang="en-US"/>
          </a:p>
        </p:txBody>
      </p:sp>
      <p:sp>
        <p:nvSpPr>
          <p:cNvPr id="2580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5805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A truly incredible possibility to ponder…</a:t>
            </a:r>
          </a:p>
        </p:txBody>
      </p:sp>
    </p:spTree>
    <p:extLst>
      <p:ext uri="{BB962C8B-B14F-4D97-AF65-F5344CB8AC3E}">
        <p14:creationId xmlns:p14="http://schemas.microsoft.com/office/powerpoint/2010/main" val="19430511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6AA0D7-D7D5-8A4A-81E2-33AF793B146A}" type="slidenum">
              <a:rPr lang="en-US"/>
              <a:pPr>
                <a:defRPr/>
              </a:pPr>
              <a:t>69</a:t>
            </a:fld>
            <a:endParaRPr lang="en-US"/>
          </a:p>
        </p:txBody>
      </p:sp>
      <p:sp>
        <p:nvSpPr>
          <p:cNvPr id="282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82627" name="Rectangle 3"/>
          <p:cNvSpPr>
            <a:spLocks noGrp="1" noChangeArrowheads="1"/>
          </p:cNvSpPr>
          <p:nvPr>
            <p:ph type="body" idx="1"/>
          </p:nvPr>
        </p:nvSpPr>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3745600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761F45-8215-D641-9E0A-9FB7A12C3CD3}" type="slidenum">
              <a:rPr lang="en-US"/>
              <a:pPr>
                <a:defRPr/>
              </a:pPr>
              <a:t>7</a:t>
            </a:fld>
            <a:endParaRPr lang="en-US"/>
          </a:p>
        </p:txBody>
      </p:sp>
      <p:sp>
        <p:nvSpPr>
          <p:cNvPr id="264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4195"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2566000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DB758F1-2532-FE4D-88A5-AC294336F1C5}" type="slidenum">
              <a:rPr lang="en-US"/>
              <a:pPr>
                <a:defRPr/>
              </a:pPr>
              <a:t>8</a:t>
            </a:fld>
            <a:endParaRPr lang="en-US"/>
          </a:p>
        </p:txBody>
      </p:sp>
      <p:sp>
        <p:nvSpPr>
          <p:cNvPr id="15462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546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r>
              <a:rPr lang="en-US" smtClean="0">
                <a:cs typeface="+mn-cs"/>
              </a:rPr>
              <a:t>You may wish to spend some time discussing various events on the timeline. Also can relate back to cosmic calendar from Ch. 1, so students realize this is only the last third of the history of the universe that is shown here. </a:t>
            </a:r>
          </a:p>
        </p:txBody>
      </p:sp>
    </p:spTree>
    <p:extLst>
      <p:ext uri="{BB962C8B-B14F-4D97-AF65-F5344CB8AC3E}">
        <p14:creationId xmlns:p14="http://schemas.microsoft.com/office/powerpoint/2010/main" val="3845418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68BD09-2F1D-AD46-B590-31AE797D19B9}" type="slidenum">
              <a:rPr lang="en-US"/>
              <a:pPr>
                <a:defRPr/>
              </a:pPr>
              <a:t>9</a:t>
            </a:fld>
            <a:endParaRPr lang="en-US"/>
          </a:p>
        </p:txBody>
      </p:sp>
      <p:sp>
        <p:nvSpPr>
          <p:cNvPr id="265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5219"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941662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392503" cy="1077218"/>
          </a:xfrm>
          <a:extLst>
            <a:ext uri="{909E8E84-426E-40dd-AFC4-6F175D3DCCD1}">
              <a14:hiddenFill xmlns:a14="http://schemas.microsoft.com/office/drawing/2010/main" xmlns="">
                <a:solidFill>
                  <a:schemeClr val="accent1"/>
                </a:solidFill>
              </a14:hiddenFill>
            </a:ext>
          </a:extLst>
        </p:spPr>
        <p:txBody>
          <a:bodyPr lIns="91440"/>
          <a:lstStyle>
            <a:lvl1pPr>
              <a:defRPr>
                <a:solidFill>
                  <a:srgbClr val="374B94"/>
                </a:solidFill>
              </a:defRPr>
            </a:lvl1pPr>
          </a:lstStyle>
          <a:p>
            <a:pPr lvl="0"/>
            <a:r>
              <a:rPr lang="en-US" noProof="0" dirty="0" smtClean="0"/>
              <a:t>Click to edit</a:t>
            </a:r>
            <a:br>
              <a:rPr lang="en-US" noProof="0" dirty="0" smtClean="0"/>
            </a:br>
            <a:r>
              <a:rPr lang="en-US" noProof="0" dirty="0" smtClean="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CD0044"/>
                </a:solidFill>
              </a:defRPr>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83649F"/>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smtClean="0">
                <a:solidFill>
                  <a:schemeClr val="bg1"/>
                </a:solidFill>
              </a:rPr>
              <a:t>Lecture Outline</a:t>
            </a:r>
            <a:endParaRPr lang="en-US" sz="2800" dirty="0">
              <a:solidFill>
                <a:schemeClr val="bg1"/>
              </a:solidFill>
            </a:endParaRPr>
          </a:p>
        </p:txBody>
      </p:sp>
      <p:sp>
        <p:nvSpPr>
          <p:cNvPr id="4113" name="Rectangle 17"/>
          <p:cNvSpPr>
            <a:spLocks noGrp="1" noChangeArrowheads="1"/>
          </p:cNvSpPr>
          <p:nvPr>
            <p:ph type="ftr" sz="quarter" idx="3"/>
          </p:nvPr>
        </p:nvSpPr>
        <p:spPr/>
        <p:txBody>
          <a:bodyPr/>
          <a:lstStyle>
            <a:lvl1pPr>
              <a:defRPr/>
            </a:lvl1pPr>
          </a:lstStyle>
          <a:p>
            <a:r>
              <a:rPr lang="en-GB" smtClean="0"/>
              <a:t>© 2015 Pearson Education, Inc.</a:t>
            </a:r>
            <a:endParaRPr lang="en-GB"/>
          </a:p>
        </p:txBody>
      </p:sp>
      <p:pic>
        <p:nvPicPr>
          <p:cNvPr id="8" name="Picture 7" descr="BENN8085_07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0341" y="607681"/>
            <a:ext cx="5541264" cy="625837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smtClean="0"/>
              <a:t>© 2015 Pearson Education, Inc.</a:t>
            </a:r>
            <a:endParaRPr lang="en-GB"/>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smtClean="0"/>
              <a:t>© 2015 Pearson Education, Inc.</a:t>
            </a:r>
            <a:endParaRPr lang="en-GB"/>
          </a:p>
        </p:txBody>
      </p:sp>
    </p:spTree>
    <p:extLst>
      <p:ext uri="{BB962C8B-B14F-4D97-AF65-F5344CB8AC3E}">
        <p14:creationId xmlns:p14="http://schemas.microsoft.com/office/powerpoint/2010/main" val="157190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2015 Pearson Education, Inc.</a:t>
            </a: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B47D8F6-D222-9E4E-B45E-E9A94F70E83C}" type="slidenum">
              <a:rPr lang="en-US"/>
              <a:pPr>
                <a:defRPr/>
              </a:pPr>
              <a:t>‹#›</a:t>
            </a:fld>
            <a:endParaRPr lang="en-US"/>
          </a:p>
        </p:txBody>
      </p:sp>
    </p:spTree>
    <p:extLst>
      <p:ext uri="{BB962C8B-B14F-4D97-AF65-F5344CB8AC3E}">
        <p14:creationId xmlns:p14="http://schemas.microsoft.com/office/powerpoint/2010/main" val="69786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 2015 Pearson Education, Inc.</a:t>
            </a:r>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F7A079E-6DCE-7E41-A52E-E8B6569AF237}" type="slidenum">
              <a:rPr lang="en-US"/>
              <a:pPr>
                <a:defRPr/>
              </a:pPr>
              <a:t>‹#›</a:t>
            </a:fld>
            <a:endParaRPr lang="en-US"/>
          </a:p>
        </p:txBody>
      </p:sp>
    </p:spTree>
    <p:extLst>
      <p:ext uri="{BB962C8B-B14F-4D97-AF65-F5344CB8AC3E}">
        <p14:creationId xmlns:p14="http://schemas.microsoft.com/office/powerpoint/2010/main" val="47315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 2015 Pearson Education, Inc.</a:t>
            </a:r>
            <a:endParaRPr lang="en-US"/>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E43CC75D-A5FA-7F4D-A60A-56725EFB70CD}" type="slidenum">
              <a:rPr lang="en-US"/>
              <a:pPr>
                <a:defRPr/>
              </a:pPr>
              <a:t>‹#›</a:t>
            </a:fld>
            <a:endParaRPr lang="en-US"/>
          </a:p>
        </p:txBody>
      </p:sp>
    </p:spTree>
    <p:extLst>
      <p:ext uri="{BB962C8B-B14F-4D97-AF65-F5344CB8AC3E}">
        <p14:creationId xmlns:p14="http://schemas.microsoft.com/office/powerpoint/2010/main" val="9430199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83649F"/>
          </a:solidFill>
          <a:ln>
            <a:noFill/>
          </a:ln>
          <a:effectLst/>
          <a:extLst/>
        </p:spPr>
        <p:txBody>
          <a:bodyPr wrap="none" anchor="ctr"/>
          <a:lstStyle/>
          <a:p>
            <a:pPr algn="ctr"/>
            <a:endParaRPr lang="en-US">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xmlns="">
                <a:solidFill>
                  <a:srgbClr val="333399"/>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smtClean="0"/>
              <a:t>© 2015 Pearson Education, Inc.</a:t>
            </a:r>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Lst>
  <p:hf sldNum="0" hdr="0" dt="0"/>
  <p:txStyles>
    <p:titleStyle>
      <a:lvl1pPr algn="l" rtl="0" fontAlgn="base">
        <a:spcBef>
          <a:spcPct val="50000"/>
        </a:spcBef>
        <a:spcAft>
          <a:spcPct val="0"/>
        </a:spcAft>
        <a:defRPr sz="3200" b="1">
          <a:solidFill>
            <a:srgbClr val="374B94"/>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74B94"/>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374B94"/>
        </a:buClr>
        <a:buChar char="–"/>
        <a:tabLst/>
        <a:defRPr sz="2800">
          <a:solidFill>
            <a:srgbClr val="000000"/>
          </a:solidFill>
          <a:latin typeface="+mn-lt"/>
          <a:ea typeface="+mn-ea"/>
        </a:defRPr>
      </a:lvl2pPr>
      <a:lvl3pPr marL="1143000" indent="-228600" algn="l" rtl="0" fontAlgn="base">
        <a:spcBef>
          <a:spcPct val="20000"/>
        </a:spcBef>
        <a:spcAft>
          <a:spcPct val="0"/>
        </a:spcAft>
        <a:buClr>
          <a:srgbClr val="374B94"/>
        </a:buClr>
        <a:buChar char="•"/>
        <a:defRPr sz="2400">
          <a:solidFill>
            <a:srgbClr val="000000"/>
          </a:solidFill>
          <a:latin typeface="+mn-lt"/>
          <a:ea typeface="+mn-ea"/>
        </a:defRPr>
      </a:lvl3pPr>
      <a:lvl4pPr marL="1600200" indent="-228600" algn="l" rtl="0" fontAlgn="base">
        <a:spcBef>
          <a:spcPct val="20000"/>
        </a:spcBef>
        <a:spcAft>
          <a:spcPct val="0"/>
        </a:spcAft>
        <a:buClr>
          <a:srgbClr val="374B94"/>
        </a:buClr>
        <a:buChar char="–"/>
        <a:defRPr sz="2000">
          <a:solidFill>
            <a:srgbClr val="000000"/>
          </a:solidFill>
          <a:latin typeface="+mn-lt"/>
          <a:ea typeface="+mn-ea"/>
        </a:defRPr>
      </a:lvl4pPr>
      <a:lvl5pPr marL="2057400" indent="-228600" algn="l" rtl="0" fontAlgn="base">
        <a:spcBef>
          <a:spcPct val="20000"/>
        </a:spcBef>
        <a:spcAft>
          <a:spcPct val="0"/>
        </a:spcAft>
        <a:buClr>
          <a:srgbClr val="374B94"/>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9.emf"/></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2890391"/>
            <a:ext cx="2865011" cy="1569660"/>
          </a:xfrm>
        </p:spPr>
        <p:txBody>
          <a:bodyPr/>
          <a:lstStyle/>
          <a:p>
            <a:r>
              <a:rPr lang="en-US" dirty="0" smtClean="0"/>
              <a:t>Chapter 19: </a:t>
            </a:r>
            <a:r>
              <a:rPr lang="en-US" dirty="0"/>
              <a:t>Life in the Universe</a:t>
            </a:r>
          </a:p>
        </p:txBody>
      </p:sp>
      <p:sp>
        <p:nvSpPr>
          <p:cNvPr id="5" name="Rectangle 17"/>
          <p:cNvSpPr>
            <a:spLocks noGrp="1" noChangeArrowheads="1"/>
          </p:cNvSpPr>
          <p:nvPr>
            <p:ph type="ftr" sz="quarter" idx="3"/>
          </p:nvPr>
        </p:nvSpPr>
        <p:spPr/>
        <p:txBody>
          <a:bodyPr/>
          <a:lstStyle/>
          <a:p>
            <a:r>
              <a:rPr lang="en-GB" smtClean="0"/>
              <a:t>© 2015 Pearson Education, Inc.</a:t>
            </a:r>
            <a:endParaRPr lang="en-GB"/>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dirty="0" smtClean="0"/>
              <a:t>Origin of Life on Earth</a:t>
            </a:r>
          </a:p>
        </p:txBody>
      </p:sp>
      <p:sp>
        <p:nvSpPr>
          <p:cNvPr id="156675" name="Rectangle 3"/>
          <p:cNvSpPr>
            <a:spLocks noGrp="1" noChangeArrowheads="1"/>
          </p:cNvSpPr>
          <p:nvPr>
            <p:ph idx="1"/>
          </p:nvPr>
        </p:nvSpPr>
        <p:spPr/>
        <p:txBody>
          <a:bodyPr/>
          <a:lstStyle/>
          <a:p>
            <a:r>
              <a:rPr lang="en-US" dirty="0" smtClean="0"/>
              <a:t>Life evolves through time.</a:t>
            </a:r>
          </a:p>
          <a:p>
            <a:r>
              <a:rPr lang="en-US" dirty="0" smtClean="0"/>
              <a:t>All life on Earth shares a common ancestry.</a:t>
            </a:r>
          </a:p>
          <a:p>
            <a:r>
              <a:rPr lang="en-US" dirty="0" smtClean="0"/>
              <a:t>We may never know exactly how the first organism arose, but laboratory experiments suggest plausible scenarios.</a:t>
            </a:r>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ransition>
    <p:sndAc>
      <p:end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type="title"/>
          </p:nvPr>
        </p:nvSpPr>
        <p:spPr/>
        <p:txBody>
          <a:bodyPr/>
          <a:lstStyle/>
          <a:p>
            <a:r>
              <a:rPr lang="en-US" smtClean="0"/>
              <a:t>The Theory of Evolution</a:t>
            </a:r>
          </a:p>
        </p:txBody>
      </p:sp>
      <p:sp>
        <p:nvSpPr>
          <p:cNvPr id="158724" name="Rectangle 4"/>
          <p:cNvSpPr>
            <a:spLocks noGrp="1" noChangeArrowheads="1"/>
          </p:cNvSpPr>
          <p:nvPr>
            <p:ph idx="1"/>
          </p:nvPr>
        </p:nvSpPr>
        <p:spPr>
          <a:xfrm>
            <a:off x="4737497" y="1188976"/>
            <a:ext cx="4305178" cy="5422194"/>
          </a:xfrm>
        </p:spPr>
        <p:txBody>
          <a:bodyPr/>
          <a:lstStyle/>
          <a:p>
            <a:r>
              <a:rPr lang="en-US" dirty="0" smtClean="0"/>
              <a:t>The fossil record shows that evolution has occurred through time.</a:t>
            </a:r>
          </a:p>
          <a:p>
            <a:r>
              <a:rPr lang="en-US" dirty="0" smtClean="0"/>
              <a:t>Darwin</a:t>
            </a:r>
            <a:r>
              <a:rPr lang="fr-FR" altLang="ja-JP" dirty="0" smtClean="0"/>
              <a:t>'</a:t>
            </a:r>
            <a:r>
              <a:rPr lang="en-US" dirty="0" smtClean="0"/>
              <a:t>s theory tells us HOW evolution occurs: through </a:t>
            </a:r>
            <a:r>
              <a:rPr lang="en-US" b="1" dirty="0" smtClean="0"/>
              <a:t>natural selection.</a:t>
            </a:r>
          </a:p>
          <a:p>
            <a:r>
              <a:rPr lang="en-US" dirty="0" smtClean="0"/>
              <a:t>This theory was supported by the discovery of DNA: evolution proceeds through </a:t>
            </a:r>
            <a:r>
              <a:rPr lang="en-US" b="1" dirty="0" smtClean="0"/>
              <a:t>mutations.</a:t>
            </a:r>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pic>
        <p:nvPicPr>
          <p:cNvPr id="9" name="Picture 8" descr="19_06_Figure_Anno.jpg"/>
          <p:cNvPicPr>
            <a:picLocks noChangeAspect="1"/>
          </p:cNvPicPr>
          <p:nvPr/>
        </p:nvPicPr>
        <p:blipFill rotWithShape="1">
          <a:blip r:embed="rId3">
            <a:extLst>
              <a:ext uri="{28A0092B-C50C-407E-A947-70E740481C1C}">
                <a14:useLocalDpi xmlns:a14="http://schemas.microsoft.com/office/drawing/2010/main" val="0"/>
              </a:ext>
            </a:extLst>
          </a:blip>
          <a:srcRect b="2664"/>
          <a:stretch/>
        </p:blipFill>
        <p:spPr>
          <a:xfrm>
            <a:off x="388383" y="1377751"/>
            <a:ext cx="4322094" cy="5002380"/>
          </a:xfrm>
          <a:prstGeom prst="rect">
            <a:avLst/>
          </a:prstGeom>
        </p:spPr>
      </p:pic>
    </p:spTree>
  </p:cSld>
  <p:clrMapOvr>
    <a:masterClrMapping/>
  </p:clrMapOvr>
  <p:transition>
    <p:sndAc>
      <p:end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dirty="0" smtClean="0"/>
              <a:t>Tree of Life</a:t>
            </a:r>
          </a:p>
        </p:txBody>
      </p:sp>
      <p:sp>
        <p:nvSpPr>
          <p:cNvPr id="160771" name="Rectangle 3"/>
          <p:cNvSpPr>
            <a:spLocks noGrp="1" noChangeArrowheads="1"/>
          </p:cNvSpPr>
          <p:nvPr>
            <p:ph idx="1"/>
          </p:nvPr>
        </p:nvSpPr>
        <p:spPr>
          <a:xfrm>
            <a:off x="365125" y="1342100"/>
            <a:ext cx="8229600" cy="5296345"/>
          </a:xfrm>
        </p:spPr>
        <p:txBody>
          <a:bodyPr/>
          <a:lstStyle/>
          <a:p>
            <a:r>
              <a:rPr lang="en-US" dirty="0"/>
              <a:t>Mapping genetic relationships has led biologists to discover this new </a:t>
            </a:r>
            <a:r>
              <a:rPr lang="en-US" dirty="0" smtClean="0"/>
              <a:t>"tree </a:t>
            </a:r>
            <a:r>
              <a:rPr lang="en-US" dirty="0"/>
              <a:t>of </a:t>
            </a:r>
            <a:r>
              <a:rPr lang="en-US" dirty="0" smtClean="0"/>
              <a:t>life".</a:t>
            </a:r>
          </a:p>
          <a:p>
            <a:r>
              <a:rPr lang="en-US" dirty="0" smtClean="0"/>
              <a:t>Plants and</a:t>
            </a:r>
            <a:br>
              <a:rPr lang="en-US" dirty="0" smtClean="0"/>
            </a:br>
            <a:r>
              <a:rPr lang="en-US" dirty="0" smtClean="0"/>
              <a:t>animals are a</a:t>
            </a:r>
            <a:br>
              <a:rPr lang="en-US" dirty="0" smtClean="0"/>
            </a:br>
            <a:r>
              <a:rPr lang="en-US" dirty="0" smtClean="0"/>
              <a:t>small part of</a:t>
            </a:r>
            <a:br>
              <a:rPr lang="en-US" dirty="0" smtClean="0"/>
            </a:br>
            <a:r>
              <a:rPr lang="en-US" dirty="0" smtClean="0"/>
              <a:t>the tree.</a:t>
            </a:r>
          </a:p>
          <a:p>
            <a:r>
              <a:rPr lang="en-US" dirty="0" smtClean="0"/>
              <a:t>Suggests</a:t>
            </a:r>
            <a:br>
              <a:rPr lang="en-US" dirty="0" smtClean="0"/>
            </a:br>
            <a:r>
              <a:rPr lang="en-US" dirty="0" smtClean="0"/>
              <a:t>likely</a:t>
            </a:r>
            <a:br>
              <a:rPr lang="en-US" dirty="0" smtClean="0"/>
            </a:br>
            <a:r>
              <a:rPr lang="en-US" dirty="0" smtClean="0"/>
              <a:t>characteristics</a:t>
            </a:r>
            <a:br>
              <a:rPr lang="en-US" dirty="0" smtClean="0"/>
            </a:br>
            <a:r>
              <a:rPr lang="en-US" dirty="0" smtClean="0"/>
              <a:t>of common</a:t>
            </a:r>
            <a:br>
              <a:rPr lang="en-US" dirty="0" smtClean="0"/>
            </a:br>
            <a:r>
              <a:rPr lang="en-US" dirty="0" smtClean="0"/>
              <a:t>ancestor.</a:t>
            </a:r>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pic>
        <p:nvPicPr>
          <p:cNvPr id="10" name="Picture 9" descr="19_07_Figure.jpg"/>
          <p:cNvPicPr>
            <a:picLocks noChangeAspect="1"/>
          </p:cNvPicPr>
          <p:nvPr/>
        </p:nvPicPr>
        <p:blipFill rotWithShape="1">
          <a:blip r:embed="rId3">
            <a:extLst>
              <a:ext uri="{28A0092B-C50C-407E-A947-70E740481C1C}">
                <a14:useLocalDpi xmlns:a14="http://schemas.microsoft.com/office/drawing/2010/main" val="0"/>
              </a:ext>
            </a:extLst>
          </a:blip>
          <a:srcRect b="2664"/>
          <a:stretch/>
        </p:blipFill>
        <p:spPr>
          <a:xfrm>
            <a:off x="3432927" y="2335429"/>
            <a:ext cx="4808878" cy="4294006"/>
          </a:xfrm>
          <a:prstGeom prst="rect">
            <a:avLst/>
          </a:prstGeom>
        </p:spPr>
      </p:pic>
    </p:spTree>
  </p:cSld>
  <p:clrMapOvr>
    <a:masterClrMapping/>
  </p:clrMapOvr>
  <p:transition>
    <p:sndAc>
      <p:end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idx="1"/>
          </p:nvPr>
        </p:nvSpPr>
        <p:spPr>
          <a:xfrm>
            <a:off x="365125" y="1071877"/>
            <a:ext cx="3660847" cy="5305354"/>
          </a:xfrm>
        </p:spPr>
        <p:txBody>
          <a:bodyPr/>
          <a:lstStyle/>
          <a:p>
            <a:pPr marL="0" indent="0">
              <a:buNone/>
            </a:pPr>
            <a:r>
              <a:rPr lang="en-US" dirty="0" smtClean="0"/>
              <a:t>These genetic studies suggest that the earliest life on Earth may have resembled the bacteria today found near deep ocean volcanic vents (black smokers) and geothermal hot springs.</a:t>
            </a:r>
          </a:p>
        </p:txBody>
      </p:sp>
      <p:sp>
        <p:nvSpPr>
          <p:cNvPr id="162821" name="Rectangle 5"/>
          <p:cNvSpPr>
            <a:spLocks noChangeArrowheads="1"/>
          </p:cNvSpPr>
          <p:nvPr/>
        </p:nvSpPr>
        <p:spPr bwMode="auto">
          <a:xfrm>
            <a:off x="7451725" y="5699125"/>
            <a:ext cx="184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
        <p:nvSpPr>
          <p:cNvPr id="12" name="Footer Placeholder 11"/>
          <p:cNvSpPr>
            <a:spLocks noGrp="1"/>
          </p:cNvSpPr>
          <p:nvPr>
            <p:ph type="ftr" sz="quarter" idx="10"/>
          </p:nvPr>
        </p:nvSpPr>
        <p:spPr/>
        <p:txBody>
          <a:bodyPr/>
          <a:lstStyle/>
          <a:p>
            <a:r>
              <a:rPr lang="en-GB" smtClean="0"/>
              <a:t>© 2015 Pearson Education, Inc.</a:t>
            </a:r>
            <a:endParaRPr lang="en-GB"/>
          </a:p>
        </p:txBody>
      </p:sp>
      <p:pic>
        <p:nvPicPr>
          <p:cNvPr id="13" name="Picture 12" descr="19_08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6349" y="1133972"/>
            <a:ext cx="4893544" cy="5018074"/>
          </a:xfrm>
          <a:prstGeom prst="rect">
            <a:avLst/>
          </a:prstGeom>
        </p:spPr>
      </p:pic>
    </p:spTree>
  </p:cSld>
  <p:clrMapOvr>
    <a:masterClrMapping/>
  </p:clrMapOvr>
  <p:transition>
    <p:sndAc>
      <p:end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smtClean="0"/>
              <a:t>Laboratory Experiments</a:t>
            </a:r>
          </a:p>
        </p:txBody>
      </p:sp>
      <p:sp>
        <p:nvSpPr>
          <p:cNvPr id="163843" name="Rectangle 3"/>
          <p:cNvSpPr>
            <a:spLocks noGrp="1" noChangeArrowheads="1"/>
          </p:cNvSpPr>
          <p:nvPr>
            <p:ph idx="1"/>
          </p:nvPr>
        </p:nvSpPr>
        <p:spPr>
          <a:xfrm>
            <a:off x="5331936" y="1522250"/>
            <a:ext cx="3578022" cy="4557738"/>
          </a:xfrm>
        </p:spPr>
        <p:txBody>
          <a:bodyPr/>
          <a:lstStyle/>
          <a:p>
            <a:r>
              <a:rPr lang="en-US" dirty="0" smtClean="0"/>
              <a:t>The Miller–Urey experiment (and more recent experiments) show that building blocks of life form easily and spontaneously under conditions of early Earth.</a:t>
            </a:r>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pic>
        <p:nvPicPr>
          <p:cNvPr id="9" name="Picture 8" descr="19_09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51" y="1795780"/>
            <a:ext cx="4688679" cy="3608721"/>
          </a:xfrm>
          <a:prstGeom prst="rect">
            <a:avLst/>
          </a:prstGeom>
        </p:spPr>
      </p:pic>
    </p:spTree>
  </p:cSld>
  <p:clrMapOvr>
    <a:masterClrMapping/>
  </p:clrMapOvr>
  <p:transition>
    <p:sndAc>
      <p:end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idx="1"/>
          </p:nvPr>
        </p:nvSpPr>
        <p:spPr>
          <a:xfrm>
            <a:off x="365125" y="5611604"/>
            <a:ext cx="8229600" cy="999566"/>
          </a:xfrm>
        </p:spPr>
        <p:txBody>
          <a:bodyPr/>
          <a:lstStyle/>
          <a:p>
            <a:pPr marL="0" indent="0">
              <a:buNone/>
            </a:pPr>
            <a:r>
              <a:rPr lang="en-US" dirty="0" smtClean="0"/>
              <a:t>Microscopic, enclosed membranes or </a:t>
            </a:r>
            <a:r>
              <a:rPr lang="en-US" altLang="ja-JP" dirty="0" smtClean="0"/>
              <a:t>"</a:t>
            </a:r>
            <a:r>
              <a:rPr lang="en-US" dirty="0" smtClean="0"/>
              <a:t>pre-cells</a:t>
            </a:r>
            <a:r>
              <a:rPr lang="en-US" altLang="ja-JP" dirty="0" smtClean="0"/>
              <a:t>"</a:t>
            </a:r>
            <a:r>
              <a:rPr lang="en-US" dirty="0" smtClean="0"/>
              <a:t> have been created in the lab.</a:t>
            </a:r>
          </a:p>
        </p:txBody>
      </p:sp>
      <p:sp>
        <p:nvSpPr>
          <p:cNvPr id="12" name="Footer Placeholder 11"/>
          <p:cNvSpPr>
            <a:spLocks noGrp="1"/>
          </p:cNvSpPr>
          <p:nvPr>
            <p:ph type="ftr" sz="quarter" idx="10"/>
          </p:nvPr>
        </p:nvSpPr>
        <p:spPr/>
        <p:txBody>
          <a:bodyPr/>
          <a:lstStyle/>
          <a:p>
            <a:r>
              <a:rPr lang="en-GB" smtClean="0"/>
              <a:t>© 2015 Pearson Education, Inc.</a:t>
            </a:r>
            <a:endParaRPr lang="en-GB"/>
          </a:p>
        </p:txBody>
      </p:sp>
      <p:pic>
        <p:nvPicPr>
          <p:cNvPr id="13" name="Picture 12" descr="19_10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912" y="769794"/>
            <a:ext cx="6969032" cy="4790902"/>
          </a:xfrm>
          <a:prstGeom prst="rect">
            <a:avLst/>
          </a:prstGeom>
        </p:spPr>
      </p:pic>
    </p:spTree>
  </p:cSld>
  <p:clrMapOvr>
    <a:masterClrMapping/>
  </p:clrMapOvr>
  <p:transition>
    <p:sndAc>
      <p:end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dirty="0" smtClean="0"/>
              <a:t>Chemicals to Life?</a:t>
            </a:r>
          </a:p>
        </p:txBody>
      </p:sp>
      <p:sp>
        <p:nvSpPr>
          <p:cNvPr id="12" name="Footer Placeholder 11"/>
          <p:cNvSpPr>
            <a:spLocks noGrp="1"/>
          </p:cNvSpPr>
          <p:nvPr>
            <p:ph type="ftr" sz="quarter" idx="10"/>
          </p:nvPr>
        </p:nvSpPr>
        <p:spPr/>
        <p:txBody>
          <a:bodyPr/>
          <a:lstStyle/>
          <a:p>
            <a:r>
              <a:rPr lang="en-GB" smtClean="0"/>
              <a:t>© 2015 Pearson Education, Inc.</a:t>
            </a:r>
            <a:endParaRPr lang="en-GB"/>
          </a:p>
        </p:txBody>
      </p:sp>
      <p:pic>
        <p:nvPicPr>
          <p:cNvPr id="13" name="Picture 12" descr="19_11_Figure_Anno.jpg"/>
          <p:cNvPicPr>
            <a:picLocks noChangeAspect="1"/>
          </p:cNvPicPr>
          <p:nvPr/>
        </p:nvPicPr>
        <p:blipFill rotWithShape="1">
          <a:blip r:embed="rId3">
            <a:extLst>
              <a:ext uri="{28A0092B-C50C-407E-A947-70E740481C1C}">
                <a14:useLocalDpi xmlns:a14="http://schemas.microsoft.com/office/drawing/2010/main" val="0"/>
              </a:ext>
            </a:extLst>
          </a:blip>
          <a:srcRect b="6869"/>
          <a:stretch/>
        </p:blipFill>
        <p:spPr>
          <a:xfrm>
            <a:off x="266700" y="2273300"/>
            <a:ext cx="8601456" cy="2140320"/>
          </a:xfrm>
          <a:prstGeom prst="rect">
            <a:avLst/>
          </a:prstGeom>
        </p:spPr>
      </p:pic>
    </p:spTree>
  </p:cSld>
  <p:clrMapOvr>
    <a:masterClrMapping/>
  </p:clrMapOvr>
  <p:transition>
    <p:sndAc>
      <p:end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smtClean="0"/>
              <a:t>Could life have migrated to Earth?</a:t>
            </a:r>
            <a:endParaRPr lang="en-US" dirty="0" smtClean="0"/>
          </a:p>
        </p:txBody>
      </p:sp>
      <p:sp>
        <p:nvSpPr>
          <p:cNvPr id="166915" name="Rectangle 3"/>
          <p:cNvSpPr>
            <a:spLocks noGrp="1" noChangeArrowheads="1"/>
          </p:cNvSpPr>
          <p:nvPr>
            <p:ph idx="1"/>
          </p:nvPr>
        </p:nvSpPr>
        <p:spPr/>
        <p:txBody>
          <a:bodyPr/>
          <a:lstStyle/>
          <a:p>
            <a:r>
              <a:rPr lang="en-US" dirty="0" smtClean="0"/>
              <a:t>Venus, Earth, and Mars have exchanged tons of rock (blasted into orbit by impacts).</a:t>
            </a:r>
          </a:p>
          <a:p>
            <a:r>
              <a:rPr lang="en-US" dirty="0" smtClean="0"/>
              <a:t>Some microbes can survive years in space.</a:t>
            </a:r>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ransition>
    <p:sndAc>
      <p:end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smtClean="0"/>
              <a:t>Could life have migrated to Earth?</a:t>
            </a:r>
            <a:endParaRPr lang="en-US" dirty="0" smtClean="0"/>
          </a:p>
        </p:txBody>
      </p:sp>
      <p:sp>
        <p:nvSpPr>
          <p:cNvPr id="166915" name="Rectangle 3"/>
          <p:cNvSpPr>
            <a:spLocks noGrp="1" noChangeArrowheads="1"/>
          </p:cNvSpPr>
          <p:nvPr>
            <p:ph idx="1"/>
          </p:nvPr>
        </p:nvSpPr>
        <p:spPr>
          <a:xfrm>
            <a:off x="5385975" y="1822149"/>
            <a:ext cx="3584647" cy="4653915"/>
          </a:xfrm>
        </p:spPr>
        <p:txBody>
          <a:bodyPr/>
          <a:lstStyle/>
          <a:p>
            <a:r>
              <a:rPr lang="en-US" dirty="0" smtClean="0"/>
              <a:t>There is even an animal, the </a:t>
            </a:r>
            <a:r>
              <a:rPr lang="en-US" dirty="0" err="1" smtClean="0"/>
              <a:t>tardigrade</a:t>
            </a:r>
            <a:r>
              <a:rPr lang="en-US" dirty="0" smtClean="0"/>
              <a:t>, which can survive some time in space.</a:t>
            </a:r>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pic>
        <p:nvPicPr>
          <p:cNvPr id="9" name="Picture 8" descr="19_12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761" y="1948973"/>
            <a:ext cx="5008142" cy="3726824"/>
          </a:xfrm>
          <a:prstGeom prst="rect">
            <a:avLst/>
          </a:prstGeom>
        </p:spPr>
      </p:pic>
    </p:spTree>
  </p:cSld>
  <p:clrMapOvr>
    <a:masterClrMapping/>
  </p:clrMapOvr>
  <p:transition>
    <p:sndAc>
      <p:end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dirty="0" smtClean="0"/>
              <a:t>Brief History of Life</a:t>
            </a:r>
          </a:p>
        </p:txBody>
      </p:sp>
      <p:sp>
        <p:nvSpPr>
          <p:cNvPr id="168963" name="Rectangle 3"/>
          <p:cNvSpPr>
            <a:spLocks noGrp="1" noChangeArrowheads="1"/>
          </p:cNvSpPr>
          <p:nvPr>
            <p:ph idx="1"/>
          </p:nvPr>
        </p:nvSpPr>
        <p:spPr/>
        <p:txBody>
          <a:bodyPr/>
          <a:lstStyle/>
          <a:p>
            <a:r>
              <a:rPr lang="en-US" dirty="0" smtClean="0"/>
              <a:t>4.4 billion years — early oceans form</a:t>
            </a:r>
          </a:p>
          <a:p>
            <a:r>
              <a:rPr lang="en-US" dirty="0" smtClean="0"/>
              <a:t>3.5 billion years — cyanobacteria start releasing oxygen</a:t>
            </a:r>
          </a:p>
          <a:p>
            <a:r>
              <a:rPr lang="en-US" dirty="0" smtClean="0"/>
              <a:t>2.0 billion years — oxygen begins building up in atmosphere</a:t>
            </a:r>
          </a:p>
          <a:p>
            <a:r>
              <a:rPr lang="en-US" dirty="0" smtClean="0"/>
              <a:t>540–500 million years — Cambrian Explosion</a:t>
            </a:r>
          </a:p>
          <a:p>
            <a:r>
              <a:rPr lang="en-US" dirty="0" smtClean="0"/>
              <a:t>225–65 million years — dinosaurs and small mammals (dinosaurs ruled)</a:t>
            </a:r>
          </a:p>
          <a:p>
            <a:r>
              <a:rPr lang="en-US" dirty="0" smtClean="0"/>
              <a:t>Few million years — earliest hominids</a:t>
            </a:r>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ransition>
    <p:sndAc>
      <p:end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smtClean="0"/>
              <a:t>19.1 Life on Earth</a:t>
            </a:r>
            <a:endParaRPr lang="en-US" dirty="0" smtClean="0"/>
          </a:p>
        </p:txBody>
      </p:sp>
      <p:sp>
        <p:nvSpPr>
          <p:cNvPr id="144387" name="Rectangle 3"/>
          <p:cNvSpPr>
            <a:spLocks noGrp="1" noChangeArrowheads="1"/>
          </p:cNvSpPr>
          <p:nvPr>
            <p:ph idx="1"/>
          </p:nvPr>
        </p:nvSpPr>
        <p:spPr/>
        <p:txBody>
          <a:bodyPr/>
          <a:lstStyle/>
          <a:p>
            <a:pPr marL="0" indent="0">
              <a:buNone/>
            </a:pPr>
            <a:r>
              <a:rPr lang="en-US" dirty="0" smtClean="0"/>
              <a:t>Our goals for learning:</a:t>
            </a:r>
          </a:p>
          <a:p>
            <a:r>
              <a:rPr lang="en-US" dirty="0" smtClean="0">
                <a:solidFill>
                  <a:srgbClr val="374B94"/>
                </a:solidFill>
              </a:rPr>
              <a:t>When did life arise on Earth? </a:t>
            </a:r>
          </a:p>
          <a:p>
            <a:r>
              <a:rPr lang="en-US" dirty="0" smtClean="0">
                <a:solidFill>
                  <a:srgbClr val="374B94"/>
                </a:solidFill>
              </a:rPr>
              <a:t>How did life arise on Earth?</a:t>
            </a:r>
          </a:p>
          <a:p>
            <a:r>
              <a:rPr lang="en-US" dirty="0" smtClean="0">
                <a:solidFill>
                  <a:srgbClr val="374B94"/>
                </a:solidFill>
              </a:rPr>
              <a:t>What are the necessities of life?</a:t>
            </a:r>
          </a:p>
          <a:p>
            <a:endParaRPr lang="en-US" dirty="0" smtClean="0"/>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lstStyle/>
          <a:p>
            <a:pPr marL="0" indent="0">
              <a:buNone/>
              <a:defRPr/>
            </a:pPr>
            <a:r>
              <a:rPr lang="en-US" sz="2400" dirty="0"/>
              <a:t>You have a time machine with a dial that you can spin</a:t>
            </a:r>
            <a:r>
              <a:rPr lang="en-US" sz="2400" dirty="0">
                <a:solidFill>
                  <a:schemeClr val="accent2"/>
                </a:solidFill>
              </a:rPr>
              <a:t> </a:t>
            </a:r>
            <a:r>
              <a:rPr lang="en-US" sz="2400" dirty="0"/>
              <a:t>to send you randomly to any time in </a:t>
            </a:r>
            <a:r>
              <a:rPr lang="en-US" sz="2400" dirty="0" smtClean="0"/>
              <a:t>Earth</a:t>
            </a:r>
            <a:r>
              <a:rPr lang="fr-FR" sz="2400" dirty="0" smtClean="0"/>
              <a:t>'</a:t>
            </a:r>
            <a:r>
              <a:rPr lang="en-US" sz="2400" dirty="0" smtClean="0"/>
              <a:t>s </a:t>
            </a:r>
            <a:r>
              <a:rPr lang="en-US" sz="2400" dirty="0"/>
              <a:t>history. If you spin the dial, travel through time, and walk out, what is most likely to happen to you</a:t>
            </a:r>
            <a:r>
              <a:rPr lang="en-US" sz="2400" dirty="0" smtClean="0"/>
              <a:t>?</a:t>
            </a:r>
          </a:p>
          <a:p>
            <a:pPr marL="457200" indent="-457200">
              <a:buFont typeface="Times" charset="0"/>
              <a:buAutoNum type="alphaUcPeriod"/>
              <a:defRPr/>
            </a:pPr>
            <a:r>
              <a:rPr lang="en-US" sz="2400" dirty="0" smtClean="0">
                <a:solidFill>
                  <a:schemeClr val="tx1"/>
                </a:solidFill>
              </a:rPr>
              <a:t>You</a:t>
            </a:r>
            <a:r>
              <a:rPr lang="fr-FR" sz="2400" dirty="0" smtClean="0">
                <a:solidFill>
                  <a:schemeClr val="tx1"/>
                </a:solidFill>
              </a:rPr>
              <a:t>'</a:t>
            </a:r>
            <a:r>
              <a:rPr lang="en-US" sz="2400" dirty="0" err="1" smtClean="0">
                <a:solidFill>
                  <a:schemeClr val="tx1"/>
                </a:solidFill>
              </a:rPr>
              <a:t>ll</a:t>
            </a:r>
            <a:r>
              <a:rPr lang="en-US" sz="2400" dirty="0" smtClean="0">
                <a:solidFill>
                  <a:schemeClr val="tx1"/>
                </a:solidFill>
              </a:rPr>
              <a:t> </a:t>
            </a:r>
            <a:r>
              <a:rPr lang="en-US" sz="2400" dirty="0">
                <a:solidFill>
                  <a:schemeClr val="tx1"/>
                </a:solidFill>
              </a:rPr>
              <a:t>be eaten by dinosaurs.</a:t>
            </a:r>
          </a:p>
          <a:p>
            <a:pPr marL="457200" indent="-457200">
              <a:buFont typeface="Times" charset="0"/>
              <a:buAutoNum type="alphaUcPeriod"/>
              <a:defRPr/>
            </a:pPr>
            <a:r>
              <a:rPr lang="en-US" sz="2400" dirty="0" smtClean="0">
                <a:solidFill>
                  <a:schemeClr val="tx1"/>
                </a:solidFill>
              </a:rPr>
              <a:t>You</a:t>
            </a:r>
            <a:r>
              <a:rPr lang="fr-FR" sz="2400" dirty="0" smtClean="0">
                <a:solidFill>
                  <a:schemeClr val="tx1"/>
                </a:solidFill>
              </a:rPr>
              <a:t>'</a:t>
            </a:r>
            <a:r>
              <a:rPr lang="en-US" sz="2400" dirty="0" err="1" smtClean="0">
                <a:solidFill>
                  <a:schemeClr val="tx1"/>
                </a:solidFill>
              </a:rPr>
              <a:t>ll</a:t>
            </a:r>
            <a:r>
              <a:rPr lang="en-US" sz="2400" dirty="0" smtClean="0">
                <a:solidFill>
                  <a:schemeClr val="tx1"/>
                </a:solidFill>
              </a:rPr>
              <a:t> </a:t>
            </a:r>
            <a:r>
              <a:rPr lang="en-US" sz="2400" dirty="0">
                <a:solidFill>
                  <a:schemeClr val="tx1"/>
                </a:solidFill>
              </a:rPr>
              <a:t>suffocate because </a:t>
            </a:r>
            <a:r>
              <a:rPr lang="en-US" sz="2400" dirty="0" smtClean="0">
                <a:solidFill>
                  <a:schemeClr val="tx1"/>
                </a:solidFill>
              </a:rPr>
              <a:t>you</a:t>
            </a:r>
            <a:r>
              <a:rPr lang="fr-FR" sz="2400" dirty="0" smtClean="0">
                <a:solidFill>
                  <a:schemeClr val="tx1"/>
                </a:solidFill>
              </a:rPr>
              <a:t>'</a:t>
            </a:r>
            <a:r>
              <a:rPr lang="en-US" sz="2400" dirty="0" err="1" smtClean="0">
                <a:solidFill>
                  <a:schemeClr val="tx1"/>
                </a:solidFill>
              </a:rPr>
              <a:t>ll</a:t>
            </a:r>
            <a:r>
              <a:rPr lang="en-US" sz="2400" dirty="0" smtClean="0">
                <a:solidFill>
                  <a:schemeClr val="tx1"/>
                </a:solidFill>
              </a:rPr>
              <a:t> </a:t>
            </a:r>
            <a:r>
              <a:rPr lang="en-US" sz="2400" dirty="0">
                <a:solidFill>
                  <a:schemeClr val="tx1"/>
                </a:solidFill>
              </a:rPr>
              <a:t>be unable to </a:t>
            </a:r>
            <a:r>
              <a:rPr lang="en-US" sz="2400" dirty="0" smtClean="0">
                <a:solidFill>
                  <a:schemeClr val="tx1"/>
                </a:solidFill>
              </a:rPr>
              <a:t>breathe</a:t>
            </a:r>
            <a:br>
              <a:rPr lang="en-US" sz="2400" dirty="0" smtClean="0">
                <a:solidFill>
                  <a:schemeClr val="tx1"/>
                </a:solidFill>
              </a:rPr>
            </a:br>
            <a:r>
              <a:rPr lang="en-US" sz="2400" dirty="0" smtClean="0">
                <a:solidFill>
                  <a:schemeClr val="tx1"/>
                </a:solidFill>
              </a:rPr>
              <a:t>the </a:t>
            </a:r>
            <a:r>
              <a:rPr lang="en-US" sz="2400" dirty="0">
                <a:solidFill>
                  <a:schemeClr val="tx1"/>
                </a:solidFill>
              </a:rPr>
              <a:t>air.</a:t>
            </a:r>
          </a:p>
          <a:p>
            <a:pPr marL="457200" indent="-457200">
              <a:buFont typeface="Times" charset="0"/>
              <a:buAutoNum type="alphaUcPeriod"/>
              <a:defRPr/>
            </a:pPr>
            <a:r>
              <a:rPr lang="en-US" sz="2400" dirty="0" smtClean="0">
                <a:solidFill>
                  <a:schemeClr val="tx1"/>
                </a:solidFill>
              </a:rPr>
              <a:t>You</a:t>
            </a:r>
            <a:r>
              <a:rPr lang="fr-FR" sz="2400" dirty="0" smtClean="0">
                <a:solidFill>
                  <a:schemeClr val="tx1"/>
                </a:solidFill>
              </a:rPr>
              <a:t>'</a:t>
            </a:r>
            <a:r>
              <a:rPr lang="en-US" sz="2400" dirty="0" err="1" smtClean="0">
                <a:solidFill>
                  <a:schemeClr val="tx1"/>
                </a:solidFill>
              </a:rPr>
              <a:t>ll</a:t>
            </a:r>
            <a:r>
              <a:rPr lang="en-US" sz="2400" dirty="0" smtClean="0">
                <a:solidFill>
                  <a:schemeClr val="tx1"/>
                </a:solidFill>
              </a:rPr>
              <a:t> </a:t>
            </a:r>
            <a:r>
              <a:rPr lang="en-US" sz="2400" dirty="0">
                <a:solidFill>
                  <a:schemeClr val="tx1"/>
                </a:solidFill>
              </a:rPr>
              <a:t>be consumed by toxic bacteria.</a:t>
            </a:r>
          </a:p>
          <a:p>
            <a:pPr marL="457200" indent="-457200">
              <a:buFont typeface="Times" charset="0"/>
              <a:buAutoNum type="alphaUcPeriod"/>
              <a:defRPr/>
            </a:pPr>
            <a:r>
              <a:rPr lang="en-US" sz="2400" dirty="0">
                <a:solidFill>
                  <a:schemeClr val="tx1"/>
                </a:solidFill>
              </a:rPr>
              <a:t>Nothing: </a:t>
            </a:r>
            <a:r>
              <a:rPr lang="en-US" sz="2400" dirty="0" smtClean="0">
                <a:solidFill>
                  <a:schemeClr val="tx1"/>
                </a:solidFill>
              </a:rPr>
              <a:t>you</a:t>
            </a:r>
            <a:r>
              <a:rPr lang="fr-FR" sz="2400" dirty="0" smtClean="0">
                <a:solidFill>
                  <a:schemeClr val="tx1"/>
                </a:solidFill>
              </a:rPr>
              <a:t>'</a:t>
            </a:r>
            <a:r>
              <a:rPr lang="en-US" sz="2400" dirty="0" err="1" smtClean="0">
                <a:solidFill>
                  <a:schemeClr val="tx1"/>
                </a:solidFill>
              </a:rPr>
              <a:t>ll</a:t>
            </a:r>
            <a:r>
              <a:rPr lang="en-US" sz="2400" dirty="0" smtClean="0">
                <a:solidFill>
                  <a:schemeClr val="tx1"/>
                </a:solidFill>
              </a:rPr>
              <a:t> </a:t>
            </a:r>
            <a:r>
              <a:rPr lang="en-US" sz="2400" dirty="0">
                <a:solidFill>
                  <a:schemeClr val="tx1"/>
                </a:solidFill>
              </a:rPr>
              <a:t>probably be just </a:t>
            </a:r>
            <a:r>
              <a:rPr lang="en-US" sz="2400" dirty="0" smtClean="0">
                <a:solidFill>
                  <a:schemeClr val="tx1"/>
                </a:solidFill>
              </a:rPr>
              <a:t>fine.</a:t>
            </a:r>
            <a:endParaRPr lang="en-US" sz="2400" dirty="0"/>
          </a:p>
        </p:txBody>
      </p:sp>
      <p:sp>
        <p:nvSpPr>
          <p:cNvPr id="14" name="Title 13"/>
          <p:cNvSpPr>
            <a:spLocks noGrp="1"/>
          </p:cNvSpPr>
          <p:nvPr>
            <p:ph type="title"/>
          </p:nvPr>
        </p:nvSpPr>
        <p:spPr>
          <a:xfrm>
            <a:off x="0" y="614908"/>
            <a:ext cx="9144000" cy="584776"/>
          </a:xfrm>
        </p:spPr>
        <p:txBody>
          <a:bodyPr/>
          <a:lstStyle/>
          <a:p>
            <a:r>
              <a:rPr lang="en-US" dirty="0"/>
              <a:t>Thought </a:t>
            </a:r>
            <a:r>
              <a:rPr lang="en-US" dirty="0" smtClean="0"/>
              <a:t>Question</a:t>
            </a:r>
            <a:endParaRPr lang="en-US" dirty="0"/>
          </a:p>
        </p:txBody>
      </p:sp>
      <p:sp>
        <p:nvSpPr>
          <p:cNvPr id="16" name="Footer Placeholder 15"/>
          <p:cNvSpPr>
            <a:spLocks noGrp="1"/>
          </p:cNvSpPr>
          <p:nvPr>
            <p:ph type="ftr" sz="quarter" idx="10"/>
          </p:nvPr>
        </p:nvSpPr>
        <p:spPr/>
        <p:txBody>
          <a:bodyPr/>
          <a:lstStyle/>
          <a:p>
            <a:r>
              <a:rPr lang="en-GB" smtClean="0"/>
              <a:t>© 2015 Pearson Education, Inc.</a:t>
            </a:r>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0" y="614908"/>
            <a:ext cx="9144000" cy="584776"/>
          </a:xfrm>
        </p:spPr>
        <p:txBody>
          <a:bodyPr/>
          <a:lstStyle/>
          <a:p>
            <a:r>
              <a:rPr lang="en-US" dirty="0"/>
              <a:t>Thought </a:t>
            </a:r>
            <a:r>
              <a:rPr lang="en-US" dirty="0" smtClean="0"/>
              <a:t>Question</a:t>
            </a:r>
            <a:endParaRPr lang="en-US" dirty="0"/>
          </a:p>
        </p:txBody>
      </p:sp>
      <p:sp>
        <p:nvSpPr>
          <p:cNvPr id="15" name="Content Placeholder 14"/>
          <p:cNvSpPr>
            <a:spLocks noGrp="1"/>
          </p:cNvSpPr>
          <p:nvPr>
            <p:ph idx="1"/>
          </p:nvPr>
        </p:nvSpPr>
        <p:spPr/>
        <p:txBody>
          <a:bodyPr/>
          <a:lstStyle/>
          <a:p>
            <a:pPr marL="0" indent="0">
              <a:buNone/>
            </a:pPr>
            <a:r>
              <a:rPr lang="en-US" sz="2400" dirty="0"/>
              <a:t>You have a time machine with a dial that you can spin to send you randomly to any time in </a:t>
            </a:r>
            <a:r>
              <a:rPr lang="en-US" sz="2400" dirty="0" smtClean="0"/>
              <a:t>Earth</a:t>
            </a:r>
            <a:r>
              <a:rPr lang="fr-FR" sz="2400" dirty="0" smtClean="0"/>
              <a:t>'</a:t>
            </a:r>
            <a:r>
              <a:rPr lang="en-US" sz="2400" dirty="0" smtClean="0"/>
              <a:t>s </a:t>
            </a:r>
            <a:r>
              <a:rPr lang="en-US" sz="2400" dirty="0"/>
              <a:t>history. If you spin the dial, travel through time, and walk out, what is most likely to happen to you?</a:t>
            </a:r>
          </a:p>
          <a:p>
            <a:pPr marL="457200" indent="-457200">
              <a:buFont typeface="+mj-lt"/>
              <a:buAutoNum type="alphaUcPeriod"/>
            </a:pPr>
            <a:r>
              <a:rPr lang="en-US" sz="2400" dirty="0" smtClean="0">
                <a:solidFill>
                  <a:srgbClr val="BFBFBF"/>
                </a:solidFill>
              </a:rPr>
              <a:t>You</a:t>
            </a:r>
            <a:r>
              <a:rPr lang="fr-FR" sz="2400" dirty="0" smtClean="0">
                <a:solidFill>
                  <a:srgbClr val="BFBFBF"/>
                </a:solidFill>
              </a:rPr>
              <a:t>'</a:t>
            </a:r>
            <a:r>
              <a:rPr lang="en-US" sz="2400" dirty="0" err="1" smtClean="0">
                <a:solidFill>
                  <a:srgbClr val="BFBFBF"/>
                </a:solidFill>
              </a:rPr>
              <a:t>ll</a:t>
            </a:r>
            <a:r>
              <a:rPr lang="en-US" sz="2400" dirty="0" smtClean="0">
                <a:solidFill>
                  <a:srgbClr val="BFBFBF"/>
                </a:solidFill>
              </a:rPr>
              <a:t> </a:t>
            </a:r>
            <a:r>
              <a:rPr lang="en-US" sz="2400" dirty="0">
                <a:solidFill>
                  <a:srgbClr val="BFBFBF"/>
                </a:solidFill>
              </a:rPr>
              <a:t>be eaten by dinosaurs.</a:t>
            </a:r>
          </a:p>
          <a:p>
            <a:pPr marL="457200" indent="-457200">
              <a:buFont typeface="+mj-lt"/>
              <a:buAutoNum type="alphaUcPeriod"/>
            </a:pPr>
            <a:r>
              <a:rPr lang="en-US" sz="2400" b="1" dirty="0" smtClean="0"/>
              <a:t>You</a:t>
            </a:r>
            <a:r>
              <a:rPr lang="fr-FR" sz="2400" b="1" dirty="0" smtClean="0"/>
              <a:t>'</a:t>
            </a:r>
            <a:r>
              <a:rPr lang="en-US" sz="2400" b="1" dirty="0" err="1" smtClean="0"/>
              <a:t>ll</a:t>
            </a:r>
            <a:r>
              <a:rPr lang="en-US" sz="2400" b="1" dirty="0" smtClean="0"/>
              <a:t> </a:t>
            </a:r>
            <a:r>
              <a:rPr lang="en-US" sz="2400" b="1" dirty="0"/>
              <a:t>suffocate because </a:t>
            </a:r>
            <a:r>
              <a:rPr lang="en-US" sz="2400" b="1" dirty="0" smtClean="0"/>
              <a:t>you</a:t>
            </a:r>
            <a:r>
              <a:rPr lang="fr-FR" sz="2400" b="1" dirty="0" smtClean="0"/>
              <a:t>'</a:t>
            </a:r>
            <a:r>
              <a:rPr lang="en-US" sz="2400" b="1" dirty="0" err="1" smtClean="0"/>
              <a:t>ll</a:t>
            </a:r>
            <a:r>
              <a:rPr lang="en-US" sz="2400" b="1" dirty="0" smtClean="0"/>
              <a:t> </a:t>
            </a:r>
            <a:r>
              <a:rPr lang="en-US" sz="2400" b="1" dirty="0"/>
              <a:t>be unable to breathe the air.</a:t>
            </a:r>
          </a:p>
          <a:p>
            <a:pPr marL="457200" indent="-457200">
              <a:buFont typeface="+mj-lt"/>
              <a:buAutoNum type="alphaUcPeriod"/>
            </a:pPr>
            <a:r>
              <a:rPr lang="en-US" sz="2400" dirty="0" smtClean="0">
                <a:solidFill>
                  <a:srgbClr val="BFBFBF"/>
                </a:solidFill>
              </a:rPr>
              <a:t>You</a:t>
            </a:r>
            <a:r>
              <a:rPr lang="fr-FR" sz="2400" dirty="0" smtClean="0">
                <a:solidFill>
                  <a:srgbClr val="BFBFBF"/>
                </a:solidFill>
              </a:rPr>
              <a:t>'</a:t>
            </a:r>
            <a:r>
              <a:rPr lang="en-US" sz="2400" dirty="0" err="1" smtClean="0">
                <a:solidFill>
                  <a:srgbClr val="BFBFBF"/>
                </a:solidFill>
              </a:rPr>
              <a:t>ll</a:t>
            </a:r>
            <a:r>
              <a:rPr lang="en-US" sz="2400" dirty="0" smtClean="0">
                <a:solidFill>
                  <a:srgbClr val="BFBFBF"/>
                </a:solidFill>
              </a:rPr>
              <a:t> </a:t>
            </a:r>
            <a:r>
              <a:rPr lang="en-US" sz="2400" dirty="0">
                <a:solidFill>
                  <a:srgbClr val="BFBFBF"/>
                </a:solidFill>
              </a:rPr>
              <a:t>be consumed by toxic bacteria.</a:t>
            </a:r>
          </a:p>
          <a:p>
            <a:pPr marL="457200" indent="-457200">
              <a:buFont typeface="+mj-lt"/>
              <a:buAutoNum type="alphaUcPeriod"/>
            </a:pPr>
            <a:r>
              <a:rPr lang="en-US" sz="2400" dirty="0">
                <a:solidFill>
                  <a:srgbClr val="BFBFBF"/>
                </a:solidFill>
              </a:rPr>
              <a:t>Nothing: </a:t>
            </a:r>
            <a:r>
              <a:rPr lang="en-US" sz="2400" dirty="0" smtClean="0">
                <a:solidFill>
                  <a:srgbClr val="BFBFBF"/>
                </a:solidFill>
              </a:rPr>
              <a:t>you</a:t>
            </a:r>
            <a:r>
              <a:rPr lang="fr-FR" sz="2400" dirty="0" smtClean="0">
                <a:solidFill>
                  <a:srgbClr val="BFBFBF"/>
                </a:solidFill>
              </a:rPr>
              <a:t>'</a:t>
            </a:r>
            <a:r>
              <a:rPr lang="en-US" sz="2400" dirty="0" err="1" smtClean="0">
                <a:solidFill>
                  <a:srgbClr val="BFBFBF"/>
                </a:solidFill>
              </a:rPr>
              <a:t>ll</a:t>
            </a:r>
            <a:r>
              <a:rPr lang="en-US" sz="2400" dirty="0" smtClean="0">
                <a:solidFill>
                  <a:srgbClr val="BFBFBF"/>
                </a:solidFill>
              </a:rPr>
              <a:t> </a:t>
            </a:r>
            <a:r>
              <a:rPr lang="en-US" sz="2400" dirty="0">
                <a:solidFill>
                  <a:srgbClr val="BFBFBF"/>
                </a:solidFill>
              </a:rPr>
              <a:t>probably be just fine.</a:t>
            </a:r>
          </a:p>
        </p:txBody>
      </p:sp>
      <p:sp>
        <p:nvSpPr>
          <p:cNvPr id="16" name="Footer Placeholder 15"/>
          <p:cNvSpPr>
            <a:spLocks noGrp="1"/>
          </p:cNvSpPr>
          <p:nvPr>
            <p:ph type="ftr" sz="quarter" idx="10"/>
          </p:nvPr>
        </p:nvSpPr>
        <p:spPr/>
        <p:txBody>
          <a:bodyPr/>
          <a:lstStyle/>
          <a:p>
            <a:r>
              <a:rPr lang="en-GB" smtClean="0"/>
              <a:t>© 2015 Pearson Education, Inc.</a:t>
            </a: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smtClean="0"/>
              <a:t>Origin of Oxygen</a:t>
            </a:r>
          </a:p>
        </p:txBody>
      </p:sp>
      <p:sp>
        <p:nvSpPr>
          <p:cNvPr id="175107" name="Rectangle 3"/>
          <p:cNvSpPr>
            <a:spLocks noGrp="1" noChangeArrowheads="1"/>
          </p:cNvSpPr>
          <p:nvPr>
            <p:ph idx="1"/>
          </p:nvPr>
        </p:nvSpPr>
        <p:spPr>
          <a:xfrm>
            <a:off x="5394983" y="1813142"/>
            <a:ext cx="3593652" cy="4653915"/>
          </a:xfrm>
        </p:spPr>
        <p:txBody>
          <a:bodyPr/>
          <a:lstStyle/>
          <a:p>
            <a:r>
              <a:rPr lang="en-US" dirty="0" smtClean="0"/>
              <a:t>Cyanobacteria paved the way for more complicated life-forms by releasing oxygen into the atmosphere via photosynthesis.</a:t>
            </a:r>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pic>
        <p:nvPicPr>
          <p:cNvPr id="9" name="Picture 8" descr="19_13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42" y="1944779"/>
            <a:ext cx="4940806" cy="3333556"/>
          </a:xfrm>
          <a:prstGeom prst="rect">
            <a:avLst/>
          </a:prstGeom>
        </p:spPr>
      </p:pic>
    </p:spTree>
  </p:cSld>
  <p:clrMapOvr>
    <a:masterClrMapping/>
  </p:clrMapOvr>
  <p:transition>
    <p:sndAc>
      <p:end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smtClean="0"/>
              <a:t>What are the necessities of life?</a:t>
            </a:r>
            <a:endParaRPr lang="en-US" dirty="0" smtClean="0"/>
          </a:p>
        </p:txBody>
      </p:sp>
      <p:sp>
        <p:nvSpPr>
          <p:cNvPr id="12" name="Footer Placeholder 11"/>
          <p:cNvSpPr>
            <a:spLocks noGrp="1"/>
          </p:cNvSpPr>
          <p:nvPr>
            <p:ph type="ftr" sz="quarter" idx="10"/>
          </p:nvPr>
        </p:nvSpPr>
        <p:spPr/>
        <p:txBody>
          <a:bodyPr/>
          <a:lstStyle/>
          <a:p>
            <a:r>
              <a:rPr lang="en-GB" smtClean="0"/>
              <a:t>© 2015 Pearson Education, Inc.</a:t>
            </a:r>
            <a:endParaRPr lang="en-GB"/>
          </a:p>
        </p:txBody>
      </p:sp>
      <p:pic>
        <p:nvPicPr>
          <p:cNvPr id="13" name="Picture 12" descr="19_13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498" y="1197163"/>
            <a:ext cx="7877860" cy="5315182"/>
          </a:xfrm>
          <a:prstGeom prst="rect">
            <a:avLst/>
          </a:prstGeom>
        </p:spPr>
      </p:pic>
    </p:spTree>
  </p:cSld>
  <p:clrMapOvr>
    <a:masterClrMapping/>
  </p:clrMapOvr>
  <p:transition>
    <p:sndAc>
      <p:end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smtClean="0"/>
              <a:t>Necessities for Life</a:t>
            </a:r>
          </a:p>
        </p:txBody>
      </p:sp>
      <p:sp>
        <p:nvSpPr>
          <p:cNvPr id="179203" name="Rectangle 3"/>
          <p:cNvSpPr>
            <a:spLocks noGrp="1" noChangeArrowheads="1"/>
          </p:cNvSpPr>
          <p:nvPr>
            <p:ph idx="1"/>
          </p:nvPr>
        </p:nvSpPr>
        <p:spPr/>
        <p:txBody>
          <a:bodyPr/>
          <a:lstStyle/>
          <a:p>
            <a:r>
              <a:rPr lang="en-US" dirty="0" smtClean="0"/>
              <a:t>Nutrient source</a:t>
            </a:r>
          </a:p>
          <a:p>
            <a:r>
              <a:rPr lang="en-US" dirty="0" smtClean="0"/>
              <a:t>Energy (sunlight, chemical reactions, internal heat)</a:t>
            </a:r>
          </a:p>
          <a:p>
            <a:r>
              <a:rPr lang="en-US" dirty="0" smtClean="0"/>
              <a:t>Liquid water (or possibly some other liquid)</a:t>
            </a:r>
          </a:p>
        </p:txBody>
      </p:sp>
      <p:grpSp>
        <p:nvGrpSpPr>
          <p:cNvPr id="179204" name="Group 4"/>
          <p:cNvGrpSpPr>
            <a:grpSpLocks/>
          </p:cNvGrpSpPr>
          <p:nvPr/>
        </p:nvGrpSpPr>
        <p:grpSpPr bwMode="auto">
          <a:xfrm>
            <a:off x="2438400" y="4267200"/>
            <a:ext cx="4648200" cy="1403350"/>
            <a:chOff x="1536" y="2496"/>
            <a:chExt cx="2928" cy="884"/>
          </a:xfrm>
        </p:grpSpPr>
        <p:sp>
          <p:nvSpPr>
            <p:cNvPr id="179205" name="AutoShape 5"/>
            <p:cNvSpPr>
              <a:spLocks noChangeArrowheads="1"/>
            </p:cNvSpPr>
            <p:nvPr/>
          </p:nvSpPr>
          <p:spPr bwMode="auto">
            <a:xfrm rot="-5681120">
              <a:off x="1488" y="2544"/>
              <a:ext cx="864" cy="76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9206" name="Text Box 6"/>
            <p:cNvSpPr txBox="1">
              <a:spLocks noChangeArrowheads="1"/>
            </p:cNvSpPr>
            <p:nvPr/>
          </p:nvSpPr>
          <p:spPr bwMode="auto">
            <a:xfrm>
              <a:off x="2400" y="2784"/>
              <a:ext cx="2064" cy="5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a:solidFill>
                    <a:schemeClr val="tx1"/>
                  </a:solidFill>
                  <a:latin typeface="Comic Sans MS" charset="0"/>
                  <a:cs typeface="+mn-cs"/>
                </a:rPr>
                <a:t>Hardest to find on other planets</a:t>
              </a:r>
            </a:p>
          </p:txBody>
        </p:sp>
      </p:gr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ransition>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9204"/>
                                        </p:tgtEl>
                                        <p:attrNameLst>
                                          <p:attrName>style.visibility</p:attrName>
                                        </p:attrNameLst>
                                      </p:cBhvr>
                                      <p:to>
                                        <p:strVal val="visible"/>
                                      </p:to>
                                    </p:set>
                                    <p:animEffect transition="in" filter="dissolve">
                                      <p:cBhvr>
                                        <p:cTn id="7" dur="500"/>
                                        <p:tgtEl>
                                          <p:spTgt spid="179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smtClean="0"/>
              <a:t>What have we learned?</a:t>
            </a:r>
          </a:p>
        </p:txBody>
      </p:sp>
      <p:sp>
        <p:nvSpPr>
          <p:cNvPr id="181251" name="Rectangle 3"/>
          <p:cNvSpPr>
            <a:spLocks noGrp="1" noChangeArrowheads="1"/>
          </p:cNvSpPr>
          <p:nvPr>
            <p:ph idx="1"/>
          </p:nvPr>
        </p:nvSpPr>
        <p:spPr/>
        <p:txBody>
          <a:bodyPr/>
          <a:lstStyle/>
          <a:p>
            <a:r>
              <a:rPr lang="en-US" dirty="0" smtClean="0">
                <a:solidFill>
                  <a:srgbClr val="374B94"/>
                </a:solidFill>
              </a:rPr>
              <a:t>When did life arise on Earth?</a:t>
            </a:r>
          </a:p>
          <a:p>
            <a:pPr lvl="1"/>
            <a:r>
              <a:rPr lang="en-US" dirty="0" smtClean="0"/>
              <a:t>Life arose at least 3.85 billion years ago, shortly after the end of heavy bombardment.</a:t>
            </a:r>
          </a:p>
          <a:p>
            <a:r>
              <a:rPr lang="en-US" dirty="0" smtClean="0">
                <a:solidFill>
                  <a:srgbClr val="374B94"/>
                </a:solidFill>
              </a:rPr>
              <a:t>How did life arise on Earth?</a:t>
            </a:r>
          </a:p>
          <a:p>
            <a:pPr lvl="1"/>
            <a:r>
              <a:rPr lang="en-US" dirty="0" smtClean="0"/>
              <a:t>Life evolved from a common organism through natural selection, but we do not yet know the origin of the first organism.</a:t>
            </a:r>
          </a:p>
          <a:p>
            <a:r>
              <a:rPr lang="en-US" dirty="0" smtClean="0">
                <a:solidFill>
                  <a:srgbClr val="374B94"/>
                </a:solidFill>
              </a:rPr>
              <a:t>What are the necessities of life?</a:t>
            </a:r>
          </a:p>
          <a:p>
            <a:pPr lvl="1"/>
            <a:r>
              <a:rPr lang="en-US" dirty="0" smtClean="0"/>
              <a:t>Nutrients, energy, and liquid water.</a:t>
            </a:r>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smtClean="0"/>
              <a:t>19.2 Life in the Solar System</a:t>
            </a:r>
            <a:endParaRPr lang="en-US" dirty="0" smtClean="0"/>
          </a:p>
        </p:txBody>
      </p:sp>
      <p:sp>
        <p:nvSpPr>
          <p:cNvPr id="182275" name="Rectangle 3"/>
          <p:cNvSpPr>
            <a:spLocks noGrp="1" noChangeArrowheads="1"/>
          </p:cNvSpPr>
          <p:nvPr>
            <p:ph idx="1"/>
          </p:nvPr>
        </p:nvSpPr>
        <p:spPr/>
        <p:txBody>
          <a:bodyPr/>
          <a:lstStyle/>
          <a:p>
            <a:pPr marL="0" indent="0">
              <a:buNone/>
            </a:pPr>
            <a:r>
              <a:rPr lang="en-US" dirty="0" smtClean="0"/>
              <a:t>Our goals for learning:</a:t>
            </a:r>
          </a:p>
          <a:p>
            <a:r>
              <a:rPr lang="en-US" dirty="0" smtClean="0">
                <a:solidFill>
                  <a:srgbClr val="374B94"/>
                </a:solidFill>
              </a:rPr>
              <a:t>Could there be life on Mars? </a:t>
            </a:r>
          </a:p>
          <a:p>
            <a:r>
              <a:rPr lang="en-US" dirty="0" smtClean="0">
                <a:solidFill>
                  <a:srgbClr val="374B94"/>
                </a:solidFill>
              </a:rPr>
              <a:t>Could there be life on Europa or other jovian moons?</a:t>
            </a:r>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smtClean="0"/>
              <a:t>Could there be life on Mars?</a:t>
            </a:r>
          </a:p>
        </p:txBody>
      </p:sp>
      <p:pic>
        <p:nvPicPr>
          <p:cNvPr id="56322" name="Picture 7" descr="18_12_Figure"/>
          <p:cNvPicPr>
            <a:picLocks noChangeAspect="1" noChangeArrowheads="1"/>
          </p:cNvPicPr>
          <p:nvPr/>
        </p:nvPicPr>
        <p:blipFill rotWithShape="1">
          <a:blip r:embed="rId3">
            <a:extLst>
              <a:ext uri="{28A0092B-C50C-407E-A947-70E740481C1C}">
                <a14:useLocalDpi xmlns:a14="http://schemas.microsoft.com/office/drawing/2010/main" val="0"/>
              </a:ext>
            </a:extLst>
          </a:blip>
          <a:srcRect b="2796"/>
          <a:stretch/>
        </p:blipFill>
        <p:spPr bwMode="auto">
          <a:xfrm>
            <a:off x="1139825" y="1313555"/>
            <a:ext cx="6861175" cy="5144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11"/>
          <p:cNvSpPr>
            <a:spLocks noGrp="1"/>
          </p:cNvSpPr>
          <p:nvPr>
            <p:ph type="ftr" sz="quarter" idx="10"/>
          </p:nvPr>
        </p:nvSpPr>
        <p:spPr/>
        <p:txBody>
          <a:bodyPr/>
          <a:lstStyle/>
          <a:p>
            <a:r>
              <a:rPr lang="en-GB" smtClean="0"/>
              <a:t>© 2015 Pearson Education, Inc.</a:t>
            </a:r>
            <a:endParaRPr lang="en-GB"/>
          </a:p>
        </p:txBody>
      </p:sp>
    </p:spTree>
  </p:cSld>
  <p:clrMapOvr>
    <a:masterClrMapping/>
  </p:clrMapOvr>
  <p:transition>
    <p:sndAc>
      <p:end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8" descr="ECP6e_Ch18_Slide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05" y="1287990"/>
            <a:ext cx="8177804" cy="3792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22" name="Rectangle 2"/>
          <p:cNvSpPr>
            <a:spLocks noGrp="1" noChangeArrowheads="1"/>
          </p:cNvSpPr>
          <p:nvPr>
            <p:ph type="title"/>
          </p:nvPr>
        </p:nvSpPr>
        <p:spPr/>
        <p:txBody>
          <a:bodyPr/>
          <a:lstStyle/>
          <a:p>
            <a:r>
              <a:rPr lang="en-US" smtClean="0"/>
              <a:t>Searches for Life on Mars</a:t>
            </a:r>
          </a:p>
        </p:txBody>
      </p:sp>
      <p:sp>
        <p:nvSpPr>
          <p:cNvPr id="11" name="Content Placeholder 10"/>
          <p:cNvSpPr>
            <a:spLocks noGrp="1"/>
          </p:cNvSpPr>
          <p:nvPr>
            <p:ph idx="1"/>
          </p:nvPr>
        </p:nvSpPr>
        <p:spPr>
          <a:xfrm>
            <a:off x="365125" y="5143220"/>
            <a:ext cx="8229600" cy="1513240"/>
          </a:xfrm>
        </p:spPr>
        <p:txBody>
          <a:bodyPr/>
          <a:lstStyle/>
          <a:p>
            <a:r>
              <a:rPr lang="en-US" dirty="0"/>
              <a:t>Mars had liquid water in the distant past.</a:t>
            </a:r>
          </a:p>
          <a:p>
            <a:r>
              <a:rPr lang="en-US" dirty="0"/>
              <a:t>Mars still has subsurface ice—possibly subsurface water near sources of volcanic heat. </a:t>
            </a:r>
          </a:p>
        </p:txBody>
      </p:sp>
      <p:sp>
        <p:nvSpPr>
          <p:cNvPr id="12" name="Footer Placeholder 11"/>
          <p:cNvSpPr>
            <a:spLocks noGrp="1"/>
          </p:cNvSpPr>
          <p:nvPr>
            <p:ph type="ftr" sz="quarter" idx="10"/>
          </p:nvPr>
        </p:nvSpPr>
        <p:spPr/>
        <p:txBody>
          <a:bodyPr/>
          <a:lstStyle/>
          <a:p>
            <a:r>
              <a:rPr lang="en-GB" smtClean="0"/>
              <a:t>© 2015 Pearson Education, Inc.</a:t>
            </a:r>
            <a:endParaRPr lang="en-GB"/>
          </a:p>
        </p:txBody>
      </p:sp>
    </p:spTree>
  </p:cSld>
  <p:clrMapOvr>
    <a:masterClrMapping/>
  </p:clrMapOvr>
  <p:transition>
    <p:sndAc>
      <p:end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7" descr="18_12_Figure"/>
          <p:cNvPicPr>
            <a:picLocks noChangeAspect="1" noChangeArrowheads="1"/>
          </p:cNvPicPr>
          <p:nvPr/>
        </p:nvPicPr>
        <p:blipFill rotWithShape="1">
          <a:blip r:embed="rId3">
            <a:extLst>
              <a:ext uri="{28A0092B-C50C-407E-A947-70E740481C1C}">
                <a14:useLocalDpi xmlns:a14="http://schemas.microsoft.com/office/drawing/2010/main" val="0"/>
              </a:ext>
            </a:extLst>
          </a:blip>
          <a:srcRect b="2574"/>
          <a:stretch/>
        </p:blipFill>
        <p:spPr bwMode="auto">
          <a:xfrm>
            <a:off x="1691601" y="773775"/>
            <a:ext cx="5760799" cy="43304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ntent Placeholder 14"/>
          <p:cNvSpPr>
            <a:spLocks noGrp="1"/>
          </p:cNvSpPr>
          <p:nvPr>
            <p:ph idx="1"/>
          </p:nvPr>
        </p:nvSpPr>
        <p:spPr>
          <a:xfrm>
            <a:off x="365125" y="5206270"/>
            <a:ext cx="8229600" cy="1404900"/>
          </a:xfrm>
        </p:spPr>
        <p:txBody>
          <a:bodyPr/>
          <a:lstStyle/>
          <a:p>
            <a:pPr marL="0" indent="0">
              <a:buNone/>
            </a:pPr>
            <a:r>
              <a:rPr lang="en-US" dirty="0"/>
              <a:t>In 2004, </a:t>
            </a:r>
            <a:r>
              <a:rPr lang="en-US" dirty="0" smtClean="0"/>
              <a:t>NASA</a:t>
            </a:r>
            <a:r>
              <a:rPr lang="fr-FR" dirty="0" smtClean="0"/>
              <a:t>'</a:t>
            </a:r>
            <a:r>
              <a:rPr lang="en-US" dirty="0" smtClean="0"/>
              <a:t>s </a:t>
            </a:r>
            <a:r>
              <a:rPr lang="en-US" i="1" dirty="0"/>
              <a:t>Spirit</a:t>
            </a:r>
            <a:r>
              <a:rPr lang="en-US" dirty="0"/>
              <a:t> and </a:t>
            </a:r>
            <a:r>
              <a:rPr lang="en-US" i="1" dirty="0"/>
              <a:t>Opportunity</a:t>
            </a:r>
            <a:r>
              <a:rPr lang="en-US" dirty="0"/>
              <a:t> rovers sent home new mineral evidence of past liquid water on Mars</a:t>
            </a:r>
            <a:r>
              <a:rPr lang="en-US" dirty="0" smtClean="0"/>
              <a:t>.</a:t>
            </a:r>
            <a:endParaRPr lang="en-US" dirty="0"/>
          </a:p>
        </p:txBody>
      </p:sp>
      <p:sp>
        <p:nvSpPr>
          <p:cNvPr id="16" name="Footer Placeholder 15"/>
          <p:cNvSpPr>
            <a:spLocks noGrp="1"/>
          </p:cNvSpPr>
          <p:nvPr>
            <p:ph type="ftr" sz="quarter" idx="10"/>
          </p:nvPr>
        </p:nvSpPr>
        <p:spPr/>
        <p:txBody>
          <a:bodyPr/>
          <a:lstStyle/>
          <a:p>
            <a:r>
              <a:rPr lang="en-GB" smtClean="0"/>
              <a:t>© 2015 Pearson Education, Inc.</a:t>
            </a:r>
            <a:endParaRPr lang="en-GB"/>
          </a:p>
        </p:txBody>
      </p:sp>
    </p:spTree>
  </p:cSld>
  <p:clrMapOvr>
    <a:masterClrMapping/>
  </p:clrMapOvr>
  <p:transition>
    <p:sndAc>
      <p:end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smtClean="0"/>
              <a:t>When did life arise on Earth?</a:t>
            </a:r>
          </a:p>
        </p:txBody>
      </p:sp>
      <p:pic>
        <p:nvPicPr>
          <p:cNvPr id="13" name="Picture 12" descr="19_03_Figure.jpg"/>
          <p:cNvPicPr>
            <a:picLocks noChangeAspect="1"/>
          </p:cNvPicPr>
          <p:nvPr/>
        </p:nvPicPr>
        <p:blipFill rotWithShape="1">
          <a:blip r:embed="rId3">
            <a:extLst>
              <a:ext uri="{28A0092B-C50C-407E-A947-70E740481C1C}">
                <a14:useLocalDpi xmlns:a14="http://schemas.microsoft.com/office/drawing/2010/main" val="0"/>
              </a:ext>
            </a:extLst>
          </a:blip>
          <a:srcRect b="3528"/>
          <a:stretch/>
        </p:blipFill>
        <p:spPr>
          <a:xfrm>
            <a:off x="266700" y="1503572"/>
            <a:ext cx="8601456" cy="4810606"/>
          </a:xfrm>
          <a:prstGeom prst="rect">
            <a:avLst/>
          </a:prstGeom>
        </p:spPr>
      </p:pic>
      <p:sp>
        <p:nvSpPr>
          <p:cNvPr id="14" name="Footer Placeholder 13"/>
          <p:cNvSpPr>
            <a:spLocks noGrp="1"/>
          </p:cNvSpPr>
          <p:nvPr>
            <p:ph type="ftr" sz="quarter" idx="10"/>
          </p:nvPr>
        </p:nvSpPr>
        <p:spPr/>
        <p:txBody>
          <a:bodyPr/>
          <a:lstStyle/>
          <a:p>
            <a:r>
              <a:rPr lang="en-GB" smtClean="0"/>
              <a:t>© 2015 Pearson Education, Inc.</a:t>
            </a:r>
            <a:endParaRPr lang="en-GB"/>
          </a:p>
        </p:txBody>
      </p:sp>
    </p:spTree>
  </p:cSld>
  <p:clrMapOvr>
    <a:masterClrMapping/>
  </p:clrMapOvr>
  <p:transition>
    <p:sndAc>
      <p:end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65125" y="5638625"/>
            <a:ext cx="8229600" cy="972544"/>
          </a:xfrm>
        </p:spPr>
        <p:txBody>
          <a:bodyPr/>
          <a:lstStyle/>
          <a:p>
            <a:pPr marL="0" indent="0">
              <a:buNone/>
            </a:pPr>
            <a:r>
              <a:rPr lang="en-US" dirty="0"/>
              <a:t>In 2012, </a:t>
            </a:r>
            <a:r>
              <a:rPr lang="en-US" dirty="0" smtClean="0"/>
              <a:t>NASA</a:t>
            </a:r>
            <a:r>
              <a:rPr lang="fr-FR" dirty="0" smtClean="0"/>
              <a:t>'</a:t>
            </a:r>
            <a:r>
              <a:rPr lang="en-US" dirty="0" smtClean="0"/>
              <a:t>s </a:t>
            </a:r>
            <a:r>
              <a:rPr lang="en-US" i="1" dirty="0"/>
              <a:t>Curiosity</a:t>
            </a:r>
            <a:r>
              <a:rPr lang="en-US" dirty="0"/>
              <a:t> rover began its mission on the surface of the Red Planet</a:t>
            </a:r>
            <a:r>
              <a:rPr lang="en-US" dirty="0" smtClean="0"/>
              <a:t>.</a:t>
            </a:r>
            <a:endParaRPr lang="en-US" dirty="0"/>
          </a:p>
        </p:txBody>
      </p:sp>
      <p:sp>
        <p:nvSpPr>
          <p:cNvPr id="16" name="Footer Placeholder 15"/>
          <p:cNvSpPr>
            <a:spLocks noGrp="1"/>
          </p:cNvSpPr>
          <p:nvPr>
            <p:ph type="ftr" sz="quarter" idx="10"/>
          </p:nvPr>
        </p:nvSpPr>
        <p:spPr/>
        <p:txBody>
          <a:bodyPr/>
          <a:lstStyle/>
          <a:p>
            <a:r>
              <a:rPr lang="en-GB" smtClean="0"/>
              <a:t>© 2015 Pearson Education, Inc.</a:t>
            </a:r>
            <a:endParaRPr lang="en-GB"/>
          </a:p>
        </p:txBody>
      </p:sp>
      <p:pic>
        <p:nvPicPr>
          <p:cNvPr id="17" name="Picture 16" descr="19_14_Figure.jpg"/>
          <p:cNvPicPr>
            <a:picLocks noChangeAspect="1"/>
          </p:cNvPicPr>
          <p:nvPr/>
        </p:nvPicPr>
        <p:blipFill rotWithShape="1">
          <a:blip r:embed="rId3">
            <a:extLst>
              <a:ext uri="{28A0092B-C50C-407E-A947-70E740481C1C}">
                <a14:useLocalDpi xmlns:a14="http://schemas.microsoft.com/office/drawing/2010/main" val="0"/>
              </a:ext>
            </a:extLst>
          </a:blip>
          <a:srcRect b="2528"/>
          <a:stretch/>
        </p:blipFill>
        <p:spPr>
          <a:xfrm>
            <a:off x="2252898" y="695952"/>
            <a:ext cx="4638204" cy="4879762"/>
          </a:xfrm>
          <a:prstGeom prst="rect">
            <a:avLst/>
          </a:prstGeom>
        </p:spPr>
      </p:pic>
    </p:spTree>
  </p:cSld>
  <p:clrMapOvr>
    <a:masterClrMapping/>
  </p:clrMapOvr>
  <p:transition>
    <p:sndAc>
      <p:end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0" y="614908"/>
            <a:ext cx="9144000" cy="1077218"/>
          </a:xfrm>
        </p:spPr>
        <p:txBody>
          <a:bodyPr/>
          <a:lstStyle/>
          <a:p>
            <a:r>
              <a:rPr lang="en-US" dirty="0" smtClean="0"/>
              <a:t>Could there be life on Europa or other jovian moons?</a:t>
            </a:r>
          </a:p>
        </p:txBody>
      </p:sp>
      <p:pic>
        <p:nvPicPr>
          <p:cNvPr id="64514" name="Picture 22" descr="11_22_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925" y="1676400"/>
            <a:ext cx="3698875" cy="488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5" name="Picture 23" descr="08_16_Fig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762990"/>
            <a:ext cx="2641600" cy="261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6" name="Picture 24" descr="08_17_Fig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6550" y="3711575"/>
            <a:ext cx="2381250" cy="291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11"/>
          <p:cNvSpPr>
            <a:spLocks noGrp="1"/>
          </p:cNvSpPr>
          <p:nvPr>
            <p:ph type="ftr" sz="quarter" idx="10"/>
          </p:nvPr>
        </p:nvSpPr>
        <p:spPr/>
        <p:txBody>
          <a:bodyPr/>
          <a:lstStyle/>
          <a:p>
            <a:r>
              <a:rPr lang="en-GB" smtClean="0"/>
              <a:t>© 2015 Pearson Education, Inc.</a:t>
            </a:r>
            <a:endParaRPr lang="en-GB"/>
          </a:p>
        </p:txBody>
      </p:sp>
    </p:spTree>
  </p:cSld>
  <p:clrMapOvr>
    <a:masterClrMapping/>
  </p:clrMapOvr>
  <p:transition>
    <p:sndAc>
      <p:end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idx="1"/>
          </p:nvPr>
        </p:nvSpPr>
        <p:spPr>
          <a:xfrm>
            <a:off x="365125" y="633169"/>
            <a:ext cx="8229600" cy="2483388"/>
          </a:xfrm>
        </p:spPr>
        <p:txBody>
          <a:bodyPr/>
          <a:lstStyle/>
          <a:p>
            <a:r>
              <a:rPr lang="en-US" dirty="0" smtClean="0"/>
              <a:t>Ganymede, Callisto also show some evidence for subsurface oceans</a:t>
            </a:r>
          </a:p>
          <a:p>
            <a:r>
              <a:rPr lang="en-US" dirty="0" smtClean="0"/>
              <a:t>Relatively little energy available for life, but still… </a:t>
            </a:r>
          </a:p>
          <a:p>
            <a:r>
              <a:rPr lang="en-US" dirty="0" smtClean="0"/>
              <a:t>Intriguing prospect of THREE potential homes for life around Jupiter alone</a:t>
            </a:r>
          </a:p>
        </p:txBody>
      </p:sp>
      <p:sp>
        <p:nvSpPr>
          <p:cNvPr id="194564" name="Text Box 4"/>
          <p:cNvSpPr txBox="1">
            <a:spLocks noChangeArrowheads="1"/>
          </p:cNvSpPr>
          <p:nvPr/>
        </p:nvSpPr>
        <p:spPr bwMode="auto">
          <a:xfrm>
            <a:off x="1473716" y="6100382"/>
            <a:ext cx="188809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dirty="0">
                <a:solidFill>
                  <a:schemeClr val="tx1"/>
                </a:solidFill>
                <a:cs typeface="+mn-cs"/>
              </a:rPr>
              <a:t>Ganymede</a:t>
            </a:r>
          </a:p>
        </p:txBody>
      </p:sp>
      <p:sp>
        <p:nvSpPr>
          <p:cNvPr id="194565" name="Text Box 5"/>
          <p:cNvSpPr txBox="1">
            <a:spLocks noChangeArrowheads="1"/>
          </p:cNvSpPr>
          <p:nvPr/>
        </p:nvSpPr>
        <p:spPr bwMode="auto">
          <a:xfrm>
            <a:off x="6080125" y="6100382"/>
            <a:ext cx="11318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dirty="0">
                <a:solidFill>
                  <a:schemeClr val="tx1"/>
                </a:solidFill>
                <a:cs typeface="+mn-cs"/>
              </a:rPr>
              <a:t>Callisto</a:t>
            </a:r>
            <a:endParaRPr lang="en-US" dirty="0">
              <a:cs typeface="+mn-cs"/>
            </a:endParaRPr>
          </a:p>
        </p:txBody>
      </p:sp>
      <p:pic>
        <p:nvPicPr>
          <p:cNvPr id="66564" name="Picture 16" descr="08_18_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155" y="3122647"/>
            <a:ext cx="3041216" cy="3038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565" name="Picture 17" descr="08_19_Fig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8809" y="3122647"/>
            <a:ext cx="2832253" cy="30449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11"/>
          <p:cNvSpPr>
            <a:spLocks noGrp="1"/>
          </p:cNvSpPr>
          <p:nvPr>
            <p:ph type="ftr" sz="quarter" idx="10"/>
          </p:nvPr>
        </p:nvSpPr>
        <p:spPr/>
        <p:txBody>
          <a:bodyPr/>
          <a:lstStyle/>
          <a:p>
            <a:r>
              <a:rPr lang="en-GB" smtClean="0"/>
              <a:t>© 2015 Pearson Education, Inc.</a:t>
            </a:r>
            <a:endParaRPr lang="en-GB"/>
          </a:p>
        </p:txBody>
      </p:sp>
    </p:spTree>
  </p:cSld>
  <p:clrMapOvr>
    <a:masterClrMapping/>
  </p:clrMapOvr>
  <p:transition>
    <p:sndAc>
      <p:end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9" descr="08_21_Figure"/>
          <p:cNvPicPr>
            <a:picLocks noChangeAspect="1" noChangeArrowheads="1"/>
          </p:cNvPicPr>
          <p:nvPr/>
        </p:nvPicPr>
        <p:blipFill rotWithShape="1">
          <a:blip r:embed="rId3">
            <a:extLst>
              <a:ext uri="{28A0092B-C50C-407E-A947-70E740481C1C}">
                <a14:useLocalDpi xmlns:a14="http://schemas.microsoft.com/office/drawing/2010/main" val="0"/>
              </a:ext>
            </a:extLst>
          </a:blip>
          <a:srcRect b="4847"/>
          <a:stretch/>
        </p:blipFill>
        <p:spPr bwMode="auto">
          <a:xfrm>
            <a:off x="296863" y="1402448"/>
            <a:ext cx="8548687" cy="3353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6610" name="Rectangle 2"/>
          <p:cNvSpPr>
            <a:spLocks noGrp="1" noChangeArrowheads="1"/>
          </p:cNvSpPr>
          <p:nvPr>
            <p:ph type="title"/>
          </p:nvPr>
        </p:nvSpPr>
        <p:spPr/>
        <p:txBody>
          <a:bodyPr/>
          <a:lstStyle/>
          <a:p>
            <a:r>
              <a:rPr lang="en-US" smtClean="0"/>
              <a:t>Titan</a:t>
            </a:r>
          </a:p>
        </p:txBody>
      </p:sp>
      <p:sp>
        <p:nvSpPr>
          <p:cNvPr id="11" name="Content Placeholder 10"/>
          <p:cNvSpPr>
            <a:spLocks noGrp="1"/>
          </p:cNvSpPr>
          <p:nvPr>
            <p:ph idx="1"/>
          </p:nvPr>
        </p:nvSpPr>
        <p:spPr>
          <a:xfrm>
            <a:off x="365125" y="5017115"/>
            <a:ext cx="8299271" cy="1594054"/>
          </a:xfrm>
        </p:spPr>
        <p:txBody>
          <a:bodyPr/>
          <a:lstStyle/>
          <a:p>
            <a:r>
              <a:rPr lang="en-US" dirty="0" smtClean="0"/>
              <a:t>Surface </a:t>
            </a:r>
            <a:r>
              <a:rPr lang="en-US" dirty="0"/>
              <a:t>too cold for liquid water (but deep underground?)</a:t>
            </a:r>
          </a:p>
          <a:p>
            <a:r>
              <a:rPr lang="en-US" dirty="0" smtClean="0"/>
              <a:t>Liquid </a:t>
            </a:r>
            <a:r>
              <a:rPr lang="en-US" dirty="0"/>
              <a:t>ethane/methane on </a:t>
            </a:r>
            <a:r>
              <a:rPr lang="en-US" dirty="0" smtClean="0"/>
              <a:t>surface</a:t>
            </a:r>
            <a:endParaRPr lang="en-US" dirty="0"/>
          </a:p>
        </p:txBody>
      </p:sp>
      <p:sp>
        <p:nvSpPr>
          <p:cNvPr id="12" name="Footer Placeholder 11"/>
          <p:cNvSpPr>
            <a:spLocks noGrp="1"/>
          </p:cNvSpPr>
          <p:nvPr>
            <p:ph type="ftr" sz="quarter" idx="10"/>
          </p:nvPr>
        </p:nvSpPr>
        <p:spPr/>
        <p:txBody>
          <a:bodyPr/>
          <a:lstStyle/>
          <a:p>
            <a:r>
              <a:rPr lang="en-GB" smtClean="0"/>
              <a:t>© 2015 Pearson Education, Inc.</a:t>
            </a:r>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n-US" dirty="0" smtClean="0"/>
              <a:t>Enceladus</a:t>
            </a:r>
          </a:p>
        </p:txBody>
      </p:sp>
      <p:sp>
        <p:nvSpPr>
          <p:cNvPr id="11" name="Content Placeholder 10"/>
          <p:cNvSpPr>
            <a:spLocks noGrp="1"/>
          </p:cNvSpPr>
          <p:nvPr>
            <p:ph idx="1"/>
          </p:nvPr>
        </p:nvSpPr>
        <p:spPr>
          <a:xfrm>
            <a:off x="4314185" y="1389789"/>
            <a:ext cx="4280540" cy="4653915"/>
          </a:xfrm>
        </p:spPr>
        <p:txBody>
          <a:bodyPr/>
          <a:lstStyle/>
          <a:p>
            <a:r>
              <a:rPr lang="en-US" dirty="0"/>
              <a:t>Ice fountains on </a:t>
            </a:r>
            <a:r>
              <a:rPr lang="en-US" dirty="0" smtClean="0"/>
              <a:t>Saturn</a:t>
            </a:r>
            <a:r>
              <a:rPr lang="fr-FR" dirty="0" smtClean="0"/>
              <a:t>'</a:t>
            </a:r>
            <a:r>
              <a:rPr lang="en-US" dirty="0" smtClean="0"/>
              <a:t>s </a:t>
            </a:r>
            <a:r>
              <a:rPr lang="en-US" dirty="0"/>
              <a:t>moon Enceladus suggest that it might have liquid water below the </a:t>
            </a:r>
            <a:r>
              <a:rPr lang="en-US" dirty="0" smtClean="0"/>
              <a:t>surface</a:t>
            </a:r>
            <a:endParaRPr lang="en-US" dirty="0"/>
          </a:p>
        </p:txBody>
      </p:sp>
      <p:pic>
        <p:nvPicPr>
          <p:cNvPr id="70659" name="Picture 5" descr="08_25_Figure"/>
          <p:cNvPicPr>
            <a:picLocks noChangeAspect="1" noChangeArrowheads="1"/>
          </p:cNvPicPr>
          <p:nvPr/>
        </p:nvPicPr>
        <p:blipFill rotWithShape="1">
          <a:blip r:embed="rId3">
            <a:extLst>
              <a:ext uri="{28A0092B-C50C-407E-A947-70E740481C1C}">
                <a14:useLocalDpi xmlns:a14="http://schemas.microsoft.com/office/drawing/2010/main" val="0"/>
              </a:ext>
            </a:extLst>
          </a:blip>
          <a:srcRect b="2494"/>
          <a:stretch/>
        </p:blipFill>
        <p:spPr bwMode="auto">
          <a:xfrm>
            <a:off x="1257300" y="1336943"/>
            <a:ext cx="2857500" cy="5148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11"/>
          <p:cNvSpPr>
            <a:spLocks noGrp="1"/>
          </p:cNvSpPr>
          <p:nvPr>
            <p:ph type="ftr" sz="quarter" idx="10"/>
          </p:nvPr>
        </p:nvSpPr>
        <p:spPr/>
        <p:txBody>
          <a:bodyPr/>
          <a:lstStyle/>
          <a:p>
            <a:r>
              <a:rPr lang="en-GB" smtClean="0"/>
              <a:t>© 2015 Pearson Education, Inc.</a:t>
            </a:r>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smtClean="0"/>
              <a:t>What have we learned?</a:t>
            </a:r>
          </a:p>
        </p:txBody>
      </p:sp>
      <p:sp>
        <p:nvSpPr>
          <p:cNvPr id="198659" name="Rectangle 3"/>
          <p:cNvSpPr>
            <a:spLocks noGrp="1" noChangeArrowheads="1"/>
          </p:cNvSpPr>
          <p:nvPr>
            <p:ph idx="1"/>
          </p:nvPr>
        </p:nvSpPr>
        <p:spPr/>
        <p:txBody>
          <a:bodyPr/>
          <a:lstStyle/>
          <a:p>
            <a:r>
              <a:rPr lang="en-US" dirty="0" smtClean="0">
                <a:solidFill>
                  <a:srgbClr val="374B94"/>
                </a:solidFill>
              </a:rPr>
              <a:t>Could there be life on Mars?</a:t>
            </a:r>
          </a:p>
          <a:p>
            <a:pPr lvl="1"/>
            <a:r>
              <a:rPr lang="en-US" dirty="0" smtClean="0"/>
              <a:t>Evidence for liquid water in past suggests that life was once possible on Mars.</a:t>
            </a:r>
          </a:p>
          <a:p>
            <a:r>
              <a:rPr lang="en-US" dirty="0" smtClean="0">
                <a:solidFill>
                  <a:srgbClr val="374B94"/>
                </a:solidFill>
              </a:rPr>
              <a:t>Could there be life on Europa or other jovian moons?</a:t>
            </a:r>
          </a:p>
          <a:p>
            <a:pPr lvl="1"/>
            <a:r>
              <a:rPr lang="en-US" dirty="0" smtClean="0"/>
              <a:t>Jovian moons are cold, but some show evidence for subsurface water and other liquids.</a:t>
            </a:r>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smtClean="0"/>
              <a:t>19.3 Life Around Other Stars</a:t>
            </a:r>
            <a:endParaRPr lang="en-US" dirty="0" smtClean="0"/>
          </a:p>
        </p:txBody>
      </p:sp>
      <p:sp>
        <p:nvSpPr>
          <p:cNvPr id="199683" name="Rectangle 3"/>
          <p:cNvSpPr>
            <a:spLocks noGrp="1" noChangeArrowheads="1"/>
          </p:cNvSpPr>
          <p:nvPr>
            <p:ph idx="1"/>
          </p:nvPr>
        </p:nvSpPr>
        <p:spPr/>
        <p:txBody>
          <a:bodyPr/>
          <a:lstStyle/>
          <a:p>
            <a:pPr marL="0" indent="0">
              <a:buNone/>
            </a:pPr>
            <a:r>
              <a:rPr lang="en-US" dirty="0" smtClean="0"/>
              <a:t>Our goals for learning:</a:t>
            </a:r>
          </a:p>
          <a:p>
            <a:r>
              <a:rPr lang="en-US" dirty="0" smtClean="0">
                <a:solidFill>
                  <a:srgbClr val="374B94"/>
                </a:solidFill>
              </a:rPr>
              <a:t>What are the requirements for surface habitability?</a:t>
            </a:r>
          </a:p>
          <a:p>
            <a:r>
              <a:rPr lang="en-US" dirty="0" smtClean="0">
                <a:solidFill>
                  <a:srgbClr val="374B94"/>
                </a:solidFill>
              </a:rPr>
              <a:t>Is life rare or common?</a:t>
            </a:r>
          </a:p>
          <a:p>
            <a:endParaRPr lang="en-US" dirty="0" smtClean="0"/>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0" y="614908"/>
            <a:ext cx="9144000" cy="1077218"/>
          </a:xfrm>
        </p:spPr>
        <p:txBody>
          <a:bodyPr/>
          <a:lstStyle/>
          <a:p>
            <a:r>
              <a:rPr lang="en-US" dirty="0" smtClean="0"/>
              <a:t>What are the requirements for surface habitability?</a:t>
            </a:r>
          </a:p>
        </p:txBody>
      </p:sp>
      <p:sp>
        <p:nvSpPr>
          <p:cNvPr id="12" name="Footer Placeholder 11"/>
          <p:cNvSpPr>
            <a:spLocks noGrp="1"/>
          </p:cNvSpPr>
          <p:nvPr>
            <p:ph type="ftr" sz="quarter" idx="10"/>
          </p:nvPr>
        </p:nvSpPr>
        <p:spPr/>
        <p:txBody>
          <a:bodyPr/>
          <a:lstStyle/>
          <a:p>
            <a:r>
              <a:rPr lang="en-GB" smtClean="0"/>
              <a:t>© 2015 Pearson Education, Inc.</a:t>
            </a:r>
            <a:endParaRPr lang="en-GB"/>
          </a:p>
        </p:txBody>
      </p:sp>
      <p:pic>
        <p:nvPicPr>
          <p:cNvPr id="13" name="Picture 12" descr="19_15_Figure_Anno.jpg"/>
          <p:cNvPicPr>
            <a:picLocks noChangeAspect="1"/>
          </p:cNvPicPr>
          <p:nvPr/>
        </p:nvPicPr>
        <p:blipFill rotWithShape="1">
          <a:blip r:embed="rId3">
            <a:extLst>
              <a:ext uri="{28A0092B-C50C-407E-A947-70E740481C1C}">
                <a14:useLocalDpi xmlns:a14="http://schemas.microsoft.com/office/drawing/2010/main" val="0"/>
              </a:ext>
            </a:extLst>
          </a:blip>
          <a:srcRect b="4407"/>
          <a:stretch/>
        </p:blipFill>
        <p:spPr>
          <a:xfrm>
            <a:off x="266700" y="1935196"/>
            <a:ext cx="8601456" cy="4487065"/>
          </a:xfrm>
          <a:prstGeom prst="rect">
            <a:avLst/>
          </a:prstGeom>
        </p:spPr>
      </p:pic>
    </p:spTree>
  </p:cSld>
  <p:clrMapOvr>
    <a:masterClrMapping/>
  </p:clrMapOvr>
  <p:transition>
    <p:sndAc>
      <p:end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smtClean="0"/>
              <a:t>Habitable Planets</a:t>
            </a:r>
          </a:p>
        </p:txBody>
      </p:sp>
      <p:sp>
        <p:nvSpPr>
          <p:cNvPr id="202755" name="Rectangle 3"/>
          <p:cNvSpPr>
            <a:spLocks noGrp="1" noChangeArrowheads="1"/>
          </p:cNvSpPr>
          <p:nvPr>
            <p:ph idx="1"/>
          </p:nvPr>
        </p:nvSpPr>
        <p:spPr/>
        <p:txBody>
          <a:bodyPr/>
          <a:lstStyle/>
          <a:p>
            <a:pPr marL="0" indent="0">
              <a:buNone/>
            </a:pPr>
            <a:r>
              <a:rPr lang="en-US" dirty="0" smtClean="0"/>
              <a:t>Definition:</a:t>
            </a:r>
          </a:p>
          <a:p>
            <a:pPr marL="0" indent="0">
              <a:buNone/>
            </a:pPr>
            <a:r>
              <a:rPr lang="en-US" dirty="0" smtClean="0"/>
              <a:t>A </a:t>
            </a:r>
            <a:r>
              <a:rPr lang="en-US" b="1" dirty="0" smtClean="0"/>
              <a:t>habitable</a:t>
            </a:r>
            <a:r>
              <a:rPr lang="en-US" dirty="0" smtClean="0"/>
              <a:t> world contains the basic necessities for life as we know it, including liquid water.</a:t>
            </a:r>
          </a:p>
          <a:p>
            <a:r>
              <a:rPr lang="en-US" dirty="0" smtClean="0"/>
              <a:t>It does </a:t>
            </a:r>
            <a:r>
              <a:rPr lang="en-US" i="1" dirty="0" smtClean="0"/>
              <a:t>not</a:t>
            </a:r>
            <a:r>
              <a:rPr lang="en-US" dirty="0" smtClean="0"/>
              <a:t> necessarily have life. </a:t>
            </a:r>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ransition>
    <p:sndAc>
      <p:end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4908"/>
            <a:ext cx="9144000" cy="1077218"/>
          </a:xfrm>
        </p:spPr>
        <p:txBody>
          <a:bodyPr/>
          <a:lstStyle/>
          <a:p>
            <a:r>
              <a:rPr lang="en-US" dirty="0" smtClean="0"/>
              <a:t>Possible requirements for surface habitability</a:t>
            </a:r>
          </a:p>
        </p:txBody>
      </p:sp>
      <p:sp>
        <p:nvSpPr>
          <p:cNvPr id="3" name="Content Placeholder 2"/>
          <p:cNvSpPr>
            <a:spLocks noGrp="1"/>
          </p:cNvSpPr>
          <p:nvPr>
            <p:ph idx="1"/>
          </p:nvPr>
        </p:nvSpPr>
        <p:spPr/>
        <p:txBody>
          <a:bodyPr/>
          <a:lstStyle/>
          <a:p>
            <a:r>
              <a:rPr lang="en-US" dirty="0" smtClean="0"/>
              <a:t>1. Proper distance from its star</a:t>
            </a:r>
          </a:p>
          <a:p>
            <a:r>
              <a:rPr lang="en-US" dirty="0" smtClean="0"/>
              <a:t>2. Volcanism – to make and maintain an</a:t>
            </a:r>
            <a:br>
              <a:rPr lang="en-US" dirty="0" smtClean="0"/>
            </a:br>
            <a:r>
              <a:rPr lang="en-US" dirty="0" smtClean="0"/>
              <a:t>    atmosphere and oceans.</a:t>
            </a:r>
          </a:p>
          <a:p>
            <a:r>
              <a:rPr lang="en-US" dirty="0" smtClean="0"/>
              <a:t>3. Plate tectonics – for climate regulation.</a:t>
            </a:r>
          </a:p>
          <a:p>
            <a:r>
              <a:rPr lang="en-US" dirty="0" smtClean="0"/>
              <a:t>4. Planetary magnetic field to protect the</a:t>
            </a:r>
            <a:br>
              <a:rPr lang="en-US" dirty="0" smtClean="0"/>
            </a:br>
            <a:r>
              <a:rPr lang="en-US" dirty="0" smtClean="0"/>
              <a:t>    atmosphere.</a:t>
            </a:r>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smtClean="0"/>
              <a:t>Earliest Life Forms</a:t>
            </a:r>
          </a:p>
        </p:txBody>
      </p:sp>
      <p:sp>
        <p:nvSpPr>
          <p:cNvPr id="146435" name="Rectangle 3"/>
          <p:cNvSpPr>
            <a:spLocks noGrp="1" noChangeArrowheads="1"/>
          </p:cNvSpPr>
          <p:nvPr>
            <p:ph idx="1"/>
          </p:nvPr>
        </p:nvSpPr>
        <p:spPr/>
        <p:txBody>
          <a:bodyPr/>
          <a:lstStyle/>
          <a:p>
            <a:r>
              <a:rPr lang="en-US" dirty="0" smtClean="0"/>
              <a:t>Life probably arose on Earth more than 3.85 billion years ago, shortly after the end of heavy bombardment.</a:t>
            </a:r>
          </a:p>
          <a:p>
            <a:r>
              <a:rPr lang="en-US" dirty="0" smtClean="0"/>
              <a:t>Evidence comes from fossils and carbon isotopes.</a:t>
            </a:r>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ransition>
    <p:sndAc>
      <p:endSnd/>
    </p:sndAc>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65124" y="5422452"/>
            <a:ext cx="8497417" cy="1080634"/>
          </a:xfrm>
        </p:spPr>
        <p:txBody>
          <a:bodyPr/>
          <a:lstStyle/>
          <a:p>
            <a:pPr marL="0" indent="0">
              <a:buNone/>
            </a:pPr>
            <a:r>
              <a:rPr lang="en-US" dirty="0"/>
              <a:t>The more massive the star, the larger the habitable zone—higher probability of a planet in this zone</a:t>
            </a:r>
            <a:r>
              <a:rPr lang="en-US" dirty="0" smtClean="0"/>
              <a:t>.</a:t>
            </a:r>
            <a:endParaRPr lang="en-US" dirty="0"/>
          </a:p>
        </p:txBody>
      </p:sp>
      <p:sp>
        <p:nvSpPr>
          <p:cNvPr id="16" name="Footer Placeholder 15"/>
          <p:cNvSpPr>
            <a:spLocks noGrp="1"/>
          </p:cNvSpPr>
          <p:nvPr>
            <p:ph type="ftr" sz="quarter" idx="10"/>
          </p:nvPr>
        </p:nvSpPr>
        <p:spPr/>
        <p:txBody>
          <a:bodyPr/>
          <a:lstStyle/>
          <a:p>
            <a:r>
              <a:rPr lang="en-GB" smtClean="0"/>
              <a:t>© 2015 Pearson Education, Inc.</a:t>
            </a:r>
            <a:endParaRPr lang="en-GB"/>
          </a:p>
        </p:txBody>
      </p:sp>
      <p:pic>
        <p:nvPicPr>
          <p:cNvPr id="17" name="Picture 16" descr="19_15_Figure_Anno.jpg"/>
          <p:cNvPicPr>
            <a:picLocks noChangeAspect="1"/>
          </p:cNvPicPr>
          <p:nvPr/>
        </p:nvPicPr>
        <p:blipFill rotWithShape="1">
          <a:blip r:embed="rId3">
            <a:extLst>
              <a:ext uri="{28A0092B-C50C-407E-A947-70E740481C1C}">
                <a14:useLocalDpi xmlns:a14="http://schemas.microsoft.com/office/drawing/2010/main" val="0"/>
              </a:ext>
            </a:extLst>
          </a:blip>
          <a:srcRect b="3831"/>
          <a:stretch/>
        </p:blipFill>
        <p:spPr>
          <a:xfrm>
            <a:off x="506487" y="836054"/>
            <a:ext cx="8121882" cy="4262406"/>
          </a:xfrm>
          <a:prstGeom prst="rect">
            <a:avLst/>
          </a:prstGeom>
        </p:spPr>
      </p:pic>
      <p:pic>
        <p:nvPicPr>
          <p:cNvPr id="21" name="Picture 20" descr="sample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9569" y="5119273"/>
            <a:ext cx="1828800" cy="330740"/>
          </a:xfrm>
          <a:prstGeom prst="rect">
            <a:avLst/>
          </a:prstGeom>
        </p:spPr>
      </p:pic>
    </p:spTree>
  </p:cSld>
  <p:clrMapOvr>
    <a:masterClrMapping/>
  </p:clrMapOvr>
  <p:transition>
    <p:sndAc>
      <p:end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Bigger is better…</a:t>
            </a:r>
          </a:p>
        </p:txBody>
      </p:sp>
      <p:sp>
        <p:nvSpPr>
          <p:cNvPr id="3" name="Content Placeholder 2"/>
          <p:cNvSpPr>
            <a:spLocks noGrp="1"/>
          </p:cNvSpPr>
          <p:nvPr>
            <p:ph idx="1"/>
          </p:nvPr>
        </p:nvSpPr>
        <p:spPr>
          <a:xfrm>
            <a:off x="4350211" y="1441182"/>
            <a:ext cx="4244514" cy="5169987"/>
          </a:xfrm>
        </p:spPr>
        <p:txBody>
          <a:bodyPr/>
          <a:lstStyle/>
          <a:p>
            <a:r>
              <a:rPr lang="en-US" dirty="0" smtClean="0"/>
              <a:t>For terrestrial worlds to have a surface suitable for life they need to have volcanism, plate tectonics, and a global magnetic field.</a:t>
            </a:r>
          </a:p>
          <a:p>
            <a:r>
              <a:rPr lang="en-US" dirty="0" smtClean="0"/>
              <a:t>This means they need to be roughly Earth-size or larger.</a:t>
            </a:r>
          </a:p>
        </p:txBody>
      </p:sp>
      <p:sp>
        <p:nvSpPr>
          <p:cNvPr id="10" name="Footer Placeholder 9"/>
          <p:cNvSpPr>
            <a:spLocks noGrp="1"/>
          </p:cNvSpPr>
          <p:nvPr>
            <p:ph type="ftr" sz="quarter" idx="10"/>
          </p:nvPr>
        </p:nvSpPr>
        <p:spPr/>
        <p:txBody>
          <a:bodyPr/>
          <a:lstStyle/>
          <a:p>
            <a:r>
              <a:rPr lang="en-GB" smtClean="0"/>
              <a:t>© 2015 Pearson Education, Inc.</a:t>
            </a:r>
            <a:endParaRPr lang="en-GB"/>
          </a:p>
        </p:txBody>
      </p:sp>
      <p:pic>
        <p:nvPicPr>
          <p:cNvPr id="11" name="Picture 10" descr="07_10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37" y="1431213"/>
            <a:ext cx="3818958" cy="498204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sz="half" idx="1"/>
          </p:nvPr>
        </p:nvSpPr>
        <p:spPr>
          <a:xfrm>
            <a:off x="221013" y="4314539"/>
            <a:ext cx="4156213" cy="2255486"/>
          </a:xfrm>
        </p:spPr>
        <p:txBody>
          <a:bodyPr/>
          <a:lstStyle/>
          <a:p>
            <a:r>
              <a:rPr lang="en-US" dirty="0"/>
              <a:t>Later: Planned orbiting interferometers will obtain spectra and crude images of Earth-size planets. </a:t>
            </a:r>
            <a:endParaRPr lang="en-US" dirty="0" smtClean="0"/>
          </a:p>
        </p:txBody>
      </p:sp>
      <p:sp>
        <p:nvSpPr>
          <p:cNvPr id="14" name="Content Placeholder 13"/>
          <p:cNvSpPr>
            <a:spLocks noGrp="1"/>
          </p:cNvSpPr>
          <p:nvPr>
            <p:ph sz="half" idx="2"/>
          </p:nvPr>
        </p:nvSpPr>
        <p:spPr>
          <a:xfrm>
            <a:off x="4790307" y="769480"/>
            <a:ext cx="4038600" cy="2725395"/>
          </a:xfrm>
        </p:spPr>
        <p:txBody>
          <a:bodyPr/>
          <a:lstStyle/>
          <a:p>
            <a:r>
              <a:rPr lang="en-US" i="1" dirty="0"/>
              <a:t>Kepler</a:t>
            </a:r>
            <a:r>
              <a:rPr lang="en-US" dirty="0"/>
              <a:t> has monitored 100,000 stars for transit events for 4 years. </a:t>
            </a:r>
            <a:r>
              <a:rPr lang="en-US" dirty="0" smtClean="0"/>
              <a:t>It </a:t>
            </a:r>
            <a:r>
              <a:rPr lang="en-US" dirty="0"/>
              <a:t>has found planets in the habitable zone</a:t>
            </a:r>
            <a:r>
              <a:rPr lang="en-US" dirty="0" smtClean="0"/>
              <a:t>!</a:t>
            </a:r>
            <a:endParaRPr lang="en-US" dirty="0"/>
          </a:p>
        </p:txBody>
      </p:sp>
      <p:sp>
        <p:nvSpPr>
          <p:cNvPr id="12" name="Footer Placeholder 11"/>
          <p:cNvSpPr>
            <a:spLocks noGrp="1"/>
          </p:cNvSpPr>
          <p:nvPr>
            <p:ph type="ftr" sz="quarter" idx="10"/>
          </p:nvPr>
        </p:nvSpPr>
        <p:spPr/>
        <p:txBody>
          <a:bodyPr/>
          <a:lstStyle/>
          <a:p>
            <a:r>
              <a:rPr lang="en-GB" smtClean="0"/>
              <a:t>© 2015 Pearson Education, Inc.</a:t>
            </a:r>
            <a:endParaRPr lang="en-GB"/>
          </a:p>
        </p:txBody>
      </p:sp>
      <p:pic>
        <p:nvPicPr>
          <p:cNvPr id="19" name="Picture 8"/>
          <p:cNvPicPr>
            <a:picLocks noChangeAspect="1" noChangeArrowheads="1"/>
          </p:cNvPicPr>
          <p:nvPr/>
        </p:nvPicPr>
        <p:blipFill>
          <a:blip r:embed="rId3">
            <a:extLst>
              <a:ext uri="{28A0092B-C50C-407E-A947-70E740481C1C}">
                <a14:useLocalDpi xmlns:a14="http://schemas.microsoft.com/office/drawing/2010/main" val="0"/>
              </a:ext>
            </a:extLst>
          </a:blip>
          <a:srcRect l="12909" t="2425" b="3030"/>
          <a:stretch>
            <a:fillRect/>
          </a:stretch>
        </p:blipFill>
        <p:spPr bwMode="auto">
          <a:xfrm>
            <a:off x="677530" y="634047"/>
            <a:ext cx="3186320" cy="36836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7703" y="3537554"/>
            <a:ext cx="4468997" cy="30018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sndAc>
      <p:end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8" descr="19_17_Figure.jpg"/>
          <p:cNvPicPr>
            <a:picLocks noChangeAspect="1"/>
          </p:cNvPicPr>
          <p:nvPr/>
        </p:nvPicPr>
        <p:blipFill rotWithShape="1">
          <a:blip r:embed="rId3">
            <a:extLst>
              <a:ext uri="{28A0092B-C50C-407E-A947-70E740481C1C}">
                <a14:useLocalDpi xmlns:a14="http://schemas.microsoft.com/office/drawing/2010/main" val="0"/>
              </a:ext>
            </a:extLst>
          </a:blip>
          <a:srcRect b="2602"/>
          <a:stretch/>
        </p:blipFill>
        <p:spPr>
          <a:xfrm>
            <a:off x="1139428" y="1251068"/>
            <a:ext cx="5892160" cy="5216238"/>
          </a:xfrm>
          <a:prstGeom prst="rect">
            <a:avLst/>
          </a:prstGeom>
        </p:spPr>
      </p:pic>
      <p:sp>
        <p:nvSpPr>
          <p:cNvPr id="212994" name="Rectangle 2"/>
          <p:cNvSpPr>
            <a:spLocks noGrp="1" noChangeArrowheads="1"/>
          </p:cNvSpPr>
          <p:nvPr>
            <p:ph type="title"/>
          </p:nvPr>
        </p:nvSpPr>
        <p:spPr/>
        <p:txBody>
          <a:bodyPr/>
          <a:lstStyle/>
          <a:p>
            <a:r>
              <a:rPr lang="en-US" smtClean="0"/>
              <a:t>Spectral Signatures of Life</a:t>
            </a:r>
          </a:p>
        </p:txBody>
      </p:sp>
      <p:sp>
        <p:nvSpPr>
          <p:cNvPr id="212999" name="Rectangle 7"/>
          <p:cNvSpPr>
            <a:spLocks noGrp="1" noChangeArrowheads="1"/>
          </p:cNvSpPr>
          <p:nvPr>
            <p:ph idx="1"/>
          </p:nvPr>
        </p:nvSpPr>
        <p:spPr>
          <a:xfrm>
            <a:off x="6709947" y="3335385"/>
            <a:ext cx="2434046" cy="555807"/>
          </a:xfrm>
        </p:spPr>
        <p:txBody>
          <a:bodyPr/>
          <a:lstStyle/>
          <a:p>
            <a:pPr marL="0" indent="0">
              <a:buNone/>
            </a:pPr>
            <a:r>
              <a:rPr lang="en-US" dirty="0" smtClean="0">
                <a:solidFill>
                  <a:srgbClr val="374B94"/>
                </a:solidFill>
              </a:rPr>
              <a:t>oxygen/ozone</a:t>
            </a:r>
          </a:p>
        </p:txBody>
      </p:sp>
      <p:sp>
        <p:nvSpPr>
          <p:cNvPr id="212995" name="Text Box 3"/>
          <p:cNvSpPr txBox="1">
            <a:spLocks noChangeArrowheads="1"/>
          </p:cNvSpPr>
          <p:nvPr/>
        </p:nvSpPr>
        <p:spPr bwMode="auto">
          <a:xfrm>
            <a:off x="228600" y="3739382"/>
            <a:ext cx="16002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cs typeface="+mn-cs"/>
              </a:rPr>
              <a:t>Earth</a:t>
            </a:r>
          </a:p>
        </p:txBody>
      </p:sp>
      <p:sp>
        <p:nvSpPr>
          <p:cNvPr id="212996" name="Text Box 4"/>
          <p:cNvSpPr txBox="1">
            <a:spLocks noChangeArrowheads="1"/>
          </p:cNvSpPr>
          <p:nvPr/>
        </p:nvSpPr>
        <p:spPr bwMode="auto">
          <a:xfrm>
            <a:off x="152400" y="1760605"/>
            <a:ext cx="12954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solidFill>
                  <a:srgbClr val="E1874D"/>
                </a:solidFill>
                <a:cs typeface="+mn-cs"/>
              </a:rPr>
              <a:t>Venus</a:t>
            </a:r>
          </a:p>
        </p:txBody>
      </p:sp>
      <p:sp>
        <p:nvSpPr>
          <p:cNvPr id="212997" name="Text Box 5"/>
          <p:cNvSpPr txBox="1">
            <a:spLocks noChangeArrowheads="1"/>
          </p:cNvSpPr>
          <p:nvPr/>
        </p:nvSpPr>
        <p:spPr bwMode="auto">
          <a:xfrm>
            <a:off x="228600" y="5360738"/>
            <a:ext cx="12192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solidFill>
                  <a:srgbClr val="A2100A"/>
                </a:solidFill>
                <a:cs typeface="+mn-cs"/>
              </a:rPr>
              <a:t>Mars</a:t>
            </a:r>
            <a:endParaRPr lang="en-US" dirty="0">
              <a:cs typeface="+mn-cs"/>
            </a:endParaRPr>
          </a:p>
        </p:txBody>
      </p:sp>
      <p:sp>
        <p:nvSpPr>
          <p:cNvPr id="8" name="Footer Placeholder 7"/>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ransition>
    <p:sndAc>
      <p:end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smtClean="0"/>
              <a:t>Is life rare or common?</a:t>
            </a:r>
            <a:endParaRPr lang="en-US" dirty="0" smtClean="0"/>
          </a:p>
        </p:txBody>
      </p:sp>
      <p:sp>
        <p:nvSpPr>
          <p:cNvPr id="12" name="Footer Placeholder 11"/>
          <p:cNvSpPr>
            <a:spLocks noGrp="1"/>
          </p:cNvSpPr>
          <p:nvPr>
            <p:ph type="ftr" sz="quarter" idx="10"/>
          </p:nvPr>
        </p:nvSpPr>
        <p:spPr/>
        <p:txBody>
          <a:bodyPr/>
          <a:lstStyle/>
          <a:p>
            <a:r>
              <a:rPr lang="en-GB" smtClean="0"/>
              <a:t>© 2015 Pearson Education, Inc.</a:t>
            </a:r>
            <a:endParaRPr lang="en-GB"/>
          </a:p>
        </p:txBody>
      </p:sp>
      <p:pic>
        <p:nvPicPr>
          <p:cNvPr id="13" name="Picture 12" descr="19_16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130" y="1256146"/>
            <a:ext cx="6357594" cy="5260122"/>
          </a:xfrm>
          <a:prstGeom prst="rect">
            <a:avLst/>
          </a:prstGeom>
        </p:spPr>
      </p:pic>
    </p:spTree>
  </p:cSld>
  <p:clrMapOvr>
    <a:masterClrMapping/>
  </p:clrMapOvr>
  <p:transition>
    <p:sndAc>
      <p:end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smtClean="0"/>
              <a:t>Elements and Habitability</a:t>
            </a:r>
          </a:p>
        </p:txBody>
      </p:sp>
      <p:sp>
        <p:nvSpPr>
          <p:cNvPr id="217091" name="Rectangle 3"/>
          <p:cNvSpPr>
            <a:spLocks noGrp="1" noChangeArrowheads="1"/>
          </p:cNvSpPr>
          <p:nvPr>
            <p:ph idx="1"/>
          </p:nvPr>
        </p:nvSpPr>
        <p:spPr>
          <a:xfrm>
            <a:off x="5097763" y="1206990"/>
            <a:ext cx="3953919" cy="5404180"/>
          </a:xfrm>
        </p:spPr>
        <p:txBody>
          <a:bodyPr/>
          <a:lstStyle/>
          <a:p>
            <a:r>
              <a:rPr lang="en-US" dirty="0" smtClean="0"/>
              <a:t>Some scientists argue that proportions of heavy elements need to be just right for the formation of habitable planets.</a:t>
            </a:r>
          </a:p>
          <a:p>
            <a:r>
              <a:rPr lang="en-US" dirty="0" smtClean="0"/>
              <a:t>If so, then Earth-like planets are restricted to a galactic habitable zone.</a:t>
            </a:r>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pic>
        <p:nvPicPr>
          <p:cNvPr id="12" name="Picture 11" descr="19_16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2" y="1746476"/>
            <a:ext cx="5052585" cy="4180390"/>
          </a:xfrm>
          <a:prstGeom prst="rect">
            <a:avLst/>
          </a:prstGeom>
        </p:spPr>
      </p:pic>
    </p:spTree>
  </p:cSld>
  <p:clrMapOvr>
    <a:masterClrMapping/>
  </p:clrMapOvr>
  <p:transition>
    <p:sndAc>
      <p:end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smtClean="0"/>
              <a:t>Impacts and Habitability</a:t>
            </a:r>
          </a:p>
        </p:txBody>
      </p:sp>
      <p:sp>
        <p:nvSpPr>
          <p:cNvPr id="219139" name="Rectangle 3"/>
          <p:cNvSpPr>
            <a:spLocks noGrp="1" noChangeArrowheads="1"/>
          </p:cNvSpPr>
          <p:nvPr>
            <p:ph idx="1"/>
          </p:nvPr>
        </p:nvSpPr>
        <p:spPr>
          <a:xfrm>
            <a:off x="5061737" y="1161954"/>
            <a:ext cx="3962925" cy="5449216"/>
          </a:xfrm>
        </p:spPr>
        <p:txBody>
          <a:bodyPr/>
          <a:lstStyle/>
          <a:p>
            <a:r>
              <a:rPr lang="en-US" dirty="0" smtClean="0"/>
              <a:t>Some scientists argue that Jupiter-like planets are necessary to reduce the rate of impacts.</a:t>
            </a:r>
          </a:p>
          <a:p>
            <a:r>
              <a:rPr lang="en-US" dirty="0" smtClean="0"/>
              <a:t>If so, then Earth-like planets are restricted to star systems with Jupiter-like planets.</a:t>
            </a:r>
          </a:p>
        </p:txBody>
      </p:sp>
      <p:pic>
        <p:nvPicPr>
          <p:cNvPr id="92163" name="Picture 10" descr="08_01_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1264235"/>
            <a:ext cx="3578225" cy="528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ransition>
    <p:sndAc>
      <p:end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smtClean="0"/>
              <a:t>Climate and Habitability</a:t>
            </a:r>
          </a:p>
        </p:txBody>
      </p:sp>
      <p:sp>
        <p:nvSpPr>
          <p:cNvPr id="221187" name="Rectangle 3"/>
          <p:cNvSpPr>
            <a:spLocks noGrp="1" noChangeArrowheads="1"/>
          </p:cNvSpPr>
          <p:nvPr>
            <p:ph idx="1"/>
          </p:nvPr>
        </p:nvSpPr>
        <p:spPr>
          <a:xfrm>
            <a:off x="365125" y="5170241"/>
            <a:ext cx="8229600" cy="1440927"/>
          </a:xfrm>
        </p:spPr>
        <p:txBody>
          <a:bodyPr/>
          <a:lstStyle/>
          <a:p>
            <a:r>
              <a:rPr lang="en-US" dirty="0" smtClean="0"/>
              <a:t>Some scientists argue that plate tectonics and/or a large moon are necessary to keep the climate of an Earth-like planet stable enough for life.</a:t>
            </a:r>
          </a:p>
        </p:txBody>
      </p:sp>
      <p:pic>
        <p:nvPicPr>
          <p:cNvPr id="94211" name="Picture 8" descr="07_39_Figure"/>
          <p:cNvPicPr>
            <a:picLocks noChangeAspect="1" noChangeArrowheads="1"/>
          </p:cNvPicPr>
          <p:nvPr/>
        </p:nvPicPr>
        <p:blipFill rotWithShape="1">
          <a:blip r:embed="rId3">
            <a:extLst>
              <a:ext uri="{28A0092B-C50C-407E-A947-70E740481C1C}">
                <a14:useLocalDpi xmlns:a14="http://schemas.microsoft.com/office/drawing/2010/main" val="0"/>
              </a:ext>
            </a:extLst>
          </a:blip>
          <a:srcRect b="3050"/>
          <a:stretch/>
        </p:blipFill>
        <p:spPr bwMode="auto">
          <a:xfrm>
            <a:off x="1263875" y="1320178"/>
            <a:ext cx="6616250" cy="3750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ransition>
    <p:sndAc>
      <p:end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smtClean="0"/>
              <a:t>The Bottom Line</a:t>
            </a:r>
          </a:p>
        </p:txBody>
      </p:sp>
      <p:sp>
        <p:nvSpPr>
          <p:cNvPr id="223235" name="Text Box 3"/>
          <p:cNvSpPr txBox="1">
            <a:spLocks noChangeArrowheads="1"/>
          </p:cNvSpPr>
          <p:nvPr/>
        </p:nvSpPr>
        <p:spPr bwMode="auto">
          <a:xfrm>
            <a:off x="1243978" y="2746102"/>
            <a:ext cx="6656045" cy="107721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3200" dirty="0">
                <a:solidFill>
                  <a:schemeClr val="tx1"/>
                </a:solidFill>
                <a:cs typeface="+mn-cs"/>
              </a:rPr>
              <a:t>We </a:t>
            </a:r>
            <a:r>
              <a:rPr lang="en-US" sz="3200" dirty="0" smtClean="0">
                <a:solidFill>
                  <a:schemeClr val="tx1"/>
                </a:solidFill>
                <a:cs typeface="+mn-cs"/>
              </a:rPr>
              <a:t>don</a:t>
            </a:r>
            <a:r>
              <a:rPr lang="fr-FR" altLang="ja-JP" sz="3200" dirty="0" smtClean="0">
                <a:solidFill>
                  <a:schemeClr val="tx1"/>
                </a:solidFill>
                <a:latin typeface="Arial"/>
                <a:cs typeface="+mn-cs"/>
              </a:rPr>
              <a:t>'</a:t>
            </a:r>
            <a:r>
              <a:rPr lang="en-US" sz="3200" dirty="0" smtClean="0">
                <a:solidFill>
                  <a:schemeClr val="tx1"/>
                </a:solidFill>
                <a:cs typeface="+mn-cs"/>
              </a:rPr>
              <a:t>t </a:t>
            </a:r>
            <a:r>
              <a:rPr lang="en-US" sz="3200" dirty="0">
                <a:solidFill>
                  <a:schemeClr val="tx1"/>
                </a:solidFill>
                <a:cs typeface="+mn-cs"/>
              </a:rPr>
              <a:t>yet know how important or negligible these concerns are.</a:t>
            </a:r>
          </a:p>
        </p:txBody>
      </p:sp>
      <p:sp>
        <p:nvSpPr>
          <p:cNvPr id="12" name="Footer Placeholder 11"/>
          <p:cNvSpPr>
            <a:spLocks noGrp="1"/>
          </p:cNvSpPr>
          <p:nvPr>
            <p:ph type="ftr" sz="quarter" idx="10"/>
          </p:nvPr>
        </p:nvSpPr>
        <p:spPr/>
        <p:txBody>
          <a:bodyPr/>
          <a:lstStyle/>
          <a:p>
            <a:r>
              <a:rPr lang="en-GB" smtClean="0"/>
              <a:t>© 2015 Pearson Education, Inc.</a:t>
            </a:r>
            <a:endParaRPr lang="en-GB"/>
          </a:p>
        </p:txBody>
      </p:sp>
    </p:spTree>
  </p:cSld>
  <p:clrMapOvr>
    <a:masterClrMapping/>
  </p:clrMapOvr>
  <p:transition>
    <p:sndAc>
      <p:end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dirty="0" smtClean="0"/>
              <a:t>What have we learned?</a:t>
            </a:r>
          </a:p>
        </p:txBody>
      </p:sp>
      <p:sp>
        <p:nvSpPr>
          <p:cNvPr id="225283" name="Rectangle 3"/>
          <p:cNvSpPr>
            <a:spLocks noGrp="1" noChangeArrowheads="1"/>
          </p:cNvSpPr>
          <p:nvPr>
            <p:ph idx="1"/>
          </p:nvPr>
        </p:nvSpPr>
        <p:spPr/>
        <p:txBody>
          <a:bodyPr/>
          <a:lstStyle/>
          <a:p>
            <a:r>
              <a:rPr lang="en-US" dirty="0" smtClean="0">
                <a:solidFill>
                  <a:srgbClr val="374B94"/>
                </a:solidFill>
              </a:rPr>
              <a:t>What are the requirements for surface habitability?</a:t>
            </a:r>
          </a:p>
          <a:p>
            <a:pPr lvl="1"/>
            <a:r>
              <a:rPr lang="en-US" dirty="0" smtClean="0"/>
              <a:t>The right distance from its star, volcanism, plate tectonics, and a global magnetic field.</a:t>
            </a:r>
          </a:p>
          <a:p>
            <a:r>
              <a:rPr lang="en-US" dirty="0" smtClean="0">
                <a:solidFill>
                  <a:srgbClr val="374B94"/>
                </a:solidFill>
              </a:rPr>
              <a:t>Is life rare or common?</a:t>
            </a:r>
          </a:p>
          <a:p>
            <a:pPr lvl="1"/>
            <a:r>
              <a:rPr lang="en-US" dirty="0" smtClean="0"/>
              <a:t>We don</a:t>
            </a:r>
            <a:r>
              <a:rPr lang="fr-FR" altLang="ja-JP" dirty="0" smtClean="0"/>
              <a:t>'</a:t>
            </a:r>
            <a:r>
              <a:rPr lang="en-US" dirty="0" smtClean="0"/>
              <a:t>t yet know because we are still trying to understand all the factors that make Earth suitable for life.</a:t>
            </a:r>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smtClean="0"/>
              <a:t>Fossils in Sedimentary Rock </a:t>
            </a:r>
          </a:p>
        </p:txBody>
      </p:sp>
      <p:sp>
        <p:nvSpPr>
          <p:cNvPr id="148483" name="Rectangle 3"/>
          <p:cNvSpPr>
            <a:spLocks noGrp="1" noChangeArrowheads="1"/>
          </p:cNvSpPr>
          <p:nvPr>
            <p:ph idx="1"/>
          </p:nvPr>
        </p:nvSpPr>
        <p:spPr>
          <a:xfrm>
            <a:off x="365125" y="5305352"/>
            <a:ext cx="8229600" cy="1305817"/>
          </a:xfrm>
        </p:spPr>
        <p:txBody>
          <a:bodyPr/>
          <a:lstStyle/>
          <a:p>
            <a:r>
              <a:rPr lang="en-US" dirty="0" smtClean="0"/>
              <a:t>Relative ages: deeper layers formed earlier</a:t>
            </a:r>
          </a:p>
          <a:p>
            <a:r>
              <a:rPr lang="en-US" dirty="0" smtClean="0"/>
              <a:t>Absolute ages: radiometric dating</a:t>
            </a:r>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pic>
        <p:nvPicPr>
          <p:cNvPr id="9" name="Picture 8" descr="19_01_Figure_Anno.jpg"/>
          <p:cNvPicPr>
            <a:picLocks noChangeAspect="1"/>
          </p:cNvPicPr>
          <p:nvPr/>
        </p:nvPicPr>
        <p:blipFill rotWithShape="1">
          <a:blip r:embed="rId3">
            <a:extLst>
              <a:ext uri="{28A0092B-C50C-407E-A947-70E740481C1C}">
                <a14:useLocalDpi xmlns:a14="http://schemas.microsoft.com/office/drawing/2010/main" val="0"/>
              </a:ext>
            </a:extLst>
          </a:blip>
          <a:srcRect b="6722"/>
          <a:stretch/>
        </p:blipFill>
        <p:spPr>
          <a:xfrm>
            <a:off x="266700" y="2280963"/>
            <a:ext cx="8601456" cy="2501960"/>
          </a:xfrm>
          <a:prstGeom prst="rect">
            <a:avLst/>
          </a:prstGeom>
        </p:spPr>
      </p:pic>
    </p:spTree>
  </p:cSld>
  <p:clrMapOvr>
    <a:masterClrMapping/>
  </p:clrMapOvr>
  <p:transition>
    <p:sndAc>
      <p:end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614908"/>
            <a:ext cx="9144000" cy="1077218"/>
          </a:xfrm>
        </p:spPr>
        <p:txBody>
          <a:bodyPr/>
          <a:lstStyle/>
          <a:p>
            <a:r>
              <a:rPr lang="en-US" dirty="0" smtClean="0"/>
              <a:t>19.4 The Search for Extraterrestrial Intelligence</a:t>
            </a:r>
          </a:p>
        </p:txBody>
      </p:sp>
      <p:sp>
        <p:nvSpPr>
          <p:cNvPr id="226307" name="Rectangle 3"/>
          <p:cNvSpPr>
            <a:spLocks noGrp="1" noChangeArrowheads="1"/>
          </p:cNvSpPr>
          <p:nvPr>
            <p:ph idx="1"/>
          </p:nvPr>
        </p:nvSpPr>
        <p:spPr/>
        <p:txBody>
          <a:bodyPr/>
          <a:lstStyle/>
          <a:p>
            <a:pPr marL="0" indent="0">
              <a:buNone/>
            </a:pPr>
            <a:r>
              <a:rPr lang="en-US" dirty="0" smtClean="0"/>
              <a:t>Our goals for learning:</a:t>
            </a:r>
          </a:p>
          <a:p>
            <a:r>
              <a:rPr lang="en-US" dirty="0" smtClean="0">
                <a:solidFill>
                  <a:srgbClr val="374B94"/>
                </a:solidFill>
              </a:rPr>
              <a:t>How many civilizations are out there?</a:t>
            </a:r>
          </a:p>
          <a:p>
            <a:r>
              <a:rPr lang="en-US" dirty="0" smtClean="0">
                <a:solidFill>
                  <a:srgbClr val="374B94"/>
                </a:solidFill>
              </a:rPr>
              <a:t>How does SETI work?</a:t>
            </a:r>
          </a:p>
          <a:p>
            <a:endParaRPr lang="en-US" dirty="0" smtClean="0"/>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smtClean="0"/>
              <a:t>How many civilizations are out there?</a:t>
            </a:r>
          </a:p>
        </p:txBody>
      </p:sp>
      <p:sp>
        <p:nvSpPr>
          <p:cNvPr id="12" name="Footer Placeholder 11"/>
          <p:cNvSpPr>
            <a:spLocks noGrp="1"/>
          </p:cNvSpPr>
          <p:nvPr>
            <p:ph type="ftr" sz="quarter" idx="10"/>
          </p:nvPr>
        </p:nvSpPr>
        <p:spPr/>
        <p:txBody>
          <a:bodyPr/>
          <a:lstStyle/>
          <a:p>
            <a:r>
              <a:rPr lang="en-GB" smtClean="0"/>
              <a:t>© 2015 Pearson Education, Inc.</a:t>
            </a:r>
            <a:endParaRPr lang="en-GB"/>
          </a:p>
        </p:txBody>
      </p:sp>
      <p:pic>
        <p:nvPicPr>
          <p:cNvPr id="13" name="Picture 12" descr="19_18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16" y="1291163"/>
            <a:ext cx="7461624" cy="5140112"/>
          </a:xfrm>
          <a:prstGeom prst="rect">
            <a:avLst/>
          </a:prstGeom>
        </p:spPr>
      </p:pic>
    </p:spTree>
  </p:cSld>
  <p:clrMapOvr>
    <a:masterClrMapping/>
  </p:clrMapOvr>
  <p:transition>
    <p:sndAc>
      <p:end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smtClean="0"/>
              <a:t>The Drake Equation</a:t>
            </a:r>
          </a:p>
        </p:txBody>
      </p:sp>
      <p:sp>
        <p:nvSpPr>
          <p:cNvPr id="229379" name="Rectangle 3"/>
          <p:cNvSpPr>
            <a:spLocks noGrp="1" noChangeArrowheads="1"/>
          </p:cNvSpPr>
          <p:nvPr>
            <p:ph idx="1"/>
          </p:nvPr>
        </p:nvSpPr>
        <p:spPr>
          <a:xfrm>
            <a:off x="545265" y="2416612"/>
            <a:ext cx="8229600" cy="4158774"/>
          </a:xfrm>
        </p:spPr>
        <p:txBody>
          <a:bodyPr/>
          <a:lstStyle/>
          <a:p>
            <a:pPr marL="0" indent="0">
              <a:buNone/>
            </a:pPr>
            <a:r>
              <a:rPr lang="en-US" dirty="0" smtClean="0"/>
              <a:t>		= </a:t>
            </a:r>
            <a:r>
              <a:rPr lang="en-US" b="1" i="1" dirty="0" smtClean="0"/>
              <a:t>N</a:t>
            </a:r>
            <a:r>
              <a:rPr lang="en-US" b="1" baseline="-25000" dirty="0" smtClean="0"/>
              <a:t>HP</a:t>
            </a:r>
            <a:r>
              <a:rPr lang="en-US" dirty="0" smtClean="0"/>
              <a:t> </a:t>
            </a:r>
            <a:r>
              <a:rPr lang="en-US" dirty="0" smtClean="0">
                <a:latin typeface="Zapf Dingbats"/>
                <a:ea typeface="Zapf Dingbats"/>
                <a:cs typeface="Zapf Dingbats"/>
                <a:sym typeface="Zapf Dingbats"/>
              </a:rPr>
              <a:t>×</a:t>
            </a:r>
            <a:r>
              <a:rPr lang="en-US" dirty="0" smtClean="0">
                <a:sym typeface="Symbol" charset="0"/>
              </a:rPr>
              <a:t> </a:t>
            </a:r>
            <a:r>
              <a:rPr lang="en-US" b="1" i="1" dirty="0" smtClean="0"/>
              <a:t>f</a:t>
            </a:r>
            <a:r>
              <a:rPr lang="en-US" b="1" baseline="-25000" dirty="0" smtClean="0"/>
              <a:t>life</a:t>
            </a:r>
            <a:r>
              <a:rPr lang="en-US" dirty="0" smtClean="0"/>
              <a:t> </a:t>
            </a:r>
            <a:r>
              <a:rPr lang="en-US" dirty="0">
                <a:latin typeface="Zapf Dingbats"/>
                <a:ea typeface="Zapf Dingbats"/>
                <a:cs typeface="Zapf Dingbats"/>
                <a:sym typeface="Zapf Dingbats"/>
              </a:rPr>
              <a:t>×</a:t>
            </a:r>
            <a:r>
              <a:rPr lang="en-US" b="1" dirty="0" smtClean="0"/>
              <a:t> </a:t>
            </a:r>
            <a:r>
              <a:rPr lang="en-US" b="1" i="1" dirty="0" smtClean="0"/>
              <a:t>f</a:t>
            </a:r>
            <a:r>
              <a:rPr lang="en-US" b="1" baseline="-25000" dirty="0" smtClean="0"/>
              <a:t>civ</a:t>
            </a:r>
            <a:r>
              <a:rPr lang="en-US" b="1" dirty="0" smtClean="0"/>
              <a:t> </a:t>
            </a:r>
            <a:r>
              <a:rPr lang="en-US" dirty="0">
                <a:latin typeface="Zapf Dingbats"/>
                <a:ea typeface="Zapf Dingbats"/>
                <a:cs typeface="Zapf Dingbats"/>
                <a:sym typeface="Zapf Dingbats"/>
              </a:rPr>
              <a:t>×</a:t>
            </a:r>
            <a:r>
              <a:rPr lang="en-US" dirty="0" smtClean="0"/>
              <a:t> </a:t>
            </a:r>
            <a:r>
              <a:rPr lang="en-US" b="1" i="1" dirty="0" smtClean="0"/>
              <a:t>f</a:t>
            </a:r>
            <a:r>
              <a:rPr lang="en-US" b="1" baseline="-25000" dirty="0" smtClean="0"/>
              <a:t>now</a:t>
            </a:r>
          </a:p>
          <a:p>
            <a:pPr marL="0" indent="0">
              <a:buNone/>
            </a:pPr>
            <a:endParaRPr lang="en-US" dirty="0" smtClean="0"/>
          </a:p>
          <a:p>
            <a:pPr marL="0" indent="0">
              <a:buNone/>
            </a:pPr>
            <a:r>
              <a:rPr lang="en-US" b="1" i="1" dirty="0"/>
              <a:t>N</a:t>
            </a:r>
            <a:r>
              <a:rPr lang="en-US" b="1" baseline="-25000" dirty="0"/>
              <a:t>HP</a:t>
            </a:r>
            <a:r>
              <a:rPr lang="en-US" dirty="0" smtClean="0"/>
              <a:t> = total number of habitable planets in galaxy</a:t>
            </a:r>
          </a:p>
          <a:p>
            <a:pPr marL="0" indent="0">
              <a:buNone/>
            </a:pPr>
            <a:r>
              <a:rPr lang="en-US" b="1" i="1" dirty="0"/>
              <a:t>f</a:t>
            </a:r>
            <a:r>
              <a:rPr lang="en-US" b="1" baseline="-25000" dirty="0"/>
              <a:t>life</a:t>
            </a:r>
            <a:r>
              <a:rPr lang="en-US" dirty="0" smtClean="0"/>
              <a:t> = fraction of habitable planets with life</a:t>
            </a:r>
          </a:p>
          <a:p>
            <a:pPr marL="0" indent="0">
              <a:buNone/>
            </a:pPr>
            <a:r>
              <a:rPr lang="en-US" b="1" i="1" dirty="0" smtClean="0"/>
              <a:t>f</a:t>
            </a:r>
            <a:r>
              <a:rPr lang="en-US" b="1" baseline="-25000" dirty="0" smtClean="0"/>
              <a:t>civ</a:t>
            </a:r>
            <a:r>
              <a:rPr lang="en-US" dirty="0" smtClean="0"/>
              <a:t> = fraction of life-bearing planets with</a:t>
            </a:r>
            <a:br>
              <a:rPr lang="en-US" dirty="0" smtClean="0"/>
            </a:br>
            <a:r>
              <a:rPr lang="en-US" dirty="0" smtClean="0"/>
              <a:t>        civilization at some time</a:t>
            </a:r>
          </a:p>
          <a:p>
            <a:pPr marL="0" indent="0">
              <a:buNone/>
            </a:pPr>
            <a:r>
              <a:rPr lang="en-US" b="1" i="1" dirty="0" smtClean="0"/>
              <a:t>f</a:t>
            </a:r>
            <a:r>
              <a:rPr lang="en-US" b="1" baseline="-25000" dirty="0" smtClean="0"/>
              <a:t>now</a:t>
            </a:r>
            <a:r>
              <a:rPr lang="en-US" dirty="0" smtClean="0"/>
              <a:t> = fraction of civilizations around </a:t>
            </a:r>
            <a:r>
              <a:rPr lang="en-US" i="1" dirty="0" smtClean="0"/>
              <a:t>now</a:t>
            </a:r>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
        <p:nvSpPr>
          <p:cNvPr id="9" name="TextBox 8"/>
          <p:cNvSpPr txBox="1"/>
          <p:nvPr/>
        </p:nvSpPr>
        <p:spPr>
          <a:xfrm>
            <a:off x="168955" y="1351108"/>
            <a:ext cx="8806091" cy="954107"/>
          </a:xfrm>
          <a:prstGeom prst="rect">
            <a:avLst/>
          </a:prstGeom>
          <a:noFill/>
        </p:spPr>
        <p:txBody>
          <a:bodyPr wrap="none" rtlCol="0">
            <a:spAutoFit/>
          </a:bodyPr>
          <a:lstStyle/>
          <a:p>
            <a:pPr algn="ctr"/>
            <a:r>
              <a:rPr lang="en-US" sz="2800" dirty="0"/>
              <a:t>Number of civilizations with whom we could </a:t>
            </a:r>
            <a:r>
              <a:rPr lang="en-US" sz="2800" dirty="0" smtClean="0"/>
              <a:t>potentially</a:t>
            </a:r>
          </a:p>
          <a:p>
            <a:pPr algn="ctr"/>
            <a:r>
              <a:rPr lang="en-US" sz="2800" dirty="0" smtClean="0"/>
              <a:t>communicate</a:t>
            </a:r>
            <a:endParaRPr lang="en-US" sz="2800" dirty="0"/>
          </a:p>
        </p:txBody>
      </p:sp>
    </p:spTree>
  </p:cSld>
  <p:clrMapOvr>
    <a:masterClrMapping/>
  </p:clrMapOvr>
  <p:transition>
    <p:sndAc>
      <p:end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0" y="614908"/>
            <a:ext cx="9144000" cy="1077218"/>
          </a:xfrm>
        </p:spPr>
        <p:txBody>
          <a:bodyPr/>
          <a:lstStyle/>
          <a:p>
            <a:r>
              <a:rPr lang="en-US" dirty="0" smtClean="0"/>
              <a:t>We do not know the following values for the Drake equation:</a:t>
            </a:r>
          </a:p>
        </p:txBody>
      </p:sp>
      <p:sp>
        <p:nvSpPr>
          <p:cNvPr id="231427" name="Rectangle 3"/>
          <p:cNvSpPr>
            <a:spLocks noGrp="1" noChangeArrowheads="1"/>
          </p:cNvSpPr>
          <p:nvPr>
            <p:ph idx="1"/>
          </p:nvPr>
        </p:nvSpPr>
        <p:spPr/>
        <p:txBody>
          <a:bodyPr/>
          <a:lstStyle/>
          <a:p>
            <a:pPr marL="0" indent="0">
              <a:buNone/>
            </a:pPr>
            <a:r>
              <a:rPr lang="en-US" b="1" i="1" dirty="0" smtClean="0"/>
              <a:t>N</a:t>
            </a:r>
            <a:r>
              <a:rPr lang="en-US" b="1" baseline="-25000" dirty="0" smtClean="0"/>
              <a:t>HP</a:t>
            </a:r>
            <a:r>
              <a:rPr lang="en-US" dirty="0" smtClean="0"/>
              <a:t> : probably billions</a:t>
            </a:r>
          </a:p>
          <a:p>
            <a:pPr marL="0" indent="0">
              <a:buNone/>
            </a:pPr>
            <a:r>
              <a:rPr lang="en-US" b="1" i="1" dirty="0" smtClean="0"/>
              <a:t>f</a:t>
            </a:r>
            <a:r>
              <a:rPr lang="en-US" b="1" baseline="-25000" dirty="0" smtClean="0"/>
              <a:t>life</a:t>
            </a:r>
            <a:r>
              <a:rPr lang="en-US" dirty="0" smtClean="0"/>
              <a:t> : ??? Hard to say (near 0 or near 1)</a:t>
            </a:r>
          </a:p>
          <a:p>
            <a:pPr marL="0" indent="0">
              <a:buNone/>
            </a:pPr>
            <a:r>
              <a:rPr lang="en-US" b="1" i="1" dirty="0" smtClean="0"/>
              <a:t>f</a:t>
            </a:r>
            <a:r>
              <a:rPr lang="en-US" b="1" baseline="-25000" dirty="0" smtClean="0"/>
              <a:t>civ</a:t>
            </a:r>
            <a:r>
              <a:rPr lang="en-US" dirty="0" smtClean="0"/>
              <a:t> : ??? It took 4 billion years on Earth</a:t>
            </a:r>
          </a:p>
          <a:p>
            <a:pPr marL="0" indent="0">
              <a:buNone/>
            </a:pPr>
            <a:r>
              <a:rPr lang="en-US" b="1" i="1" dirty="0" smtClean="0"/>
              <a:t>f</a:t>
            </a:r>
            <a:r>
              <a:rPr lang="en-US" b="1" baseline="-25000" dirty="0" smtClean="0"/>
              <a:t>now</a:t>
            </a:r>
            <a:r>
              <a:rPr lang="en-US" dirty="0" smtClean="0"/>
              <a:t> : ??? Can civilizations survive long-term?</a:t>
            </a:r>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ransition>
    <p:sndAc>
      <p:end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dirty="0" smtClean="0"/>
              <a:t>Are we </a:t>
            </a:r>
            <a:r>
              <a:rPr lang="en-US" altLang="ja-JP" dirty="0" smtClean="0"/>
              <a:t>"</a:t>
            </a:r>
            <a:r>
              <a:rPr lang="en-US" dirty="0" smtClean="0"/>
              <a:t>off-the-chart</a:t>
            </a:r>
            <a:r>
              <a:rPr lang="en-US" altLang="ja-JP" dirty="0" smtClean="0"/>
              <a:t>"</a:t>
            </a:r>
            <a:r>
              <a:rPr lang="en-US" dirty="0" smtClean="0"/>
              <a:t> smart?</a:t>
            </a:r>
          </a:p>
        </p:txBody>
      </p:sp>
      <p:sp>
        <p:nvSpPr>
          <p:cNvPr id="11" name="Content Placeholder 10"/>
          <p:cNvSpPr>
            <a:spLocks noGrp="1"/>
          </p:cNvSpPr>
          <p:nvPr>
            <p:ph idx="1"/>
          </p:nvPr>
        </p:nvSpPr>
        <p:spPr>
          <a:xfrm>
            <a:off x="6169566" y="1639352"/>
            <a:ext cx="2918154" cy="4233471"/>
          </a:xfrm>
        </p:spPr>
        <p:txBody>
          <a:bodyPr/>
          <a:lstStyle/>
          <a:p>
            <a:r>
              <a:rPr lang="en-US" dirty="0"/>
              <a:t>Humans have comparatively large brains</a:t>
            </a:r>
            <a:r>
              <a:rPr lang="en-US" dirty="0" smtClean="0"/>
              <a:t>.</a:t>
            </a:r>
            <a:endParaRPr lang="en-US" dirty="0"/>
          </a:p>
          <a:p>
            <a:r>
              <a:rPr lang="en-US" dirty="0"/>
              <a:t>Does that mean our level of intelligence is improbably high</a:t>
            </a:r>
            <a:r>
              <a:rPr lang="en-US" dirty="0" smtClean="0"/>
              <a:t>?</a:t>
            </a:r>
            <a:endParaRPr lang="en-US" dirty="0"/>
          </a:p>
        </p:txBody>
      </p:sp>
      <p:sp>
        <p:nvSpPr>
          <p:cNvPr id="232452" name="Rectangle 4"/>
          <p:cNvSpPr>
            <a:spLocks noChangeArrowheads="1"/>
          </p:cNvSpPr>
          <p:nvPr/>
        </p:nvSpPr>
        <p:spPr bwMode="auto">
          <a:xfrm>
            <a:off x="8821738" y="5584825"/>
            <a:ext cx="1841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
        <p:nvSpPr>
          <p:cNvPr id="12" name="Footer Placeholder 11"/>
          <p:cNvSpPr>
            <a:spLocks noGrp="1"/>
          </p:cNvSpPr>
          <p:nvPr>
            <p:ph type="ftr" sz="quarter" idx="10"/>
          </p:nvPr>
        </p:nvSpPr>
        <p:spPr/>
        <p:txBody>
          <a:bodyPr/>
          <a:lstStyle/>
          <a:p>
            <a:r>
              <a:rPr lang="en-GB" smtClean="0"/>
              <a:t>© 2015 Pearson Education, Inc.</a:t>
            </a:r>
            <a:endParaRPr lang="en-GB"/>
          </a:p>
        </p:txBody>
      </p:sp>
      <p:pic>
        <p:nvPicPr>
          <p:cNvPr id="13" name="Picture 12" descr="19_19_Figure.jpg"/>
          <p:cNvPicPr>
            <a:picLocks noChangeAspect="1"/>
          </p:cNvPicPr>
          <p:nvPr/>
        </p:nvPicPr>
        <p:blipFill rotWithShape="1">
          <a:blip r:embed="rId3">
            <a:extLst>
              <a:ext uri="{28A0092B-C50C-407E-A947-70E740481C1C}">
                <a14:useLocalDpi xmlns:a14="http://schemas.microsoft.com/office/drawing/2010/main" val="0"/>
              </a:ext>
            </a:extLst>
          </a:blip>
          <a:srcRect b="2799"/>
          <a:stretch/>
        </p:blipFill>
        <p:spPr>
          <a:xfrm>
            <a:off x="164392" y="1578810"/>
            <a:ext cx="6023894" cy="4573236"/>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US" smtClean="0"/>
              <a:t>How does SETI work?</a:t>
            </a:r>
          </a:p>
        </p:txBody>
      </p:sp>
      <p:sp>
        <p:nvSpPr>
          <p:cNvPr id="12" name="Footer Placeholder 11"/>
          <p:cNvSpPr>
            <a:spLocks noGrp="1"/>
          </p:cNvSpPr>
          <p:nvPr>
            <p:ph type="ftr" sz="quarter" idx="10"/>
          </p:nvPr>
        </p:nvSpPr>
        <p:spPr/>
        <p:txBody>
          <a:bodyPr/>
          <a:lstStyle/>
          <a:p>
            <a:r>
              <a:rPr lang="en-GB" smtClean="0"/>
              <a:t>© 2015 Pearson Education, Inc.</a:t>
            </a:r>
            <a:endParaRPr lang="en-GB"/>
          </a:p>
        </p:txBody>
      </p:sp>
      <p:pic>
        <p:nvPicPr>
          <p:cNvPr id="13" name="Picture 12" descr="19_00_C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494" y="1312409"/>
            <a:ext cx="5454898" cy="5129584"/>
          </a:xfrm>
          <a:prstGeom prst="rect">
            <a:avLst/>
          </a:prstGeom>
        </p:spPr>
      </p:pic>
    </p:spTree>
  </p:cSld>
  <p:clrMapOvr>
    <a:masterClrMapping/>
  </p:clrMapOvr>
  <p:transition>
    <p:sndAc>
      <p:end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a:xfrm>
            <a:off x="365124" y="5629617"/>
            <a:ext cx="8695565" cy="981551"/>
          </a:xfrm>
        </p:spPr>
        <p:txBody>
          <a:bodyPr/>
          <a:lstStyle/>
          <a:p>
            <a:pPr marL="0" indent="0">
              <a:buNone/>
            </a:pPr>
            <a:r>
              <a:rPr lang="en-US" dirty="0"/>
              <a:t>SETI experiments look for </a:t>
            </a:r>
            <a:r>
              <a:rPr lang="en-US" b="1" dirty="0"/>
              <a:t>deliberate</a:t>
            </a:r>
            <a:r>
              <a:rPr lang="en-US" dirty="0"/>
              <a:t> signals from E.T</a:t>
            </a:r>
            <a:r>
              <a:rPr lang="en-US" dirty="0" smtClean="0"/>
              <a:t>.</a:t>
            </a:r>
            <a:endParaRPr lang="en-US" dirty="0"/>
          </a:p>
        </p:txBody>
      </p:sp>
      <p:sp>
        <p:nvSpPr>
          <p:cNvPr id="16" name="Footer Placeholder 15"/>
          <p:cNvSpPr>
            <a:spLocks noGrp="1"/>
          </p:cNvSpPr>
          <p:nvPr>
            <p:ph type="ftr" sz="quarter" idx="10"/>
          </p:nvPr>
        </p:nvSpPr>
        <p:spPr/>
        <p:txBody>
          <a:bodyPr/>
          <a:lstStyle/>
          <a:p>
            <a:r>
              <a:rPr lang="en-GB" smtClean="0"/>
              <a:t>© 2015 Pearson Education, Inc.</a:t>
            </a:r>
            <a:endParaRPr lang="en-GB"/>
          </a:p>
        </p:txBody>
      </p:sp>
      <p:pic>
        <p:nvPicPr>
          <p:cNvPr id="19" name="Picture 18" descr="19_00_C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781" y="656574"/>
            <a:ext cx="5336324" cy="5018082"/>
          </a:xfrm>
          <a:prstGeom prst="rect">
            <a:avLst/>
          </a:prstGeom>
        </p:spPr>
      </p:pic>
    </p:spTree>
  </p:cSld>
  <p:clrMapOvr>
    <a:masterClrMapping/>
  </p:clrMapOvr>
  <p:transition>
    <p:sndAc>
      <p:end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dirty="0" smtClean="0"/>
              <a:t>We</a:t>
            </a:r>
            <a:r>
              <a:rPr lang="fr-FR" altLang="ja-JP" dirty="0" smtClean="0"/>
              <a:t>'</a:t>
            </a:r>
            <a:r>
              <a:rPr lang="en-US" dirty="0" err="1" smtClean="0"/>
              <a:t>ve</a:t>
            </a:r>
            <a:r>
              <a:rPr lang="en-US" dirty="0" smtClean="0"/>
              <a:t> even sent a few signals ourselves… </a:t>
            </a:r>
          </a:p>
        </p:txBody>
      </p:sp>
      <p:sp>
        <p:nvSpPr>
          <p:cNvPr id="11" name="Content Placeholder 10"/>
          <p:cNvSpPr>
            <a:spLocks noGrp="1"/>
          </p:cNvSpPr>
          <p:nvPr>
            <p:ph idx="1"/>
          </p:nvPr>
        </p:nvSpPr>
        <p:spPr>
          <a:xfrm>
            <a:off x="5422003" y="2668838"/>
            <a:ext cx="3172722" cy="2420337"/>
          </a:xfrm>
        </p:spPr>
        <p:txBody>
          <a:bodyPr/>
          <a:lstStyle/>
          <a:p>
            <a:pPr marL="0" indent="0">
              <a:buNone/>
            </a:pPr>
            <a:r>
              <a:rPr lang="en-US" dirty="0"/>
              <a:t>Earth to globular cluster M13: Hoping </a:t>
            </a:r>
            <a:r>
              <a:rPr lang="en-US" dirty="0" smtClean="0"/>
              <a:t>we</a:t>
            </a:r>
            <a:r>
              <a:rPr lang="fr-FR" dirty="0" smtClean="0"/>
              <a:t>'</a:t>
            </a:r>
            <a:r>
              <a:rPr lang="en-US" dirty="0" err="1" smtClean="0"/>
              <a:t>ll</a:t>
            </a:r>
            <a:r>
              <a:rPr lang="en-US" dirty="0" smtClean="0"/>
              <a:t> </a:t>
            </a:r>
            <a:r>
              <a:rPr lang="en-US" dirty="0"/>
              <a:t>hear</a:t>
            </a:r>
            <a:br>
              <a:rPr lang="en-US" dirty="0"/>
            </a:br>
            <a:r>
              <a:rPr lang="en-US" dirty="0"/>
              <a:t>back in about 42,000 years</a:t>
            </a:r>
            <a:r>
              <a:rPr lang="en-US" dirty="0" smtClean="0"/>
              <a:t>!</a:t>
            </a:r>
            <a:endParaRPr lang="en-US" dirty="0"/>
          </a:p>
        </p:txBody>
      </p:sp>
      <p:sp>
        <p:nvSpPr>
          <p:cNvPr id="12" name="Footer Placeholder 11"/>
          <p:cNvSpPr>
            <a:spLocks noGrp="1"/>
          </p:cNvSpPr>
          <p:nvPr>
            <p:ph type="ftr" sz="quarter" idx="10"/>
          </p:nvPr>
        </p:nvSpPr>
        <p:spPr/>
        <p:txBody>
          <a:bodyPr/>
          <a:lstStyle/>
          <a:p>
            <a:r>
              <a:rPr lang="en-GB" smtClean="0"/>
              <a:t>© 2015 Pearson Education, Inc.</a:t>
            </a:r>
            <a:endParaRPr lang="en-GB"/>
          </a:p>
        </p:txBody>
      </p:sp>
      <p:pic>
        <p:nvPicPr>
          <p:cNvPr id="13" name="Picture 12" descr="19_21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016" y="1251067"/>
            <a:ext cx="2108052" cy="510815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7" descr="ECP6e_Ch18_Slide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61" y="702083"/>
            <a:ext cx="8170278" cy="48464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ntent Placeholder 14"/>
          <p:cNvSpPr>
            <a:spLocks noGrp="1"/>
          </p:cNvSpPr>
          <p:nvPr>
            <p:ph idx="1"/>
          </p:nvPr>
        </p:nvSpPr>
        <p:spPr>
          <a:xfrm>
            <a:off x="365125" y="5629614"/>
            <a:ext cx="8229600" cy="990815"/>
          </a:xfrm>
        </p:spPr>
        <p:txBody>
          <a:bodyPr/>
          <a:lstStyle/>
          <a:p>
            <a:pPr marL="0" indent="0">
              <a:buNone/>
            </a:pPr>
            <a:r>
              <a:rPr lang="en-US" dirty="0"/>
              <a:t>Your computer can help! SETI @ Home: a screensaver with a </a:t>
            </a:r>
            <a:r>
              <a:rPr lang="en-US" dirty="0" smtClean="0"/>
              <a:t>purpose</a:t>
            </a:r>
            <a:endParaRPr lang="en-US" dirty="0"/>
          </a:p>
        </p:txBody>
      </p:sp>
      <p:sp>
        <p:nvSpPr>
          <p:cNvPr id="16" name="Footer Placeholder 15"/>
          <p:cNvSpPr>
            <a:spLocks noGrp="1"/>
          </p:cNvSpPr>
          <p:nvPr>
            <p:ph type="ftr" sz="quarter" idx="10"/>
          </p:nvPr>
        </p:nvSpPr>
        <p:spPr/>
        <p:txBody>
          <a:bodyPr/>
          <a:lstStyle/>
          <a:p>
            <a:r>
              <a:rPr lang="en-GB" smtClean="0"/>
              <a:t>© 2015 Pearson Education, Inc.</a:t>
            </a:r>
            <a:endParaRPr lang="en-GB"/>
          </a:p>
        </p:txBody>
      </p:sp>
    </p:spTree>
  </p:cSld>
  <p:clrMapOvr>
    <a:masterClrMapping/>
  </p:clrMapOvr>
  <p:transition>
    <p:sndAc>
      <p:endSnd/>
    </p:sndAc>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What have we learned?</a:t>
            </a:r>
          </a:p>
        </p:txBody>
      </p:sp>
      <p:sp>
        <p:nvSpPr>
          <p:cNvPr id="242691" name="Rectangle 3"/>
          <p:cNvSpPr>
            <a:spLocks noGrp="1" noChangeArrowheads="1"/>
          </p:cNvSpPr>
          <p:nvPr>
            <p:ph idx="1"/>
          </p:nvPr>
        </p:nvSpPr>
        <p:spPr/>
        <p:txBody>
          <a:bodyPr/>
          <a:lstStyle/>
          <a:p>
            <a:r>
              <a:rPr lang="en-US" dirty="0" smtClean="0">
                <a:solidFill>
                  <a:srgbClr val="374B94"/>
                </a:solidFill>
              </a:rPr>
              <a:t>How many civilizations are out there?</a:t>
            </a:r>
          </a:p>
          <a:p>
            <a:pPr lvl="1"/>
            <a:r>
              <a:rPr lang="en-US" dirty="0" smtClean="0"/>
              <a:t>We don</a:t>
            </a:r>
            <a:r>
              <a:rPr lang="fr-FR" altLang="ja-JP" dirty="0" smtClean="0"/>
              <a:t>'</a:t>
            </a:r>
            <a:r>
              <a:rPr lang="en-US" dirty="0" smtClean="0"/>
              <a:t>t know, but the Drake equation gives us a framework for thinking about the question.</a:t>
            </a:r>
          </a:p>
          <a:p>
            <a:r>
              <a:rPr lang="en-US" dirty="0" smtClean="0">
                <a:solidFill>
                  <a:srgbClr val="374B94"/>
                </a:solidFill>
              </a:rPr>
              <a:t>How does SETI work?</a:t>
            </a:r>
          </a:p>
          <a:p>
            <a:pPr lvl="1"/>
            <a:r>
              <a:rPr lang="en-US" dirty="0" smtClean="0"/>
              <a:t>Some telescopes are looking for deliberate communications from other worlds.</a:t>
            </a:r>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smtClean="0"/>
              <a:t>Fossils in Sedimentary Rock </a:t>
            </a:r>
          </a:p>
        </p:txBody>
      </p:sp>
      <p:sp>
        <p:nvSpPr>
          <p:cNvPr id="150531" name="Rectangle 3"/>
          <p:cNvSpPr>
            <a:spLocks noGrp="1" noChangeArrowheads="1"/>
          </p:cNvSpPr>
          <p:nvPr>
            <p:ph idx="1"/>
          </p:nvPr>
        </p:nvSpPr>
        <p:spPr>
          <a:xfrm>
            <a:off x="365125" y="5521530"/>
            <a:ext cx="8229600" cy="1089640"/>
          </a:xfrm>
        </p:spPr>
        <p:txBody>
          <a:bodyPr/>
          <a:lstStyle/>
          <a:p>
            <a:r>
              <a:rPr lang="en-US" dirty="0" smtClean="0"/>
              <a:t>Rock layers of the Grand Canyon record more than 500 million years of Earth</a:t>
            </a:r>
            <a:r>
              <a:rPr lang="fr-FR" altLang="ja-JP" dirty="0" smtClean="0"/>
              <a:t>'</a:t>
            </a:r>
            <a:r>
              <a:rPr lang="en-US" dirty="0" smtClean="0"/>
              <a:t>s history.</a:t>
            </a:r>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pic>
        <p:nvPicPr>
          <p:cNvPr id="9" name="Picture 8" descr="19_02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138" y="1233480"/>
            <a:ext cx="6356580" cy="4270756"/>
          </a:xfrm>
          <a:prstGeom prst="rect">
            <a:avLst/>
          </a:prstGeom>
        </p:spPr>
      </p:pic>
    </p:spTree>
  </p:cSld>
  <p:clrMapOvr>
    <a:masterClrMapping/>
  </p:clrMapOvr>
  <p:transition>
    <p:sndAc>
      <p:end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0" y="614908"/>
            <a:ext cx="9144000" cy="1077218"/>
          </a:xfrm>
        </p:spPr>
        <p:txBody>
          <a:bodyPr/>
          <a:lstStyle/>
          <a:p>
            <a:r>
              <a:rPr lang="en-US" dirty="0" smtClean="0"/>
              <a:t>18.5 Interstellar Travel and Its Implications to Civilization</a:t>
            </a:r>
          </a:p>
        </p:txBody>
      </p:sp>
      <p:sp>
        <p:nvSpPr>
          <p:cNvPr id="243715" name="Rectangle 3"/>
          <p:cNvSpPr>
            <a:spLocks noGrp="1" noChangeArrowheads="1"/>
          </p:cNvSpPr>
          <p:nvPr>
            <p:ph idx="1"/>
          </p:nvPr>
        </p:nvSpPr>
        <p:spPr/>
        <p:txBody>
          <a:bodyPr/>
          <a:lstStyle/>
          <a:p>
            <a:pPr marL="0" indent="0">
              <a:buNone/>
            </a:pPr>
            <a:r>
              <a:rPr lang="en-US" dirty="0" smtClean="0"/>
              <a:t>Our goals for learning:</a:t>
            </a:r>
          </a:p>
          <a:p>
            <a:r>
              <a:rPr lang="en-US" dirty="0" smtClean="0">
                <a:solidFill>
                  <a:srgbClr val="374B94"/>
                </a:solidFill>
              </a:rPr>
              <a:t>How difficult is interstellar travel?</a:t>
            </a:r>
          </a:p>
          <a:p>
            <a:r>
              <a:rPr lang="en-US" dirty="0" smtClean="0">
                <a:solidFill>
                  <a:srgbClr val="374B94"/>
                </a:solidFill>
              </a:rPr>
              <a:t>Where are the aliens?</a:t>
            </a:r>
          </a:p>
          <a:p>
            <a:endParaRPr lang="en-US" dirty="0" smtClean="0"/>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r>
              <a:rPr lang="en-US" smtClean="0"/>
              <a:t>How difficult is interstellar travel?</a:t>
            </a:r>
          </a:p>
        </p:txBody>
      </p:sp>
      <p:sp>
        <p:nvSpPr>
          <p:cNvPr id="12" name="Footer Placeholder 11"/>
          <p:cNvSpPr>
            <a:spLocks noGrp="1"/>
          </p:cNvSpPr>
          <p:nvPr>
            <p:ph type="ftr" sz="quarter" idx="10"/>
          </p:nvPr>
        </p:nvSpPr>
        <p:spPr/>
        <p:txBody>
          <a:bodyPr/>
          <a:lstStyle/>
          <a:p>
            <a:r>
              <a:rPr lang="en-GB" smtClean="0"/>
              <a:t>© 2015 Pearson Education, Inc.</a:t>
            </a:r>
            <a:endParaRPr lang="en-GB"/>
          </a:p>
        </p:txBody>
      </p:sp>
      <p:pic>
        <p:nvPicPr>
          <p:cNvPr id="13" name="Picture 12" descr="19_23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54" y="1278368"/>
            <a:ext cx="7767148" cy="5179934"/>
          </a:xfrm>
          <a:prstGeom prst="rect">
            <a:avLst/>
          </a:prstGeom>
        </p:spPr>
      </p:pic>
    </p:spTree>
  </p:cSld>
  <p:clrMapOvr>
    <a:masterClrMapping/>
  </p:clrMapOvr>
  <p:transition>
    <p:sndAc>
      <p:end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smtClean="0"/>
              <a:t>Current Spacecraft</a:t>
            </a:r>
          </a:p>
        </p:txBody>
      </p:sp>
      <p:sp>
        <p:nvSpPr>
          <p:cNvPr id="246787" name="Rectangle 3"/>
          <p:cNvSpPr>
            <a:spLocks noGrp="1" noChangeArrowheads="1"/>
          </p:cNvSpPr>
          <p:nvPr>
            <p:ph idx="1"/>
          </p:nvPr>
        </p:nvSpPr>
        <p:spPr>
          <a:xfrm>
            <a:off x="365125" y="1335746"/>
            <a:ext cx="8229600" cy="1069228"/>
          </a:xfrm>
        </p:spPr>
        <p:txBody>
          <a:bodyPr/>
          <a:lstStyle/>
          <a:p>
            <a:r>
              <a:rPr lang="en-US" dirty="0" smtClean="0"/>
              <a:t>Current spacecraft travel at &lt;1/10,000</a:t>
            </a:r>
            <a:r>
              <a:rPr lang="en-US" i="1" dirty="0" smtClean="0"/>
              <a:t>c</a:t>
            </a:r>
            <a:r>
              <a:rPr lang="en-US" dirty="0" smtClean="0"/>
              <a:t>; </a:t>
            </a:r>
            <a:br>
              <a:rPr lang="en-US" dirty="0" smtClean="0"/>
            </a:br>
            <a:r>
              <a:rPr lang="en-US" dirty="0" smtClean="0"/>
              <a:t>100,000 years to the nearest stars</a:t>
            </a:r>
          </a:p>
        </p:txBody>
      </p:sp>
      <p:sp>
        <p:nvSpPr>
          <p:cNvPr id="246790" name="Text Box 6"/>
          <p:cNvSpPr txBox="1">
            <a:spLocks noChangeArrowheads="1"/>
          </p:cNvSpPr>
          <p:nvPr/>
        </p:nvSpPr>
        <p:spPr bwMode="auto">
          <a:xfrm>
            <a:off x="1219199" y="5976837"/>
            <a:ext cx="223935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i="1" dirty="0">
                <a:solidFill>
                  <a:schemeClr val="tx1"/>
                </a:solidFill>
                <a:cs typeface="+mn-cs"/>
              </a:rPr>
              <a:t>Pioneer</a:t>
            </a:r>
            <a:r>
              <a:rPr lang="en-US" sz="2400" dirty="0">
                <a:solidFill>
                  <a:schemeClr val="tx1"/>
                </a:solidFill>
                <a:cs typeface="+mn-cs"/>
              </a:rPr>
              <a:t> plaque</a:t>
            </a:r>
            <a:endParaRPr lang="en-US" dirty="0">
              <a:cs typeface="+mn-cs"/>
            </a:endParaRPr>
          </a:p>
        </p:txBody>
      </p:sp>
      <p:sp>
        <p:nvSpPr>
          <p:cNvPr id="246791" name="Text Box 7"/>
          <p:cNvSpPr txBox="1">
            <a:spLocks noChangeArrowheads="1"/>
          </p:cNvSpPr>
          <p:nvPr/>
        </p:nvSpPr>
        <p:spPr bwMode="auto">
          <a:xfrm>
            <a:off x="5714999" y="5976837"/>
            <a:ext cx="230091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i="1" dirty="0">
                <a:solidFill>
                  <a:schemeClr val="tx1"/>
                </a:solidFill>
                <a:cs typeface="+mn-cs"/>
              </a:rPr>
              <a:t>Voyager</a:t>
            </a:r>
            <a:r>
              <a:rPr lang="en-US" sz="2400" dirty="0">
                <a:solidFill>
                  <a:schemeClr val="tx1"/>
                </a:solidFill>
                <a:cs typeface="+mn-cs"/>
              </a:rPr>
              <a:t> record</a:t>
            </a:r>
            <a:endParaRPr lang="en-US" dirty="0">
              <a:cs typeface="+mn-cs"/>
            </a:endParaRPr>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pic>
        <p:nvPicPr>
          <p:cNvPr id="9" name="Picture 8" descr="19_22_Figure.jpg"/>
          <p:cNvPicPr>
            <a:picLocks noChangeAspect="1"/>
          </p:cNvPicPr>
          <p:nvPr/>
        </p:nvPicPr>
        <p:blipFill rotWithShape="1">
          <a:blip r:embed="rId3">
            <a:extLst>
              <a:ext uri="{28A0092B-C50C-407E-A947-70E740481C1C}">
                <a14:useLocalDpi xmlns:a14="http://schemas.microsoft.com/office/drawing/2010/main" val="0"/>
              </a:ext>
            </a:extLst>
          </a:blip>
          <a:srcRect b="4073"/>
          <a:stretch/>
        </p:blipFill>
        <p:spPr>
          <a:xfrm>
            <a:off x="807107" y="2284122"/>
            <a:ext cx="7677368" cy="3705792"/>
          </a:xfrm>
          <a:prstGeom prst="rect">
            <a:avLst/>
          </a:prstGeom>
        </p:spPr>
      </p:pic>
    </p:spTree>
  </p:cSld>
  <p:clrMapOvr>
    <a:masterClrMapping/>
  </p:clrMapOvr>
  <p:transition>
    <p:sndAc>
      <p:end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3"/>
          <p:cNvSpPr>
            <a:spLocks noGrp="1" noChangeArrowheads="1"/>
          </p:cNvSpPr>
          <p:nvPr>
            <p:ph type="title"/>
          </p:nvPr>
        </p:nvSpPr>
        <p:spPr/>
        <p:txBody>
          <a:bodyPr/>
          <a:lstStyle/>
          <a:p>
            <a:r>
              <a:rPr lang="en-US" smtClean="0"/>
              <a:t>Difficulties of Interstellar Travel</a:t>
            </a:r>
          </a:p>
        </p:txBody>
      </p:sp>
      <p:sp>
        <p:nvSpPr>
          <p:cNvPr id="11" name="Content Placeholder 10"/>
          <p:cNvSpPr>
            <a:spLocks noGrp="1"/>
          </p:cNvSpPr>
          <p:nvPr>
            <p:ph idx="1"/>
          </p:nvPr>
        </p:nvSpPr>
        <p:spPr>
          <a:xfrm>
            <a:off x="365125" y="4809938"/>
            <a:ext cx="8229600" cy="1963356"/>
          </a:xfrm>
        </p:spPr>
        <p:txBody>
          <a:bodyPr/>
          <a:lstStyle/>
          <a:p>
            <a:r>
              <a:rPr lang="en-US" sz="2400" dirty="0"/>
              <a:t>Far more efficient engines are needed.</a:t>
            </a:r>
          </a:p>
          <a:p>
            <a:r>
              <a:rPr lang="en-US" sz="2400" dirty="0"/>
              <a:t>Energy requirements are enormous.</a:t>
            </a:r>
          </a:p>
          <a:p>
            <a:r>
              <a:rPr lang="en-US" sz="2400" dirty="0"/>
              <a:t>Ordinary interstellar particles become like cosmic rays.</a:t>
            </a:r>
          </a:p>
          <a:p>
            <a:r>
              <a:rPr lang="en-US" sz="2400" dirty="0"/>
              <a:t>There are social complications of time dilation</a:t>
            </a:r>
            <a:r>
              <a:rPr lang="en-US" sz="2400" dirty="0" smtClean="0"/>
              <a:t>.</a:t>
            </a:r>
            <a:endParaRPr lang="en-US" sz="2400" dirty="0"/>
          </a:p>
        </p:txBody>
      </p:sp>
      <p:sp>
        <p:nvSpPr>
          <p:cNvPr id="12" name="Footer Placeholder 11"/>
          <p:cNvSpPr>
            <a:spLocks noGrp="1"/>
          </p:cNvSpPr>
          <p:nvPr>
            <p:ph type="ftr" sz="quarter" idx="10"/>
          </p:nvPr>
        </p:nvSpPr>
        <p:spPr/>
        <p:txBody>
          <a:bodyPr/>
          <a:lstStyle/>
          <a:p>
            <a:r>
              <a:rPr lang="en-GB" smtClean="0"/>
              <a:t>© 2015 Pearson Education, Inc.</a:t>
            </a:r>
            <a:endParaRPr lang="en-GB"/>
          </a:p>
        </p:txBody>
      </p:sp>
      <p:pic>
        <p:nvPicPr>
          <p:cNvPr id="13" name="Picture 12" descr="19_24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8698" y="1210371"/>
            <a:ext cx="5186604" cy="3554533"/>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r>
              <a:rPr lang="en-US" smtClean="0"/>
              <a:t>Where are the aliens?</a:t>
            </a:r>
          </a:p>
        </p:txBody>
      </p:sp>
      <p:sp>
        <p:nvSpPr>
          <p:cNvPr id="12" name="Footer Placeholder 11"/>
          <p:cNvSpPr>
            <a:spLocks noGrp="1"/>
          </p:cNvSpPr>
          <p:nvPr>
            <p:ph type="ftr" sz="quarter" idx="10"/>
          </p:nvPr>
        </p:nvSpPr>
        <p:spPr/>
        <p:txBody>
          <a:bodyPr/>
          <a:lstStyle/>
          <a:p>
            <a:r>
              <a:rPr lang="en-GB" smtClean="0"/>
              <a:t>© 2015 Pearson Education, Inc.</a:t>
            </a:r>
            <a:endParaRPr lang="en-GB"/>
          </a:p>
        </p:txBody>
      </p:sp>
      <p:pic>
        <p:nvPicPr>
          <p:cNvPr id="13" name="Picture 12" descr="19_22_Figure.jpg"/>
          <p:cNvPicPr>
            <a:picLocks noChangeAspect="1"/>
          </p:cNvPicPr>
          <p:nvPr/>
        </p:nvPicPr>
        <p:blipFill rotWithShape="1">
          <a:blip r:embed="rId3">
            <a:extLst>
              <a:ext uri="{28A0092B-C50C-407E-A947-70E740481C1C}">
                <a14:useLocalDpi xmlns:a14="http://schemas.microsoft.com/office/drawing/2010/main" val="0"/>
              </a:ext>
            </a:extLst>
          </a:blip>
          <a:srcRect b="4183"/>
          <a:stretch/>
        </p:blipFill>
        <p:spPr>
          <a:xfrm>
            <a:off x="266700" y="1770721"/>
            <a:ext cx="8601456" cy="4147133"/>
          </a:xfrm>
          <a:prstGeom prst="rect">
            <a:avLst/>
          </a:prstGeom>
        </p:spPr>
      </p:pic>
    </p:spTree>
  </p:cSld>
  <p:clrMapOvr>
    <a:masterClrMapping/>
  </p:clrMapOvr>
  <p:transition>
    <p:sndAc>
      <p:end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US" dirty="0" smtClean="0"/>
              <a:t>Fermi</a:t>
            </a:r>
            <a:r>
              <a:rPr lang="fr-FR" altLang="ja-JP" dirty="0" smtClean="0"/>
              <a:t>'</a:t>
            </a:r>
            <a:r>
              <a:rPr lang="en-US" dirty="0" smtClean="0"/>
              <a:t>s Paradox</a:t>
            </a:r>
          </a:p>
        </p:txBody>
      </p:sp>
      <p:sp>
        <p:nvSpPr>
          <p:cNvPr id="252931" name="Rectangle 3"/>
          <p:cNvSpPr>
            <a:spLocks noGrp="1" noChangeArrowheads="1"/>
          </p:cNvSpPr>
          <p:nvPr>
            <p:ph idx="1"/>
          </p:nvPr>
        </p:nvSpPr>
        <p:spPr/>
        <p:txBody>
          <a:bodyPr/>
          <a:lstStyle/>
          <a:p>
            <a:r>
              <a:rPr lang="en-US" dirty="0" smtClean="0"/>
              <a:t>Plausible arguments suggest that civilizations should be common. For example, even if only 1 in 1 million stars gets a civilization at some time </a:t>
            </a:r>
            <a:r>
              <a:rPr lang="en-US" dirty="0" smtClean="0">
                <a:sym typeface="Symbol" charset="0"/>
              </a:rPr>
              <a:t> 100,000 civilizations!</a:t>
            </a:r>
            <a:endParaRPr lang="en-US" dirty="0" smtClean="0"/>
          </a:p>
          <a:p>
            <a:r>
              <a:rPr lang="en-US" dirty="0" smtClean="0"/>
              <a:t>So why haven</a:t>
            </a:r>
            <a:r>
              <a:rPr lang="fr-FR" altLang="ja-JP" dirty="0" smtClean="0"/>
              <a:t>'</a:t>
            </a:r>
            <a:r>
              <a:rPr lang="en-US" dirty="0" smtClean="0"/>
              <a:t>t we detected them?</a:t>
            </a:r>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ransition>
    <p:sndAc>
      <p:endSnd/>
    </p:sndAc>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smtClean="0"/>
              <a:t>Possible solutions to the paradox</a:t>
            </a:r>
          </a:p>
        </p:txBody>
      </p:sp>
      <p:sp>
        <p:nvSpPr>
          <p:cNvPr id="254979" name="Rectangle 3"/>
          <p:cNvSpPr>
            <a:spLocks noGrp="1" noChangeArrowheads="1"/>
          </p:cNvSpPr>
          <p:nvPr>
            <p:ph idx="1"/>
          </p:nvPr>
        </p:nvSpPr>
        <p:spPr/>
        <p:txBody>
          <a:bodyPr/>
          <a:lstStyle/>
          <a:p>
            <a:pPr marL="971550" lvl="1" indent="-514350">
              <a:buFont typeface="+mj-lt"/>
              <a:buAutoNum type="arabicPeriod"/>
            </a:pPr>
            <a:r>
              <a:rPr lang="en-US" dirty="0" smtClean="0"/>
              <a:t>We are alone: life/civilizations much rarer than we might have guessed</a:t>
            </a:r>
          </a:p>
          <a:p>
            <a:pPr lvl="2"/>
            <a:r>
              <a:rPr lang="en-US" dirty="0" smtClean="0"/>
              <a:t>Our own planet/civilization looks all the more precious… </a:t>
            </a:r>
            <a:endParaRPr lang="en-US" dirty="0"/>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ransition>
    <p:sndAc>
      <p:end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4" name="Rectangle 4"/>
          <p:cNvSpPr>
            <a:spLocks noGrp="1" noChangeArrowheads="1"/>
          </p:cNvSpPr>
          <p:nvPr>
            <p:ph type="title"/>
          </p:nvPr>
        </p:nvSpPr>
        <p:spPr/>
        <p:txBody>
          <a:bodyPr/>
          <a:lstStyle/>
          <a:p>
            <a:r>
              <a:rPr lang="en-US" smtClean="0"/>
              <a:t>Possible solutions to the paradox</a:t>
            </a:r>
          </a:p>
        </p:txBody>
      </p:sp>
      <p:sp>
        <p:nvSpPr>
          <p:cNvPr id="256002" name="Rectangle 2"/>
          <p:cNvSpPr>
            <a:spLocks noGrp="1" noChangeArrowheads="1"/>
          </p:cNvSpPr>
          <p:nvPr>
            <p:ph idx="1"/>
          </p:nvPr>
        </p:nvSpPr>
        <p:spPr/>
        <p:txBody>
          <a:bodyPr/>
          <a:lstStyle/>
          <a:p>
            <a:pPr marL="971550" lvl="1" indent="-514350">
              <a:buFont typeface="+mj-lt"/>
              <a:buAutoNum type="arabicPeriod" startAt="2"/>
            </a:pPr>
            <a:r>
              <a:rPr lang="en-US" dirty="0" smtClean="0"/>
              <a:t>Civilizations are common, but interstellar travel is not, perhaps because:</a:t>
            </a:r>
          </a:p>
          <a:p>
            <a:pPr lvl="2"/>
            <a:r>
              <a:rPr lang="en-US" dirty="0" smtClean="0"/>
              <a:t>interstellar travel is more difficult than we think.</a:t>
            </a:r>
          </a:p>
          <a:p>
            <a:pPr lvl="2"/>
            <a:r>
              <a:rPr lang="en-US" dirty="0" smtClean="0"/>
              <a:t>the desire to explore is rare.</a:t>
            </a:r>
          </a:p>
          <a:p>
            <a:pPr lvl="2"/>
            <a:r>
              <a:rPr lang="en-US" dirty="0" smtClean="0"/>
              <a:t>civilizations destroy themselves before achieving interstellar travel.</a:t>
            </a:r>
          </a:p>
          <a:p>
            <a:pPr lvl="2"/>
            <a:endParaRPr lang="en-US" dirty="0" smtClean="0"/>
          </a:p>
          <a:p>
            <a:pPr marL="457200" lvl="1" indent="0">
              <a:buNone/>
            </a:pPr>
            <a:r>
              <a:rPr lang="en-US" dirty="0" smtClean="0">
                <a:solidFill>
                  <a:schemeClr val="tx1"/>
                </a:solidFill>
              </a:rPr>
              <a:t>These </a:t>
            </a:r>
            <a:r>
              <a:rPr lang="en-US" dirty="0">
                <a:solidFill>
                  <a:schemeClr val="tx1"/>
                </a:solidFill>
              </a:rPr>
              <a:t>are all possibilities, but they are not very appealing</a:t>
            </a:r>
            <a:r>
              <a:rPr lang="en-US" dirty="0" smtClean="0">
                <a:solidFill>
                  <a:schemeClr val="tx1"/>
                </a:solidFill>
              </a:rPr>
              <a:t>.</a:t>
            </a:r>
            <a:endParaRPr lang="en-US" dirty="0">
              <a:solidFill>
                <a:schemeClr val="tx1"/>
              </a:solidFill>
            </a:endParaRPr>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ransition>
    <p:sndAc>
      <p:endSnd/>
    </p:sndAc>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3"/>
          <p:cNvSpPr>
            <a:spLocks noGrp="1" noChangeArrowheads="1"/>
          </p:cNvSpPr>
          <p:nvPr>
            <p:ph type="title"/>
          </p:nvPr>
        </p:nvSpPr>
        <p:spPr/>
        <p:txBody>
          <a:bodyPr/>
          <a:lstStyle/>
          <a:p>
            <a:r>
              <a:rPr lang="en-US" smtClean="0"/>
              <a:t>Possible solutions to the paradox</a:t>
            </a:r>
          </a:p>
        </p:txBody>
      </p:sp>
      <p:sp>
        <p:nvSpPr>
          <p:cNvPr id="257026" name="Rectangle 2"/>
          <p:cNvSpPr>
            <a:spLocks noGrp="1" noChangeArrowheads="1"/>
          </p:cNvSpPr>
          <p:nvPr>
            <p:ph idx="1"/>
          </p:nvPr>
        </p:nvSpPr>
        <p:spPr/>
        <p:txBody>
          <a:bodyPr/>
          <a:lstStyle/>
          <a:p>
            <a:pPr marL="971550" lvl="1" indent="-514350">
              <a:buFont typeface="+mj-lt"/>
              <a:buAutoNum type="arabicPeriod" startAt="3"/>
            </a:pPr>
            <a:r>
              <a:rPr lang="en-US" dirty="0" smtClean="0"/>
              <a:t>There IS a galactic civilization…</a:t>
            </a:r>
            <a:br>
              <a:rPr lang="en-US" dirty="0" smtClean="0"/>
            </a:br>
            <a:r>
              <a:rPr lang="en-US" dirty="0" smtClean="0"/>
              <a:t>… and someday we</a:t>
            </a:r>
            <a:r>
              <a:rPr lang="fr-FR" dirty="0" smtClean="0"/>
              <a:t>'</a:t>
            </a:r>
            <a:r>
              <a:rPr lang="en-US" altLang="ja-JP" dirty="0" err="1" smtClean="0"/>
              <a:t>ll</a:t>
            </a:r>
            <a:r>
              <a:rPr lang="en-US" altLang="ja-JP" dirty="0" smtClean="0"/>
              <a:t> meet them. </a:t>
            </a:r>
            <a:endParaRPr lang="en-US" dirty="0"/>
          </a:p>
        </p:txBody>
      </p:sp>
      <p:pic>
        <p:nvPicPr>
          <p:cNvPr id="137219" name="Picture 8" descr="06_05_FigureB"/>
          <p:cNvPicPr>
            <a:picLocks noChangeAspect="1" noChangeArrowheads="1"/>
          </p:cNvPicPr>
          <p:nvPr/>
        </p:nvPicPr>
        <p:blipFill>
          <a:blip r:embed="rId3">
            <a:extLst>
              <a:ext uri="{28A0092B-C50C-407E-A947-70E740481C1C}">
                <a14:useLocalDpi xmlns:a14="http://schemas.microsoft.com/office/drawing/2010/main" val="0"/>
              </a:ext>
            </a:extLst>
          </a:blip>
          <a:srcRect l="6464" r="36502" b="43307"/>
          <a:stretch>
            <a:fillRect/>
          </a:stretch>
        </p:blipFill>
        <p:spPr bwMode="auto">
          <a:xfrm>
            <a:off x="2457982" y="2970731"/>
            <a:ext cx="4228037" cy="3550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transition>
    <p:sndAc>
      <p:end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smtClean="0"/>
              <a:t>What have we learned?</a:t>
            </a:r>
          </a:p>
        </p:txBody>
      </p:sp>
      <p:sp>
        <p:nvSpPr>
          <p:cNvPr id="259075" name="Rectangle 3"/>
          <p:cNvSpPr>
            <a:spLocks noGrp="1" noChangeArrowheads="1"/>
          </p:cNvSpPr>
          <p:nvPr>
            <p:ph idx="1"/>
          </p:nvPr>
        </p:nvSpPr>
        <p:spPr/>
        <p:txBody>
          <a:bodyPr/>
          <a:lstStyle/>
          <a:p>
            <a:r>
              <a:rPr lang="en-US" sz="2400" dirty="0" smtClean="0">
                <a:solidFill>
                  <a:srgbClr val="374B94"/>
                </a:solidFill>
              </a:rPr>
              <a:t>How difficult is interstellar travel?</a:t>
            </a:r>
          </a:p>
          <a:p>
            <a:pPr lvl="1"/>
            <a:r>
              <a:rPr lang="en-US" sz="2400" dirty="0" smtClean="0"/>
              <a:t>Interstellar travel remains well beyond our current capabilities and poses enormous difficulties.</a:t>
            </a:r>
          </a:p>
          <a:p>
            <a:r>
              <a:rPr lang="en-US" sz="2400" dirty="0" smtClean="0">
                <a:solidFill>
                  <a:srgbClr val="374B94"/>
                </a:solidFill>
              </a:rPr>
              <a:t>Where are the aliens?</a:t>
            </a:r>
          </a:p>
          <a:p>
            <a:pPr lvl="1"/>
            <a:r>
              <a:rPr lang="en-US" sz="2400" dirty="0" smtClean="0"/>
              <a:t>Plausible arguments suggest that if interstellar civilizations are common, then at least one of them should have colonized the rest of the galaxy.</a:t>
            </a:r>
          </a:p>
          <a:p>
            <a:pPr lvl="1"/>
            <a:r>
              <a:rPr lang="en-US" sz="2400" dirty="0" smtClean="0"/>
              <a:t>Are we alone? Has there been no colonization? Are the colonists hiding? We don</a:t>
            </a:r>
            <a:r>
              <a:rPr lang="fr-FR" altLang="ja-JP" sz="2400" dirty="0" smtClean="0"/>
              <a:t>'</a:t>
            </a:r>
            <a:r>
              <a:rPr lang="en-US" sz="2400" dirty="0" smtClean="0"/>
              <a:t>t know—but we hope to find out someday.</a:t>
            </a:r>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smtClean="0"/>
              <a:t>Earliest Fossils</a:t>
            </a:r>
          </a:p>
        </p:txBody>
      </p:sp>
      <p:sp>
        <p:nvSpPr>
          <p:cNvPr id="152579" name="Rectangle 3"/>
          <p:cNvSpPr>
            <a:spLocks noGrp="1" noChangeArrowheads="1"/>
          </p:cNvSpPr>
          <p:nvPr>
            <p:ph sz="half" idx="1"/>
          </p:nvPr>
        </p:nvSpPr>
        <p:spPr>
          <a:xfrm>
            <a:off x="365124" y="4638805"/>
            <a:ext cx="4552505" cy="1873537"/>
          </a:xfrm>
        </p:spPr>
        <p:txBody>
          <a:bodyPr/>
          <a:lstStyle/>
          <a:p>
            <a:r>
              <a:rPr lang="en-US" dirty="0" smtClean="0">
                <a:solidFill>
                  <a:schemeClr val="tx2"/>
                </a:solidFill>
              </a:rPr>
              <a:t>Carbon </a:t>
            </a:r>
            <a:r>
              <a:rPr lang="en-US" dirty="0">
                <a:solidFill>
                  <a:schemeClr val="tx2"/>
                </a:solidFill>
              </a:rPr>
              <a:t>isotope evidence pushes the origin of life to more than 3.85 billion years ago.</a:t>
            </a:r>
          </a:p>
          <a:p>
            <a:endParaRPr lang="en-US" dirty="0" smtClean="0"/>
          </a:p>
        </p:txBody>
      </p:sp>
      <p:sp>
        <p:nvSpPr>
          <p:cNvPr id="9" name="Content Placeholder 8"/>
          <p:cNvSpPr>
            <a:spLocks noGrp="1"/>
          </p:cNvSpPr>
          <p:nvPr>
            <p:ph sz="half" idx="2"/>
          </p:nvPr>
        </p:nvSpPr>
        <p:spPr>
          <a:xfrm>
            <a:off x="4368226" y="1463041"/>
            <a:ext cx="4629416" cy="1896716"/>
          </a:xfrm>
        </p:spPr>
        <p:txBody>
          <a:bodyPr/>
          <a:lstStyle/>
          <a:p>
            <a:r>
              <a:rPr lang="en-US" dirty="0"/>
              <a:t>The oldest fossils show that bacteria-like organisms were present over 3.5 billion years ago.</a:t>
            </a:r>
          </a:p>
          <a:p>
            <a:pPr marL="0" indent="0">
              <a:buNone/>
            </a:pPr>
            <a:endParaRPr lang="en-US" dirty="0"/>
          </a:p>
        </p:txBody>
      </p:sp>
      <p:sp>
        <p:nvSpPr>
          <p:cNvPr id="8" name="Footer Placeholder 7"/>
          <p:cNvSpPr>
            <a:spLocks noGrp="1"/>
          </p:cNvSpPr>
          <p:nvPr>
            <p:ph type="ftr" sz="quarter" idx="10"/>
          </p:nvPr>
        </p:nvSpPr>
        <p:spPr/>
        <p:txBody>
          <a:bodyPr/>
          <a:lstStyle/>
          <a:p>
            <a:r>
              <a:rPr lang="en-GB" smtClean="0"/>
              <a:t>© 2015 Pearson Education, Inc.</a:t>
            </a:r>
            <a:endParaRPr lang="en-GB"/>
          </a:p>
        </p:txBody>
      </p:sp>
      <p:pic>
        <p:nvPicPr>
          <p:cNvPr id="10" name="Picture 9" descr="19_04_FigureA.jpg"/>
          <p:cNvPicPr>
            <a:picLocks noChangeAspect="1"/>
          </p:cNvPicPr>
          <p:nvPr/>
        </p:nvPicPr>
        <p:blipFill rotWithShape="1">
          <a:blip r:embed="rId3">
            <a:extLst>
              <a:ext uri="{28A0092B-C50C-407E-A947-70E740481C1C}">
                <a14:useLocalDpi xmlns:a14="http://schemas.microsoft.com/office/drawing/2010/main" val="0"/>
              </a:ext>
            </a:extLst>
          </a:blip>
          <a:srcRect b="2935"/>
          <a:stretch/>
        </p:blipFill>
        <p:spPr>
          <a:xfrm>
            <a:off x="602650" y="1443193"/>
            <a:ext cx="3722012" cy="3177592"/>
          </a:xfrm>
          <a:prstGeom prst="rect">
            <a:avLst/>
          </a:prstGeom>
        </p:spPr>
      </p:pic>
      <p:pic>
        <p:nvPicPr>
          <p:cNvPr id="11" name="Picture 10" descr="19_04_FigureC.jpg"/>
          <p:cNvPicPr>
            <a:picLocks noChangeAspect="1"/>
          </p:cNvPicPr>
          <p:nvPr/>
        </p:nvPicPr>
        <p:blipFill rotWithShape="1">
          <a:blip r:embed="rId4">
            <a:extLst>
              <a:ext uri="{28A0092B-C50C-407E-A947-70E740481C1C}">
                <a14:useLocalDpi xmlns:a14="http://schemas.microsoft.com/office/drawing/2010/main" val="0"/>
              </a:ext>
            </a:extLst>
          </a:blip>
          <a:srcRect b="2935"/>
          <a:stretch/>
        </p:blipFill>
        <p:spPr>
          <a:xfrm>
            <a:off x="5082418" y="3344261"/>
            <a:ext cx="3465208" cy="3276170"/>
          </a:xfrm>
          <a:prstGeom prst="rect">
            <a:avLst/>
          </a:prstGeom>
        </p:spPr>
      </p:pic>
    </p:spTree>
  </p:cSld>
  <p:clrMapOvr>
    <a:masterClrMapping/>
  </p:clrMapOvr>
  <p:transition>
    <p:sndAc>
      <p:end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smtClean="0"/>
              <a:t>The Geological Time Scale</a:t>
            </a:r>
          </a:p>
        </p:txBody>
      </p:sp>
      <p:sp>
        <p:nvSpPr>
          <p:cNvPr id="12" name="Footer Placeholder 11"/>
          <p:cNvSpPr>
            <a:spLocks noGrp="1"/>
          </p:cNvSpPr>
          <p:nvPr>
            <p:ph type="ftr" sz="quarter" idx="10"/>
          </p:nvPr>
        </p:nvSpPr>
        <p:spPr/>
        <p:txBody>
          <a:bodyPr/>
          <a:lstStyle/>
          <a:p>
            <a:r>
              <a:rPr lang="en-GB" smtClean="0"/>
              <a:t>© 2015 Pearson Education, Inc.</a:t>
            </a:r>
            <a:endParaRPr lang="en-GB"/>
          </a:p>
        </p:txBody>
      </p:sp>
      <p:pic>
        <p:nvPicPr>
          <p:cNvPr id="13" name="Picture 12" descr="19_03_Figure.jpg"/>
          <p:cNvPicPr>
            <a:picLocks noChangeAspect="1"/>
          </p:cNvPicPr>
          <p:nvPr/>
        </p:nvPicPr>
        <p:blipFill rotWithShape="1">
          <a:blip r:embed="rId3">
            <a:extLst>
              <a:ext uri="{28A0092B-C50C-407E-A947-70E740481C1C}">
                <a14:useLocalDpi xmlns:a14="http://schemas.microsoft.com/office/drawing/2010/main" val="0"/>
              </a:ext>
            </a:extLst>
          </a:blip>
          <a:srcRect b="3709"/>
          <a:stretch/>
        </p:blipFill>
        <p:spPr>
          <a:xfrm>
            <a:off x="266700" y="1467540"/>
            <a:ext cx="8601456" cy="480159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dirty="0" smtClean="0"/>
              <a:t>How did life arise on Earth?</a:t>
            </a:r>
          </a:p>
        </p:txBody>
      </p:sp>
      <p:sp>
        <p:nvSpPr>
          <p:cNvPr id="12" name="Footer Placeholder 11"/>
          <p:cNvSpPr>
            <a:spLocks noGrp="1"/>
          </p:cNvSpPr>
          <p:nvPr>
            <p:ph type="ftr" sz="quarter" idx="10"/>
          </p:nvPr>
        </p:nvSpPr>
        <p:spPr/>
        <p:txBody>
          <a:bodyPr/>
          <a:lstStyle/>
          <a:p>
            <a:r>
              <a:rPr lang="en-GB" smtClean="0"/>
              <a:t>© 2015 Pearson Education, Inc.</a:t>
            </a:r>
            <a:endParaRPr lang="en-GB"/>
          </a:p>
        </p:txBody>
      </p:sp>
      <p:pic>
        <p:nvPicPr>
          <p:cNvPr id="13" name="Picture 12" descr="19_11_Figure_Anno.jpg"/>
          <p:cNvPicPr>
            <a:picLocks noChangeAspect="1"/>
          </p:cNvPicPr>
          <p:nvPr/>
        </p:nvPicPr>
        <p:blipFill rotWithShape="1">
          <a:blip r:embed="rId3">
            <a:extLst>
              <a:ext uri="{28A0092B-C50C-407E-A947-70E740481C1C}">
                <a14:useLocalDpi xmlns:a14="http://schemas.microsoft.com/office/drawing/2010/main" val="0"/>
              </a:ext>
            </a:extLst>
          </a:blip>
          <a:srcRect b="7654"/>
          <a:stretch/>
        </p:blipFill>
        <p:spPr>
          <a:xfrm>
            <a:off x="266700" y="2498485"/>
            <a:ext cx="8601456" cy="2122305"/>
          </a:xfrm>
          <a:prstGeom prst="rect">
            <a:avLst/>
          </a:prstGeom>
        </p:spPr>
      </p:pic>
    </p:spTree>
  </p:cSld>
  <p:clrMapOvr>
    <a:masterClrMapping/>
  </p:clrMapOvr>
  <p:transition>
    <p:sndAc>
      <p:endSnd/>
    </p:sndAc>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1000</TotalTime>
  <Words>3235</Words>
  <Application>Microsoft Office PowerPoint</Application>
  <PresentationFormat>On-screen Show (4:3)</PresentationFormat>
  <Paragraphs>375</Paragraphs>
  <Slides>69</Slides>
  <Notes>67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MS PGothic</vt:lpstr>
      <vt:lpstr>Arial</vt:lpstr>
      <vt:lpstr>Comic Sans MS</vt:lpstr>
      <vt:lpstr>Symbol</vt:lpstr>
      <vt:lpstr>Times</vt:lpstr>
      <vt:lpstr>Zapf Dingbats</vt:lpstr>
      <vt:lpstr>HA5Lect_template</vt:lpstr>
      <vt:lpstr>Chapter 19: Life in the Universe</vt:lpstr>
      <vt:lpstr>19.1 Life on Earth</vt:lpstr>
      <vt:lpstr>When did life arise on Earth?</vt:lpstr>
      <vt:lpstr>Earliest Life Forms</vt:lpstr>
      <vt:lpstr>Fossils in Sedimentary Rock </vt:lpstr>
      <vt:lpstr>Fossils in Sedimentary Rock </vt:lpstr>
      <vt:lpstr>Earliest Fossils</vt:lpstr>
      <vt:lpstr>The Geological Time Scale</vt:lpstr>
      <vt:lpstr>How did life arise on Earth?</vt:lpstr>
      <vt:lpstr>Origin of Life on Earth</vt:lpstr>
      <vt:lpstr>The Theory of Evolution</vt:lpstr>
      <vt:lpstr>Tree of Life</vt:lpstr>
      <vt:lpstr>PowerPoint Presentation</vt:lpstr>
      <vt:lpstr>Laboratory Experiments</vt:lpstr>
      <vt:lpstr>PowerPoint Presentation</vt:lpstr>
      <vt:lpstr>Chemicals to Life?</vt:lpstr>
      <vt:lpstr>Could life have migrated to Earth?</vt:lpstr>
      <vt:lpstr>Could life have migrated to Earth?</vt:lpstr>
      <vt:lpstr>Brief History of Life</vt:lpstr>
      <vt:lpstr>Thought Question</vt:lpstr>
      <vt:lpstr>Thought Question</vt:lpstr>
      <vt:lpstr>Origin of Oxygen</vt:lpstr>
      <vt:lpstr>What are the necessities of life?</vt:lpstr>
      <vt:lpstr>Necessities for Life</vt:lpstr>
      <vt:lpstr>What have we learned?</vt:lpstr>
      <vt:lpstr>19.2 Life in the Solar System</vt:lpstr>
      <vt:lpstr>Could there be life on Mars?</vt:lpstr>
      <vt:lpstr>Searches for Life on Mars</vt:lpstr>
      <vt:lpstr>PowerPoint Presentation</vt:lpstr>
      <vt:lpstr>PowerPoint Presentation</vt:lpstr>
      <vt:lpstr>Could there be life on Europa or other jovian moons?</vt:lpstr>
      <vt:lpstr>PowerPoint Presentation</vt:lpstr>
      <vt:lpstr>Titan</vt:lpstr>
      <vt:lpstr>Enceladus</vt:lpstr>
      <vt:lpstr>What have we learned?</vt:lpstr>
      <vt:lpstr>19.3 Life Around Other Stars</vt:lpstr>
      <vt:lpstr>What are the requirements for surface habitability?</vt:lpstr>
      <vt:lpstr>Habitable Planets</vt:lpstr>
      <vt:lpstr>Possible requirements for surface habitability</vt:lpstr>
      <vt:lpstr>PowerPoint Presentation</vt:lpstr>
      <vt:lpstr>Bigger is better…</vt:lpstr>
      <vt:lpstr>PowerPoint Presentation</vt:lpstr>
      <vt:lpstr>Spectral Signatures of Life</vt:lpstr>
      <vt:lpstr>Is life rare or common?</vt:lpstr>
      <vt:lpstr>Elements and Habitability</vt:lpstr>
      <vt:lpstr>Impacts and Habitability</vt:lpstr>
      <vt:lpstr>Climate and Habitability</vt:lpstr>
      <vt:lpstr>The Bottom Line</vt:lpstr>
      <vt:lpstr>What have we learned?</vt:lpstr>
      <vt:lpstr>19.4 The Search for Extraterrestrial Intelligence</vt:lpstr>
      <vt:lpstr>How many civilizations are out there?</vt:lpstr>
      <vt:lpstr>The Drake Equation</vt:lpstr>
      <vt:lpstr>We do not know the following values for the Drake equation:</vt:lpstr>
      <vt:lpstr>Are we "off-the-chart" smart?</vt:lpstr>
      <vt:lpstr>How does SETI work?</vt:lpstr>
      <vt:lpstr>PowerPoint Presentation</vt:lpstr>
      <vt:lpstr>We've even sent a few signals ourselves… </vt:lpstr>
      <vt:lpstr>PowerPoint Presentation</vt:lpstr>
      <vt:lpstr>What have we learned?</vt:lpstr>
      <vt:lpstr>18.5 Interstellar Travel and Its Implications to Civilization</vt:lpstr>
      <vt:lpstr>How difficult is interstellar travel?</vt:lpstr>
      <vt:lpstr>Current Spacecraft</vt:lpstr>
      <vt:lpstr>Difficulties of Interstellar Travel</vt:lpstr>
      <vt:lpstr>Where are the aliens?</vt:lpstr>
      <vt:lpstr>Fermi's Paradox</vt:lpstr>
      <vt:lpstr>Possible solutions to the paradox</vt:lpstr>
      <vt:lpstr>Possible solutions to the paradox</vt:lpstr>
      <vt:lpstr>Possible solutions to the paradox</vt:lpstr>
      <vt:lpstr>What have we learned?</vt:lpstr>
    </vt:vector>
  </TitlesOfParts>
  <Company>뿿ˤʤ㏘뿿</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Sekar Ganesan</cp:lastModifiedBy>
  <cp:revision>118</cp:revision>
  <dcterms:created xsi:type="dcterms:W3CDTF">2007-09-26T05:29:17Z</dcterms:created>
  <dcterms:modified xsi:type="dcterms:W3CDTF">2014-03-25T07:58:20Z</dcterms:modified>
</cp:coreProperties>
</file>