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60" r:id="rId3"/>
    <p:sldId id="261" r:id="rId4"/>
    <p:sldId id="303" r:id="rId5"/>
    <p:sldId id="304" r:id="rId6"/>
    <p:sldId id="305" r:id="rId7"/>
    <p:sldId id="311" r:id="rId8"/>
    <p:sldId id="306" r:id="rId9"/>
    <p:sldId id="262" r:id="rId10"/>
    <p:sldId id="263" r:id="rId11"/>
    <p:sldId id="264" r:id="rId12"/>
    <p:sldId id="313" r:id="rId13"/>
    <p:sldId id="307" r:id="rId14"/>
    <p:sldId id="308" r:id="rId15"/>
    <p:sldId id="315" r:id="rId16"/>
    <p:sldId id="265" r:id="rId17"/>
    <p:sldId id="266" r:id="rId18"/>
    <p:sldId id="312" r:id="rId19"/>
    <p:sldId id="267" r:id="rId20"/>
    <p:sldId id="316" r:id="rId21"/>
    <p:sldId id="310" r:id="rId22"/>
    <p:sldId id="268" r:id="rId23"/>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mn-ea"/>
        <a:cs typeface="+mn-cs"/>
      </a:defRPr>
    </a:lvl5pPr>
    <a:lvl6pPr marL="2286000" algn="l" defTabSz="914400" rtl="0" eaLnBrk="1" latinLnBrk="0" hangingPunct="1">
      <a:defRPr sz="2800" b="1" kern="1200">
        <a:solidFill>
          <a:schemeClr val="tx1"/>
        </a:solidFill>
        <a:latin typeface="Arial" panose="020B0604020202020204" pitchFamily="34" charset="0"/>
        <a:ea typeface="+mn-ea"/>
        <a:cs typeface="+mn-cs"/>
      </a:defRPr>
    </a:lvl6pPr>
    <a:lvl7pPr marL="2743200" algn="l" defTabSz="914400" rtl="0" eaLnBrk="1" latinLnBrk="0" hangingPunct="1">
      <a:defRPr sz="2800" b="1" kern="1200">
        <a:solidFill>
          <a:schemeClr val="tx1"/>
        </a:solidFill>
        <a:latin typeface="Arial" panose="020B0604020202020204" pitchFamily="34" charset="0"/>
        <a:ea typeface="+mn-ea"/>
        <a:cs typeface="+mn-cs"/>
      </a:defRPr>
    </a:lvl7pPr>
    <a:lvl8pPr marL="3200400" algn="l" defTabSz="914400" rtl="0" eaLnBrk="1" latinLnBrk="0" hangingPunct="1">
      <a:defRPr sz="2800" b="1" kern="1200">
        <a:solidFill>
          <a:schemeClr val="tx1"/>
        </a:solidFill>
        <a:latin typeface="Arial" panose="020B0604020202020204" pitchFamily="34" charset="0"/>
        <a:ea typeface="+mn-ea"/>
        <a:cs typeface="+mn-cs"/>
      </a:defRPr>
    </a:lvl8pPr>
    <a:lvl9pPr marL="3657600" algn="l" defTabSz="914400" rtl="0" eaLnBrk="1" latinLnBrk="0" hangingPunct="1">
      <a:defRPr sz="28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15" autoAdjust="0"/>
  </p:normalViewPr>
  <p:slideViewPr>
    <p:cSldViewPr>
      <p:cViewPr varScale="1">
        <p:scale>
          <a:sx n="61" d="100"/>
          <a:sy n="61" d="100"/>
        </p:scale>
        <p:origin x="9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DEE8A80-B241-451E-9689-9FDB2CEF7A4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39939" name="Rectangle 3">
            <a:extLst>
              <a:ext uri="{FF2B5EF4-FFF2-40B4-BE49-F238E27FC236}">
                <a16:creationId xmlns:a16="http://schemas.microsoft.com/office/drawing/2014/main" id="{871F6C5B-9F11-4BF2-BDE3-8139EB84AAA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052" name="Rectangle 4">
            <a:extLst>
              <a:ext uri="{FF2B5EF4-FFF2-40B4-BE49-F238E27FC236}">
                <a16:creationId xmlns:a16="http://schemas.microsoft.com/office/drawing/2014/main" id="{BDE06389-7858-4106-91EE-D9FCB849A8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3197653F-748D-47B0-A3E9-E042601B33F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AB9F170C-159D-4A98-B0DA-5F711ED4751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39943" name="Rectangle 7">
            <a:extLst>
              <a:ext uri="{FF2B5EF4-FFF2-40B4-BE49-F238E27FC236}">
                <a16:creationId xmlns:a16="http://schemas.microsoft.com/office/drawing/2014/main" id="{48B58DDF-B697-42FF-BAEF-1DD3FCD7F85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A44996E1-8D29-452F-8C7E-67F7F38501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F9F23CC-C111-4913-9730-79D65CAF45F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DC4500-2422-49C0-94E5-699077F1D7AF}" type="slidenum">
              <a:rPr lang="en-US" altLang="en-US"/>
              <a:pPr>
                <a:spcBef>
                  <a:spcPct val="0"/>
                </a:spcBef>
              </a:pPr>
              <a:t>1</a:t>
            </a:fld>
            <a:endParaRPr lang="en-US" altLang="en-US"/>
          </a:p>
        </p:txBody>
      </p:sp>
      <p:sp>
        <p:nvSpPr>
          <p:cNvPr id="27651" name="Rectangle 2">
            <a:extLst>
              <a:ext uri="{FF2B5EF4-FFF2-40B4-BE49-F238E27FC236}">
                <a16:creationId xmlns:a16="http://schemas.microsoft.com/office/drawing/2014/main" id="{56D80E4D-82C2-4A7D-B848-1BB965C467BC}"/>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B0CFD0E-D042-4885-88E5-736AAEDCCDF4}"/>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5-10. Caption: A small object moving in a circle, showing how the velocity changes. At each point, the instantaneous velocity is in a direction tangent to the circular path.</a:t>
            </a:r>
          </a:p>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9DD7E4A-A8D5-4B15-96C5-478489E6B61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1CBC6E-452C-4359-AB3D-97146894EE5B}" type="slidenum">
              <a:rPr lang="en-US" altLang="en-US"/>
              <a:pPr>
                <a:spcBef>
                  <a:spcPct val="0"/>
                </a:spcBef>
              </a:pPr>
              <a:t>11</a:t>
            </a:fld>
            <a:endParaRPr lang="en-US" altLang="en-US"/>
          </a:p>
        </p:txBody>
      </p:sp>
      <p:sp>
        <p:nvSpPr>
          <p:cNvPr id="47107" name="Rectangle 2">
            <a:extLst>
              <a:ext uri="{FF2B5EF4-FFF2-40B4-BE49-F238E27FC236}">
                <a16:creationId xmlns:a16="http://schemas.microsoft.com/office/drawing/2014/main" id="{FA8568CA-9336-406D-9FA9-13C83A7E793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0B5B949-B15D-4CE5-8966-871E2C8E35C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5-16. Caption: If centrifugal force existed, the revolving ball would fly outward as in (a) when released. In fact, it flies off tangentially as in (b). For example, in (c) sparks fly in straight lines tangentially from the edge of a rotating grinding wheel.</a:t>
            </a:r>
          </a:p>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F4C6FD1-A090-433C-9073-41A1BF50529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FF1973-DB26-4F9C-9F52-DED1FF981388}" type="slidenum">
              <a:rPr lang="en-US" altLang="en-US"/>
              <a:pPr>
                <a:spcBef>
                  <a:spcPct val="0"/>
                </a:spcBef>
              </a:pPr>
              <a:t>13</a:t>
            </a:fld>
            <a:endParaRPr lang="en-US" altLang="en-US"/>
          </a:p>
        </p:txBody>
      </p:sp>
      <p:sp>
        <p:nvSpPr>
          <p:cNvPr id="49155" name="Rectangle 2">
            <a:extLst>
              <a:ext uri="{FF2B5EF4-FFF2-40B4-BE49-F238E27FC236}">
                <a16:creationId xmlns:a16="http://schemas.microsoft.com/office/drawing/2014/main" id="{700B0605-E26A-41A3-989D-644EF2832D0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9F3D6E0-B33E-4971-8D04-598C9801019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5-17.</a:t>
            </a:r>
          </a:p>
          <a:p>
            <a:pPr eaLnBrk="1" hangingPunct="1"/>
            <a:r>
              <a:rPr lang="en-US" altLang="en-US">
                <a:latin typeface="Arial" panose="020B0604020202020204" pitchFamily="34" charset="0"/>
              </a:rPr>
              <a:t>Answer: Ignoring the weight of the ball, so F</a:t>
            </a:r>
            <a:r>
              <a:rPr lang="en-US" altLang="en-US" baseline="-25000">
                <a:latin typeface="Arial" panose="020B0604020202020204" pitchFamily="34" charset="0"/>
              </a:rPr>
              <a:t>T</a:t>
            </a:r>
            <a:r>
              <a:rPr lang="en-US" altLang="en-US">
                <a:latin typeface="Arial" panose="020B0604020202020204" pitchFamily="34" charset="0"/>
              </a:rPr>
              <a:t> is essentially horizontal, we find F</a:t>
            </a:r>
            <a:r>
              <a:rPr lang="en-US" altLang="en-US" baseline="-25000">
                <a:latin typeface="Arial" panose="020B0604020202020204" pitchFamily="34" charset="0"/>
              </a:rPr>
              <a:t>T</a:t>
            </a:r>
            <a:r>
              <a:rPr lang="en-US" altLang="en-US">
                <a:latin typeface="Arial" panose="020B0604020202020204" pitchFamily="34" charset="0"/>
              </a:rPr>
              <a:t> = 14 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92724A4-0E65-45B9-B4D1-58E57A672B1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B9BC91-CD60-49A8-9647-DB1EDF69C893}" type="slidenum">
              <a:rPr lang="en-US" altLang="en-US"/>
              <a:pPr>
                <a:spcBef>
                  <a:spcPct val="0"/>
                </a:spcBef>
              </a:pPr>
              <a:t>14</a:t>
            </a:fld>
            <a:endParaRPr lang="en-US" altLang="en-US"/>
          </a:p>
        </p:txBody>
      </p:sp>
      <p:sp>
        <p:nvSpPr>
          <p:cNvPr id="51203" name="Rectangle 2">
            <a:extLst>
              <a:ext uri="{FF2B5EF4-FFF2-40B4-BE49-F238E27FC236}">
                <a16:creationId xmlns:a16="http://schemas.microsoft.com/office/drawing/2014/main" id="{BB2674EB-8015-41A6-87D0-6853C7F2122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2AB389B-5D83-4C7C-8F2E-E0EE429F14C5}"/>
              </a:ext>
            </a:extLst>
          </p:cNvPr>
          <p:cNvSpPr>
            <a:spLocks noGrp="1" noChangeArrowheads="1"/>
          </p:cNvSpPr>
          <p:nvPr>
            <p:ph type="body" idx="1"/>
          </p:nvPr>
        </p:nvSpPr>
        <p:spPr>
          <a:noFill/>
        </p:spPr>
        <p:txBody>
          <a:bodyPr/>
          <a:lstStyle/>
          <a:p>
            <a:pPr marL="228600" indent="-228600" eaLnBrk="1" hangingPunct="1"/>
            <a:r>
              <a:rPr lang="en-US" altLang="en-US">
                <a:latin typeface="Arial" panose="020B0604020202020204" pitchFamily="34" charset="0"/>
              </a:rPr>
              <a:t>Figure 5-18. Caption: Example 5–12. Freebody diagrams for positions 1 and 2.</a:t>
            </a:r>
          </a:p>
          <a:p>
            <a:pPr marL="228600" indent="-228600" eaLnBrk="1" hangingPunct="1"/>
            <a:r>
              <a:rPr lang="en-US" altLang="en-US">
                <a:latin typeface="Arial" panose="020B0604020202020204" pitchFamily="34" charset="0"/>
              </a:rPr>
              <a:t>Solution: See the freebody diagrams.</a:t>
            </a:r>
          </a:p>
          <a:p>
            <a:pPr marL="228600" indent="-228600" eaLnBrk="1" hangingPunct="1">
              <a:buFontTx/>
              <a:buAutoNum type="alphaLcPeriod"/>
            </a:pPr>
            <a:r>
              <a:rPr lang="en-US" altLang="en-US">
                <a:latin typeface="Arial" panose="020B0604020202020204" pitchFamily="34" charset="0"/>
              </a:rPr>
              <a:t>The minimum speed occurs when the tension is zero at the top; v = 3.283 m/s.</a:t>
            </a:r>
          </a:p>
          <a:p>
            <a:pPr marL="228600" indent="-228600" eaLnBrk="1" hangingPunct="1">
              <a:buFontTx/>
              <a:buAutoNum type="alphaLcPeriod"/>
            </a:pPr>
            <a:r>
              <a:rPr lang="en-US" altLang="en-US">
                <a:latin typeface="Arial" panose="020B0604020202020204" pitchFamily="34" charset="0"/>
              </a:rPr>
              <a:t> Substitute to find F</a:t>
            </a:r>
            <a:r>
              <a:rPr lang="en-US" altLang="en-US" baseline="-25000">
                <a:latin typeface="Arial" panose="020B0604020202020204" pitchFamily="34" charset="0"/>
              </a:rPr>
              <a:t>T2</a:t>
            </a:r>
            <a:r>
              <a:rPr lang="en-US" altLang="en-US">
                <a:latin typeface="Arial" panose="020B0604020202020204" pitchFamily="34" charset="0"/>
              </a:rPr>
              <a:t> = 7.35 N.</a:t>
            </a:r>
          </a:p>
          <a:p>
            <a:pPr marL="228600" indent="-228600"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92724A4-0E65-45B9-B4D1-58E57A672B1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B9BC91-CD60-49A8-9647-DB1EDF69C893}" type="slidenum">
              <a:rPr lang="en-US" altLang="en-US"/>
              <a:pPr>
                <a:spcBef>
                  <a:spcPct val="0"/>
                </a:spcBef>
              </a:pPr>
              <a:t>15</a:t>
            </a:fld>
            <a:endParaRPr lang="en-US" altLang="en-US"/>
          </a:p>
        </p:txBody>
      </p:sp>
      <p:sp>
        <p:nvSpPr>
          <p:cNvPr id="51203" name="Rectangle 2">
            <a:extLst>
              <a:ext uri="{FF2B5EF4-FFF2-40B4-BE49-F238E27FC236}">
                <a16:creationId xmlns:a16="http://schemas.microsoft.com/office/drawing/2014/main" id="{BB2674EB-8015-41A6-87D0-6853C7F2122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2AB389B-5D83-4C7C-8F2E-E0EE429F14C5}"/>
              </a:ext>
            </a:extLst>
          </p:cNvPr>
          <p:cNvSpPr>
            <a:spLocks noGrp="1" noChangeArrowheads="1"/>
          </p:cNvSpPr>
          <p:nvPr>
            <p:ph type="body" idx="1"/>
          </p:nvPr>
        </p:nvSpPr>
        <p:spPr>
          <a:noFill/>
        </p:spPr>
        <p:txBody>
          <a:bodyPr/>
          <a:lstStyle/>
          <a:p>
            <a:pPr marL="228600" indent="-228600" eaLnBrk="1" hangingPunct="1"/>
            <a:r>
              <a:rPr lang="en-US" altLang="en-US">
                <a:latin typeface="Arial" panose="020B0604020202020204" pitchFamily="34" charset="0"/>
              </a:rPr>
              <a:t>Figure 5-18. Caption: Example 5–12. Freebody diagrams for positions 1 and 2.</a:t>
            </a:r>
          </a:p>
          <a:p>
            <a:pPr marL="228600" indent="-228600" eaLnBrk="1" hangingPunct="1"/>
            <a:r>
              <a:rPr lang="en-US" altLang="en-US">
                <a:latin typeface="Arial" panose="020B0604020202020204" pitchFamily="34" charset="0"/>
              </a:rPr>
              <a:t>Solution: See the freebody diagrams.</a:t>
            </a:r>
          </a:p>
          <a:p>
            <a:pPr marL="228600" indent="-228600" eaLnBrk="1" hangingPunct="1">
              <a:buFontTx/>
              <a:buAutoNum type="alphaLcPeriod"/>
            </a:pPr>
            <a:r>
              <a:rPr lang="en-US" altLang="en-US">
                <a:latin typeface="Arial" panose="020B0604020202020204" pitchFamily="34" charset="0"/>
              </a:rPr>
              <a:t>The minimum speed occurs when the tension is zero at the top; v = 3.283 m/s.</a:t>
            </a:r>
          </a:p>
          <a:p>
            <a:pPr marL="228600" indent="-228600" eaLnBrk="1" hangingPunct="1">
              <a:buFontTx/>
              <a:buAutoNum type="alphaLcPeriod"/>
            </a:pPr>
            <a:r>
              <a:rPr lang="en-US" altLang="en-US">
                <a:latin typeface="Arial" panose="020B0604020202020204" pitchFamily="34" charset="0"/>
              </a:rPr>
              <a:t> Substitute to find F</a:t>
            </a:r>
            <a:r>
              <a:rPr lang="en-US" altLang="en-US" baseline="-25000">
                <a:latin typeface="Arial" panose="020B0604020202020204" pitchFamily="34" charset="0"/>
              </a:rPr>
              <a:t>T2</a:t>
            </a:r>
            <a:r>
              <a:rPr lang="en-US" altLang="en-US">
                <a:latin typeface="Arial" panose="020B0604020202020204" pitchFamily="34" charset="0"/>
              </a:rPr>
              <a:t> = 7.35 N.</a:t>
            </a:r>
          </a:p>
          <a:p>
            <a:pPr marL="228600" indent="-228600"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1719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24C6365-154A-4899-A972-E5536D232EB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67AF1F-7F97-48C4-944D-2262A64C5E66}" type="slidenum">
              <a:rPr lang="en-US" altLang="en-US"/>
              <a:pPr>
                <a:spcBef>
                  <a:spcPct val="0"/>
                </a:spcBef>
              </a:pPr>
              <a:t>16</a:t>
            </a:fld>
            <a:endParaRPr lang="en-US" altLang="en-US"/>
          </a:p>
        </p:txBody>
      </p:sp>
      <p:sp>
        <p:nvSpPr>
          <p:cNvPr id="53251" name="Rectangle 2">
            <a:extLst>
              <a:ext uri="{FF2B5EF4-FFF2-40B4-BE49-F238E27FC236}">
                <a16:creationId xmlns:a16="http://schemas.microsoft.com/office/drawing/2014/main" id="{95632409-8D10-499F-BB8F-57362F31735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53E3165-74F7-4AD3-A3D4-A44CF4C007A2}"/>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5-21. Caption: The road exerts an inward force on a car (friction against the tires) to make it move in a circle. The car exerts an inward force on the passenger.</a:t>
            </a:r>
          </a:p>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DB321FB-FABC-41CB-8996-A5961E79FFD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C7CF63-94F1-4F2B-92AA-BE9550A303A6}" type="slidenum">
              <a:rPr lang="en-US" altLang="en-US"/>
              <a:pPr>
                <a:spcBef>
                  <a:spcPct val="0"/>
                </a:spcBef>
              </a:pPr>
              <a:t>17</a:t>
            </a:fld>
            <a:endParaRPr lang="en-US" altLang="en-US"/>
          </a:p>
        </p:txBody>
      </p:sp>
      <p:sp>
        <p:nvSpPr>
          <p:cNvPr id="55299" name="Rectangle 2">
            <a:extLst>
              <a:ext uri="{FF2B5EF4-FFF2-40B4-BE49-F238E27FC236}">
                <a16:creationId xmlns:a16="http://schemas.microsoft.com/office/drawing/2014/main" id="{D5BAFA70-7855-4AE4-823E-E95432C474B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494C872-7826-4917-BC9F-91635893E60D}"/>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5-22. Caption: Race car heading into a curve. From the tire marks we see that most cars experienced a sufficient friction force to give them the needed centripetal acceleration for rounding the curve safely. But, we also see tire tracks of cars on which there was not sufficient force—and which unfortunately followed more nearly straight-line paths.</a:t>
            </a:r>
          </a:p>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88784B7-7568-471A-8FCF-E2AA2300BEA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5862B9-6194-4B92-98A8-78E2F40C0DEE}" type="slidenum">
              <a:rPr lang="en-US" altLang="en-US"/>
              <a:pPr>
                <a:spcBef>
                  <a:spcPct val="0"/>
                </a:spcBef>
              </a:pPr>
              <a:t>21</a:t>
            </a:fld>
            <a:endParaRPr lang="en-US" altLang="en-US"/>
          </a:p>
        </p:txBody>
      </p:sp>
      <p:sp>
        <p:nvSpPr>
          <p:cNvPr id="59395" name="Rectangle 2">
            <a:extLst>
              <a:ext uri="{FF2B5EF4-FFF2-40B4-BE49-F238E27FC236}">
                <a16:creationId xmlns:a16="http://schemas.microsoft.com/office/drawing/2014/main" id="{16082812-2D69-4ABF-9C29-567A5815C41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51157D2-EAED-402C-AA2B-C9F990490362}"/>
              </a:ext>
            </a:extLst>
          </p:cNvPr>
          <p:cNvSpPr>
            <a:spLocks noGrp="1" noChangeArrowheads="1"/>
          </p:cNvSpPr>
          <p:nvPr>
            <p:ph type="body" idx="1"/>
          </p:nvPr>
        </p:nvSpPr>
        <p:spPr>
          <a:noFill/>
        </p:spPr>
        <p:txBody>
          <a:bodyPr/>
          <a:lstStyle/>
          <a:p>
            <a:pPr marL="228600" indent="-228600" eaLnBrk="1" hangingPunct="1"/>
            <a:r>
              <a:rPr lang="en-US" altLang="en-US">
                <a:latin typeface="Arial" panose="020B0604020202020204" pitchFamily="34" charset="0"/>
              </a:rPr>
              <a:t>Figure 5-23. Caption: Example 5–14. Forces on a car rounding a curve on a flat road. (a) Front view, (b) top view.</a:t>
            </a:r>
          </a:p>
          <a:p>
            <a:pPr marL="228600" indent="-228600" eaLnBrk="1" hangingPunct="1"/>
            <a:r>
              <a:rPr lang="en-US" altLang="en-US">
                <a:latin typeface="Arial" panose="020B0604020202020204" pitchFamily="34" charset="0"/>
              </a:rPr>
              <a:t>Solution: The normal force equals the weight, and the centripetal force is provided by the frictional force (if sufficient). The required centripetal force is 4500 N.</a:t>
            </a:r>
          </a:p>
          <a:p>
            <a:pPr marL="228600" indent="-228600" eaLnBrk="1" hangingPunct="1">
              <a:buFontTx/>
              <a:buAutoNum type="alphaLcPeriod"/>
            </a:pPr>
            <a:r>
              <a:rPr lang="en-US" altLang="en-US">
                <a:latin typeface="Arial" panose="020B0604020202020204" pitchFamily="34" charset="0"/>
              </a:rPr>
              <a:t>The maximum frictional force is 5880 N, so the car follows the curve.</a:t>
            </a:r>
          </a:p>
          <a:p>
            <a:pPr marL="228600" indent="-228600" eaLnBrk="1" hangingPunct="1">
              <a:buFontTx/>
              <a:buAutoNum type="alphaLcPeriod"/>
            </a:pPr>
            <a:r>
              <a:rPr lang="en-US" altLang="en-US">
                <a:latin typeface="Arial" panose="020B0604020202020204" pitchFamily="34" charset="0"/>
              </a:rPr>
              <a:t> The maximum frictional force is 2450 N, so the car will skid.</a:t>
            </a:r>
          </a:p>
          <a:p>
            <a:pPr marL="228600" indent="-228600"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F3162B8-CC40-458C-9798-D882228F682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CBC40D-EC46-4A6D-A8E2-342BC5C30978}" type="slidenum">
              <a:rPr lang="en-US" altLang="en-US"/>
              <a:pPr>
                <a:spcBef>
                  <a:spcPct val="0"/>
                </a:spcBef>
              </a:pPr>
              <a:t>22</a:t>
            </a:fld>
            <a:endParaRPr lang="en-US" altLang="en-US"/>
          </a:p>
        </p:txBody>
      </p:sp>
      <p:sp>
        <p:nvSpPr>
          <p:cNvPr id="61443" name="Rectangle 2">
            <a:extLst>
              <a:ext uri="{FF2B5EF4-FFF2-40B4-BE49-F238E27FC236}">
                <a16:creationId xmlns:a16="http://schemas.microsoft.com/office/drawing/2014/main" id="{D2FB8222-C658-4B37-A16C-F146EA6CE43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27ECE55-1A5A-40D2-A8FA-7FD4A601EEA7}"/>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5-24. Caption: Normal force on a car rounding a banked curve, resolved into its horizontal and vertical components. The centripetal acceleration is horizontal (</a:t>
            </a:r>
            <a:r>
              <a:rPr lang="en-US" altLang="en-US" i="1">
                <a:latin typeface="Arial" panose="020B0604020202020204" pitchFamily="34" charset="0"/>
              </a:rPr>
              <a:t>not </a:t>
            </a:r>
            <a:r>
              <a:rPr lang="en-US" altLang="en-US">
                <a:latin typeface="Arial" panose="020B0604020202020204" pitchFamily="34" charset="0"/>
              </a:rPr>
              <a:t>parallel to the sloping road). The friction force on the tires, not shown, could point up or down along the slope, depending on the car’s speed. The friction force will be zero for one particular speed.</a:t>
            </a:r>
          </a:p>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9EAEFA0-4537-424A-B298-28EB932931A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73C5CF-B064-437A-82F5-A063A59B0023}" type="slidenum">
              <a:rPr lang="en-US" altLang="en-US"/>
              <a:pPr>
                <a:spcBef>
                  <a:spcPct val="0"/>
                </a:spcBef>
              </a:pPr>
              <a:t>2</a:t>
            </a:fld>
            <a:endParaRPr lang="en-US" altLang="en-US"/>
          </a:p>
        </p:txBody>
      </p:sp>
      <p:sp>
        <p:nvSpPr>
          <p:cNvPr id="29699" name="Rectangle 2">
            <a:extLst>
              <a:ext uri="{FF2B5EF4-FFF2-40B4-BE49-F238E27FC236}">
                <a16:creationId xmlns:a16="http://schemas.microsoft.com/office/drawing/2014/main" id="{3B1A784C-4860-4A3D-A2DE-170B95FCE481}"/>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C93E7D8-FB0A-446D-B0FC-94F43579009B}"/>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5-11.  Caption: Determining the change in velocity, </a:t>
            </a:r>
            <a:r>
              <a:rPr lang="el-GR" altLang="en-US">
                <a:latin typeface="Arial" panose="020B0604020202020204" pitchFamily="34" charset="0"/>
                <a:cs typeface="Arial" panose="020B0604020202020204" pitchFamily="34" charset="0"/>
              </a:rPr>
              <a:t>Δ</a:t>
            </a:r>
            <a:r>
              <a:rPr lang="en-US" altLang="en-US">
                <a:latin typeface="Arial" panose="020B0604020202020204" pitchFamily="34" charset="0"/>
                <a:cs typeface="Arial" panose="020B0604020202020204" pitchFamily="34" charset="0"/>
              </a:rPr>
              <a:t>v,</a:t>
            </a:r>
            <a:r>
              <a:rPr lang="en-US" altLang="en-US">
                <a:latin typeface="Arial" panose="020B0604020202020204" pitchFamily="34" charset="0"/>
              </a:rPr>
              <a:t> for a particle moving in a circle. The length </a:t>
            </a:r>
            <a:r>
              <a:rPr lang="el-GR" altLang="en-US">
                <a:latin typeface="Arial" panose="020B0604020202020204" pitchFamily="34" charset="0"/>
                <a:cs typeface="Arial" panose="020B0604020202020204" pitchFamily="34" charset="0"/>
              </a:rPr>
              <a:t>Δ</a:t>
            </a:r>
            <a:r>
              <a:rPr lang="en-US" altLang="en-US">
                <a:latin typeface="Arial" panose="020B0604020202020204" pitchFamily="34" charset="0"/>
                <a:cs typeface="Arial" panose="020B0604020202020204" pitchFamily="34" charset="0"/>
              </a:rPr>
              <a:t>l</a:t>
            </a:r>
            <a:r>
              <a:rPr lang="en-US" altLang="en-US">
                <a:latin typeface="Arial" panose="020B0604020202020204" pitchFamily="34" charset="0"/>
              </a:rPr>
              <a:t> is the distance along the arc, from A to B.</a:t>
            </a:r>
          </a:p>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E7F97DB-80D7-4B87-8DF9-5A6E12F4FC3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3930FF-6512-4E29-9A4B-DFE1BBFE939D}" type="slidenum">
              <a:rPr lang="en-US" altLang="en-US"/>
              <a:pPr>
                <a:spcBef>
                  <a:spcPct val="0"/>
                </a:spcBef>
              </a:pPr>
              <a:t>3</a:t>
            </a:fld>
            <a:endParaRPr lang="en-US" altLang="en-US"/>
          </a:p>
        </p:txBody>
      </p:sp>
      <p:sp>
        <p:nvSpPr>
          <p:cNvPr id="31747" name="Rectangle 2">
            <a:extLst>
              <a:ext uri="{FF2B5EF4-FFF2-40B4-BE49-F238E27FC236}">
                <a16:creationId xmlns:a16="http://schemas.microsoft.com/office/drawing/2014/main" id="{80DBBBCF-33CA-40FB-B11C-DCB66A52D69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C093032-2669-4ED2-A8F4-BB3F2316A502}"/>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5-12. Caption: For uniform circular motion, a is always perpendicular to 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C55CBD2-9BA8-4C39-A3ED-BC0077F5386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4637E5-6F43-404E-8E60-F39F63A06A62}" type="slidenum">
              <a:rPr lang="en-US" altLang="en-US"/>
              <a:pPr>
                <a:spcBef>
                  <a:spcPct val="0"/>
                </a:spcBef>
              </a:pPr>
              <a:t>4</a:t>
            </a:fld>
            <a:endParaRPr lang="en-US" altLang="en-US"/>
          </a:p>
        </p:txBody>
      </p:sp>
      <p:sp>
        <p:nvSpPr>
          <p:cNvPr id="33795" name="Rectangle 2">
            <a:extLst>
              <a:ext uri="{FF2B5EF4-FFF2-40B4-BE49-F238E27FC236}">
                <a16:creationId xmlns:a16="http://schemas.microsoft.com/office/drawing/2014/main" id="{99F54078-B518-4245-BEBA-AD58299017C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16F5EE2-B808-4478-95E3-C6A51270A30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5-10. Caption: A small object moving in a circle, showing how the velocity changes. At each point, the instantaneous velocity is in a direction tangent to the circular path.</a:t>
            </a:r>
          </a:p>
          <a:p>
            <a:pPr eaLnBrk="1" hangingPunct="1"/>
            <a:r>
              <a:rPr lang="en-US" altLang="en-US">
                <a:latin typeface="Arial" panose="020B0604020202020204" pitchFamily="34" charset="0"/>
              </a:rPr>
              <a:t>Answer: a = v</a:t>
            </a:r>
            <a:r>
              <a:rPr lang="en-US" altLang="en-US" baseline="30000">
                <a:latin typeface="Arial" panose="020B0604020202020204" pitchFamily="34" charset="0"/>
              </a:rPr>
              <a:t>2</a:t>
            </a:r>
            <a:r>
              <a:rPr lang="en-US" altLang="en-US">
                <a:latin typeface="Arial" panose="020B0604020202020204" pitchFamily="34" charset="0"/>
              </a:rPr>
              <a:t>/r; we can find v from the radius and frequency. v = 7.54 m/s, so a = 94.7 m/s</a:t>
            </a:r>
            <a:r>
              <a:rPr lang="en-US" altLang="en-US" baseline="30000">
                <a:latin typeface="Arial" panose="020B0604020202020204" pitchFamily="34" charset="0"/>
              </a:rPr>
              <a:t>2</a:t>
            </a:r>
            <a:r>
              <a:rPr lang="en-US" altLang="en-US">
                <a:latin typeface="Arial" panose="020B0604020202020204" pitchFamily="34"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53C68A1-AAF8-4D39-842C-5549B687FB4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4BD36-8676-47CD-907B-3F7B63667441}" type="slidenum">
              <a:rPr lang="en-US" altLang="en-US"/>
              <a:pPr>
                <a:spcBef>
                  <a:spcPct val="0"/>
                </a:spcBef>
              </a:pPr>
              <a:t>5</a:t>
            </a:fld>
            <a:endParaRPr lang="en-US" altLang="en-US"/>
          </a:p>
        </p:txBody>
      </p:sp>
      <p:sp>
        <p:nvSpPr>
          <p:cNvPr id="35843" name="Rectangle 2">
            <a:extLst>
              <a:ext uri="{FF2B5EF4-FFF2-40B4-BE49-F238E27FC236}">
                <a16:creationId xmlns:a16="http://schemas.microsoft.com/office/drawing/2014/main" id="{3CC843B0-8798-44F1-A22B-AC167F5A63B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B2633A3-01C4-4B44-A261-956629632F84}"/>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Answer: Again, find v from r and the period; first convert r and T into meters and seconds, respectively. Then a = 2.72 x 10</a:t>
            </a:r>
            <a:r>
              <a:rPr lang="en-US" altLang="en-US" baseline="30000">
                <a:latin typeface="Arial" panose="020B0604020202020204" pitchFamily="34" charset="0"/>
              </a:rPr>
              <a:t>-3</a:t>
            </a:r>
            <a:r>
              <a:rPr lang="en-US" altLang="en-US">
                <a:latin typeface="Arial" panose="020B0604020202020204" pitchFamily="34" charset="0"/>
              </a:rPr>
              <a:t> m/s</a:t>
            </a:r>
            <a:r>
              <a:rPr lang="en-US" altLang="en-US" baseline="30000">
                <a:latin typeface="Arial" panose="020B0604020202020204" pitchFamily="34" charset="0"/>
              </a:rPr>
              <a:t>2</a:t>
            </a:r>
            <a:r>
              <a:rPr lang="en-US" altLang="en-US">
                <a:latin typeface="Arial" panose="020B0604020202020204" pitchFamily="34" charset="0"/>
              </a:rPr>
              <a:t> = 2.78 x 10</a:t>
            </a:r>
            <a:r>
              <a:rPr lang="en-US" altLang="en-US" baseline="30000">
                <a:latin typeface="Arial" panose="020B0604020202020204" pitchFamily="34" charset="0"/>
              </a:rPr>
              <a:t>-4</a:t>
            </a:r>
            <a:r>
              <a:rPr lang="en-US" altLang="en-US">
                <a:latin typeface="Arial" panose="020B0604020202020204" pitchFamily="34" charset="0"/>
              </a:rPr>
              <a:t> 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2AA1759-D8DB-4D27-80C5-53F021E650A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81376C-F6E5-4798-B809-65600A422E76}" type="slidenum">
              <a:rPr lang="en-US" altLang="en-US"/>
              <a:pPr>
                <a:spcBef>
                  <a:spcPct val="0"/>
                </a:spcBef>
              </a:pPr>
              <a:t>6</a:t>
            </a:fld>
            <a:endParaRPr lang="en-US" altLang="en-US"/>
          </a:p>
        </p:txBody>
      </p:sp>
      <p:sp>
        <p:nvSpPr>
          <p:cNvPr id="37891" name="Rectangle 2">
            <a:extLst>
              <a:ext uri="{FF2B5EF4-FFF2-40B4-BE49-F238E27FC236}">
                <a16:creationId xmlns:a16="http://schemas.microsoft.com/office/drawing/2014/main" id="{EC358CD9-6065-417C-81C1-CACB56B849C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B664559-B05D-43AC-AFEF-CEF7B12DC0A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5-13. Caption: Two positions of a rotating test tube in a centrifuge (top view). At A, the green dot represents a macromolecule or other particle being sedimented. It would tend to follow the dashed line, heading toward the bottom of the tube, but the fluid resists this motion by exerting a force on the particle as shown at point B.</a:t>
            </a: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1B8A44B-B474-4BA6-8EC1-02735355305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9511DB-DD25-4436-BE0B-7C337686BE93}" type="slidenum">
              <a:rPr lang="en-US" altLang="en-US"/>
              <a:pPr>
                <a:spcBef>
                  <a:spcPct val="0"/>
                </a:spcBef>
              </a:pPr>
              <a:t>8</a:t>
            </a:fld>
            <a:endParaRPr lang="en-US" altLang="en-US"/>
          </a:p>
        </p:txBody>
      </p:sp>
      <p:sp>
        <p:nvSpPr>
          <p:cNvPr id="40963" name="Rectangle 2">
            <a:extLst>
              <a:ext uri="{FF2B5EF4-FFF2-40B4-BE49-F238E27FC236}">
                <a16:creationId xmlns:a16="http://schemas.microsoft.com/office/drawing/2014/main" id="{D43C1534-AF88-460E-8ADC-E32C0D68E6C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224DC3A-EDCE-49FF-ADCC-3725A35DD99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Answer: Again, find v and then a. Convert minutes to seconds and centimeters to meters. Divide final answer by 9.8 m/s</a:t>
            </a:r>
            <a:r>
              <a:rPr lang="en-US" altLang="en-US" baseline="30000">
                <a:latin typeface="Arial" panose="020B0604020202020204" pitchFamily="34" charset="0"/>
              </a:rPr>
              <a:t>2</a:t>
            </a:r>
            <a:r>
              <a:rPr lang="en-US" altLang="en-US">
                <a:latin typeface="Arial" panose="020B0604020202020204" pitchFamily="34" charset="0"/>
              </a:rPr>
              <a:t>. a = 167,000 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1D119B1-9ECC-4AF8-9428-D409503A0BD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F6286A-CE96-4A3F-8296-6E80B774AD7F}" type="slidenum">
              <a:rPr lang="en-US" altLang="en-US"/>
              <a:pPr>
                <a:spcBef>
                  <a:spcPct val="0"/>
                </a:spcBef>
              </a:pPr>
              <a:t>9</a:t>
            </a:fld>
            <a:endParaRPr lang="en-US" altLang="en-US"/>
          </a:p>
        </p:txBody>
      </p:sp>
      <p:sp>
        <p:nvSpPr>
          <p:cNvPr id="43011" name="Rectangle 2">
            <a:extLst>
              <a:ext uri="{FF2B5EF4-FFF2-40B4-BE49-F238E27FC236}">
                <a16:creationId xmlns:a16="http://schemas.microsoft.com/office/drawing/2014/main" id="{1305F361-FCA4-4DEE-B83A-764F188D4DB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8DF96E4-B43E-4FAA-9E40-239965A08AC7}"/>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5-14. Caption: A force is required to keep an object moving in a circle. If the speed is constant, the force is directed toward the circle’s center.</a:t>
            </a:r>
          </a:p>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A8E6942-7000-4C5D-91E2-8E5743EC6EE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0D7F61-EFAC-47FE-A4A8-F513B8CF3EF3}" type="slidenum">
              <a:rPr lang="en-US" altLang="en-US"/>
              <a:pPr>
                <a:spcBef>
                  <a:spcPct val="0"/>
                </a:spcBef>
              </a:pPr>
              <a:t>10</a:t>
            </a:fld>
            <a:endParaRPr lang="en-US" altLang="en-US"/>
          </a:p>
        </p:txBody>
      </p:sp>
      <p:sp>
        <p:nvSpPr>
          <p:cNvPr id="45059" name="Rectangle 2">
            <a:extLst>
              <a:ext uri="{FF2B5EF4-FFF2-40B4-BE49-F238E27FC236}">
                <a16:creationId xmlns:a16="http://schemas.microsoft.com/office/drawing/2014/main" id="{2A792E92-8A83-4E34-B3FC-9E12193EE030}"/>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088C6CA-5506-452C-AE79-BC84934E3094}"/>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5-15. Caption: Swinging a ball on the end of a string.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2B4BB08B-CE64-46DE-B9CE-B43B3B58083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65D985-377A-46CB-891B-98479A627370}"/>
              </a:ext>
            </a:extLst>
          </p:cNvPr>
          <p:cNvSpPr>
            <a:spLocks noGrp="1" noChangeArrowheads="1"/>
          </p:cNvSpPr>
          <p:nvPr>
            <p:ph type="sldNum" sz="quarter" idx="11"/>
          </p:nvPr>
        </p:nvSpPr>
        <p:spPr>
          <a:ln/>
        </p:spPr>
        <p:txBody>
          <a:bodyPr/>
          <a:lstStyle>
            <a:lvl1pPr>
              <a:defRPr/>
            </a:lvl1pPr>
          </a:lstStyle>
          <a:p>
            <a:pPr>
              <a:defRPr/>
            </a:pPr>
            <a:fld id="{CABB110D-A85F-4743-97FB-E85E6F5C92CC}" type="slidenum">
              <a:rPr lang="en-US" altLang="en-US"/>
              <a:pPr>
                <a:defRPr/>
              </a:pPr>
              <a:t>‹#›</a:t>
            </a:fld>
            <a:endParaRPr lang="en-US" altLang="en-US"/>
          </a:p>
        </p:txBody>
      </p:sp>
    </p:spTree>
    <p:extLst>
      <p:ext uri="{BB962C8B-B14F-4D97-AF65-F5344CB8AC3E}">
        <p14:creationId xmlns:p14="http://schemas.microsoft.com/office/powerpoint/2010/main" val="265868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88F7CA4-C3C9-4D25-AF08-857CF72CE9F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DDA836-FD63-4E79-9A21-29203A71A2FC}"/>
              </a:ext>
            </a:extLst>
          </p:cNvPr>
          <p:cNvSpPr>
            <a:spLocks noGrp="1" noChangeArrowheads="1"/>
          </p:cNvSpPr>
          <p:nvPr>
            <p:ph type="sldNum" sz="quarter" idx="11"/>
          </p:nvPr>
        </p:nvSpPr>
        <p:spPr>
          <a:ln/>
        </p:spPr>
        <p:txBody>
          <a:bodyPr/>
          <a:lstStyle>
            <a:lvl1pPr>
              <a:defRPr/>
            </a:lvl1pPr>
          </a:lstStyle>
          <a:p>
            <a:pPr>
              <a:defRPr/>
            </a:pPr>
            <a:fld id="{3E342B2D-70B2-4562-BD29-145CFB714BC5}" type="slidenum">
              <a:rPr lang="en-US" altLang="en-US"/>
              <a:pPr>
                <a:defRPr/>
              </a:pPr>
              <a:t>‹#›</a:t>
            </a:fld>
            <a:endParaRPr lang="en-US" altLang="en-US"/>
          </a:p>
        </p:txBody>
      </p:sp>
    </p:spTree>
    <p:extLst>
      <p:ext uri="{BB962C8B-B14F-4D97-AF65-F5344CB8AC3E}">
        <p14:creationId xmlns:p14="http://schemas.microsoft.com/office/powerpoint/2010/main" val="78846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AB2E113-427C-418E-8327-B448180F162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B0B3680-157E-46C5-95B2-8AA987A9802A}"/>
              </a:ext>
            </a:extLst>
          </p:cNvPr>
          <p:cNvSpPr>
            <a:spLocks noGrp="1" noChangeArrowheads="1"/>
          </p:cNvSpPr>
          <p:nvPr>
            <p:ph type="sldNum" sz="quarter" idx="11"/>
          </p:nvPr>
        </p:nvSpPr>
        <p:spPr>
          <a:ln/>
        </p:spPr>
        <p:txBody>
          <a:bodyPr/>
          <a:lstStyle>
            <a:lvl1pPr>
              <a:defRPr/>
            </a:lvl1pPr>
          </a:lstStyle>
          <a:p>
            <a:pPr>
              <a:defRPr/>
            </a:pPr>
            <a:fld id="{13C2FBC2-6F8C-4622-84B1-640BB7D3B12F}" type="slidenum">
              <a:rPr lang="en-US" altLang="en-US"/>
              <a:pPr>
                <a:defRPr/>
              </a:pPr>
              <a:t>‹#›</a:t>
            </a:fld>
            <a:endParaRPr lang="en-US" altLang="en-US"/>
          </a:p>
        </p:txBody>
      </p:sp>
    </p:spTree>
    <p:extLst>
      <p:ext uri="{BB962C8B-B14F-4D97-AF65-F5344CB8AC3E}">
        <p14:creationId xmlns:p14="http://schemas.microsoft.com/office/powerpoint/2010/main" val="24526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301F1E-BF5A-446F-9BE2-FF86D0FAD1D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028F72B-8D8F-44D8-B8A0-6B7E9F58BEFF}"/>
              </a:ext>
            </a:extLst>
          </p:cNvPr>
          <p:cNvSpPr>
            <a:spLocks noGrp="1" noChangeArrowheads="1"/>
          </p:cNvSpPr>
          <p:nvPr>
            <p:ph type="sldNum" sz="quarter" idx="11"/>
          </p:nvPr>
        </p:nvSpPr>
        <p:spPr>
          <a:ln/>
        </p:spPr>
        <p:txBody>
          <a:bodyPr/>
          <a:lstStyle>
            <a:lvl1pPr>
              <a:defRPr/>
            </a:lvl1pPr>
          </a:lstStyle>
          <a:p>
            <a:pPr>
              <a:defRPr/>
            </a:pPr>
            <a:fld id="{6EC2BAD6-B1B2-4134-8AA9-C56A551AD5F0}" type="slidenum">
              <a:rPr lang="en-US" altLang="en-US"/>
              <a:pPr>
                <a:defRPr/>
              </a:pPr>
              <a:t>‹#›</a:t>
            </a:fld>
            <a:endParaRPr lang="en-US" altLang="en-US"/>
          </a:p>
        </p:txBody>
      </p:sp>
    </p:spTree>
    <p:extLst>
      <p:ext uri="{BB962C8B-B14F-4D97-AF65-F5344CB8AC3E}">
        <p14:creationId xmlns:p14="http://schemas.microsoft.com/office/powerpoint/2010/main" val="19726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886B327-BC12-4F5B-90B1-A3BB2519236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C98C439-9F24-4D97-95E5-3C9187558019}"/>
              </a:ext>
            </a:extLst>
          </p:cNvPr>
          <p:cNvSpPr>
            <a:spLocks noGrp="1" noChangeArrowheads="1"/>
          </p:cNvSpPr>
          <p:nvPr>
            <p:ph type="sldNum" sz="quarter" idx="11"/>
          </p:nvPr>
        </p:nvSpPr>
        <p:spPr>
          <a:ln/>
        </p:spPr>
        <p:txBody>
          <a:bodyPr/>
          <a:lstStyle>
            <a:lvl1pPr>
              <a:defRPr/>
            </a:lvl1pPr>
          </a:lstStyle>
          <a:p>
            <a:pPr>
              <a:defRPr/>
            </a:pPr>
            <a:fld id="{7D01D68A-4104-497D-8F1C-074269C0B11E}" type="slidenum">
              <a:rPr lang="en-US" altLang="en-US"/>
              <a:pPr>
                <a:defRPr/>
              </a:pPr>
              <a:t>‹#›</a:t>
            </a:fld>
            <a:endParaRPr lang="en-US" altLang="en-US"/>
          </a:p>
        </p:txBody>
      </p:sp>
    </p:spTree>
    <p:extLst>
      <p:ext uri="{BB962C8B-B14F-4D97-AF65-F5344CB8AC3E}">
        <p14:creationId xmlns:p14="http://schemas.microsoft.com/office/powerpoint/2010/main" val="99006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33FA00B-5AE1-4635-8E39-7B2ADDB4D83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63AB8F-DB8B-4DD3-9C36-489AFE494F78}"/>
              </a:ext>
            </a:extLst>
          </p:cNvPr>
          <p:cNvSpPr>
            <a:spLocks noGrp="1" noChangeArrowheads="1"/>
          </p:cNvSpPr>
          <p:nvPr>
            <p:ph type="sldNum" sz="quarter" idx="11"/>
          </p:nvPr>
        </p:nvSpPr>
        <p:spPr>
          <a:ln/>
        </p:spPr>
        <p:txBody>
          <a:bodyPr/>
          <a:lstStyle>
            <a:lvl1pPr>
              <a:defRPr/>
            </a:lvl1pPr>
          </a:lstStyle>
          <a:p>
            <a:pPr>
              <a:defRPr/>
            </a:pPr>
            <a:fld id="{2E00023B-E6DF-4F82-B427-9012B6DA0C09}" type="slidenum">
              <a:rPr lang="en-US" altLang="en-US"/>
              <a:pPr>
                <a:defRPr/>
              </a:pPr>
              <a:t>‹#›</a:t>
            </a:fld>
            <a:endParaRPr lang="en-US" altLang="en-US"/>
          </a:p>
        </p:txBody>
      </p:sp>
    </p:spTree>
    <p:extLst>
      <p:ext uri="{BB962C8B-B14F-4D97-AF65-F5344CB8AC3E}">
        <p14:creationId xmlns:p14="http://schemas.microsoft.com/office/powerpoint/2010/main" val="383021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F4DB170-A793-4DAA-83F9-0F6CD7B3868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FD52FEB-988A-4971-837D-9C40501776DE}"/>
              </a:ext>
            </a:extLst>
          </p:cNvPr>
          <p:cNvSpPr>
            <a:spLocks noGrp="1" noChangeArrowheads="1"/>
          </p:cNvSpPr>
          <p:nvPr>
            <p:ph type="sldNum" sz="quarter" idx="11"/>
          </p:nvPr>
        </p:nvSpPr>
        <p:spPr>
          <a:ln/>
        </p:spPr>
        <p:txBody>
          <a:bodyPr/>
          <a:lstStyle>
            <a:lvl1pPr>
              <a:defRPr/>
            </a:lvl1pPr>
          </a:lstStyle>
          <a:p>
            <a:pPr>
              <a:defRPr/>
            </a:pPr>
            <a:fld id="{D217B726-CA9A-4E5C-B104-21B33546F411}" type="slidenum">
              <a:rPr lang="en-US" altLang="en-US"/>
              <a:pPr>
                <a:defRPr/>
              </a:pPr>
              <a:t>‹#›</a:t>
            </a:fld>
            <a:endParaRPr lang="en-US" altLang="en-US"/>
          </a:p>
        </p:txBody>
      </p:sp>
    </p:spTree>
    <p:extLst>
      <p:ext uri="{BB962C8B-B14F-4D97-AF65-F5344CB8AC3E}">
        <p14:creationId xmlns:p14="http://schemas.microsoft.com/office/powerpoint/2010/main" val="204349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7A01B023-FF80-4370-955B-84411C90D36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F2E14A9-33B1-4531-B208-86311C74AEC0}"/>
              </a:ext>
            </a:extLst>
          </p:cNvPr>
          <p:cNvSpPr>
            <a:spLocks noGrp="1" noChangeArrowheads="1"/>
          </p:cNvSpPr>
          <p:nvPr>
            <p:ph type="sldNum" sz="quarter" idx="11"/>
          </p:nvPr>
        </p:nvSpPr>
        <p:spPr>
          <a:ln/>
        </p:spPr>
        <p:txBody>
          <a:bodyPr/>
          <a:lstStyle>
            <a:lvl1pPr>
              <a:defRPr/>
            </a:lvl1pPr>
          </a:lstStyle>
          <a:p>
            <a:pPr>
              <a:defRPr/>
            </a:pPr>
            <a:fld id="{902ADC6F-0ABF-41DA-A271-59AE66BF561B}" type="slidenum">
              <a:rPr lang="en-US" altLang="en-US"/>
              <a:pPr>
                <a:defRPr/>
              </a:pPr>
              <a:t>‹#›</a:t>
            </a:fld>
            <a:endParaRPr lang="en-US" altLang="en-US"/>
          </a:p>
        </p:txBody>
      </p:sp>
    </p:spTree>
    <p:extLst>
      <p:ext uri="{BB962C8B-B14F-4D97-AF65-F5344CB8AC3E}">
        <p14:creationId xmlns:p14="http://schemas.microsoft.com/office/powerpoint/2010/main" val="30282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72DDED9-7EC5-484A-918D-39F29013A7C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E5445E16-6454-431F-BC9C-CF7E7291C3E2}"/>
              </a:ext>
            </a:extLst>
          </p:cNvPr>
          <p:cNvSpPr>
            <a:spLocks noGrp="1" noChangeArrowheads="1"/>
          </p:cNvSpPr>
          <p:nvPr>
            <p:ph type="sldNum" sz="quarter" idx="11"/>
          </p:nvPr>
        </p:nvSpPr>
        <p:spPr>
          <a:ln/>
        </p:spPr>
        <p:txBody>
          <a:bodyPr/>
          <a:lstStyle>
            <a:lvl1pPr>
              <a:defRPr/>
            </a:lvl1pPr>
          </a:lstStyle>
          <a:p>
            <a:pPr>
              <a:defRPr/>
            </a:pPr>
            <a:fld id="{767710F9-E35B-4C21-809A-CDD36315BC42}" type="slidenum">
              <a:rPr lang="en-US" altLang="en-US"/>
              <a:pPr>
                <a:defRPr/>
              </a:pPr>
              <a:t>‹#›</a:t>
            </a:fld>
            <a:endParaRPr lang="en-US" altLang="en-US"/>
          </a:p>
        </p:txBody>
      </p:sp>
    </p:spTree>
    <p:extLst>
      <p:ext uri="{BB962C8B-B14F-4D97-AF65-F5344CB8AC3E}">
        <p14:creationId xmlns:p14="http://schemas.microsoft.com/office/powerpoint/2010/main" val="355728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BE9BD7B-438C-4729-8EEC-AE6AE3D2CF5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813D8D-DE1A-4E1B-81C6-14A9AB1B6942}"/>
              </a:ext>
            </a:extLst>
          </p:cNvPr>
          <p:cNvSpPr>
            <a:spLocks noGrp="1" noChangeArrowheads="1"/>
          </p:cNvSpPr>
          <p:nvPr>
            <p:ph type="sldNum" sz="quarter" idx="11"/>
          </p:nvPr>
        </p:nvSpPr>
        <p:spPr>
          <a:ln/>
        </p:spPr>
        <p:txBody>
          <a:bodyPr/>
          <a:lstStyle>
            <a:lvl1pPr>
              <a:defRPr/>
            </a:lvl1pPr>
          </a:lstStyle>
          <a:p>
            <a:pPr>
              <a:defRPr/>
            </a:pPr>
            <a:fld id="{29C7F66F-1C75-48D7-A88C-17B09F3082F0}" type="slidenum">
              <a:rPr lang="en-US" altLang="en-US"/>
              <a:pPr>
                <a:defRPr/>
              </a:pPr>
              <a:t>‹#›</a:t>
            </a:fld>
            <a:endParaRPr lang="en-US" altLang="en-US"/>
          </a:p>
        </p:txBody>
      </p:sp>
    </p:spTree>
    <p:extLst>
      <p:ext uri="{BB962C8B-B14F-4D97-AF65-F5344CB8AC3E}">
        <p14:creationId xmlns:p14="http://schemas.microsoft.com/office/powerpoint/2010/main" val="212550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45A9FFC-B840-49B7-B093-E3DCDFDA4CE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01CF52-2DA4-44CE-B314-A99AA58A9738}"/>
              </a:ext>
            </a:extLst>
          </p:cNvPr>
          <p:cNvSpPr>
            <a:spLocks noGrp="1" noChangeArrowheads="1"/>
          </p:cNvSpPr>
          <p:nvPr>
            <p:ph type="sldNum" sz="quarter" idx="11"/>
          </p:nvPr>
        </p:nvSpPr>
        <p:spPr>
          <a:ln/>
        </p:spPr>
        <p:txBody>
          <a:bodyPr/>
          <a:lstStyle>
            <a:lvl1pPr>
              <a:defRPr/>
            </a:lvl1pPr>
          </a:lstStyle>
          <a:p>
            <a:pPr>
              <a:defRPr/>
            </a:pPr>
            <a:fld id="{8849C06A-B1C8-40C8-9DEF-4043AE6C8332}" type="slidenum">
              <a:rPr lang="en-US" altLang="en-US"/>
              <a:pPr>
                <a:defRPr/>
              </a:pPr>
              <a:t>‹#›</a:t>
            </a:fld>
            <a:endParaRPr lang="en-US" altLang="en-US"/>
          </a:p>
        </p:txBody>
      </p:sp>
    </p:spTree>
    <p:extLst>
      <p:ext uri="{BB962C8B-B14F-4D97-AF65-F5344CB8AC3E}">
        <p14:creationId xmlns:p14="http://schemas.microsoft.com/office/powerpoint/2010/main" val="247493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81FFCE-D6E9-4A0D-A6DF-68D0F5437AB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5DD2EF-D44F-4165-954B-18F4BEE032B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C4048F56-AE5C-4F91-BA00-C08BB67AB43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p>
        </p:txBody>
      </p:sp>
      <p:sp>
        <p:nvSpPr>
          <p:cNvPr id="1030" name="Rectangle 6">
            <a:extLst>
              <a:ext uri="{FF2B5EF4-FFF2-40B4-BE49-F238E27FC236}">
                <a16:creationId xmlns:a16="http://schemas.microsoft.com/office/drawing/2014/main" id="{B9ECD333-104E-4F8B-A857-74036558390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26462C8A-3F1F-44D1-BCEB-D801567D6C52}" type="slidenum">
              <a:rPr lang="en-US" altLang="en-US"/>
              <a:pPr>
                <a:defRPr/>
              </a:pPr>
              <a:t>‹#›</a:t>
            </a:fld>
            <a:endParaRPr lang="en-US" altLang="en-US"/>
          </a:p>
        </p:txBody>
      </p:sp>
      <p:sp>
        <p:nvSpPr>
          <p:cNvPr id="2" name="Rectangle 7">
            <a:extLst>
              <a:ext uri="{FF2B5EF4-FFF2-40B4-BE49-F238E27FC236}">
                <a16:creationId xmlns:a16="http://schemas.microsoft.com/office/drawing/2014/main" id="{8702BD57-4ECE-45B7-A0DD-ECD7AA390846}"/>
              </a:ext>
            </a:extLst>
          </p:cNvPr>
          <p:cNvSpPr>
            <a:spLocks noGrp="1" noChangeArrowheads="1"/>
          </p:cNvSpPr>
          <p:nvPr userDrawn="1"/>
        </p:nvSpPr>
        <p:spPr bwMode="auto">
          <a:xfrm>
            <a:off x="9525" y="6657975"/>
            <a:ext cx="385921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r>
              <a:rPr lang="en-US" altLang="en-US" sz="800" b="0">
                <a:ea typeface="ＭＳ Ｐゴシック" panose="020B0600070205080204" pitchFamily="34" charset="-128"/>
              </a:rPr>
              <a:t>Copyright © 2009 Pearson Education, Inc.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000%20Engg%20Physics\ENGG%20PHYS%20I\00%20PPT\05\Learning%20curve%20How%20NASCAR%20banking%20works.mp4" TargetMode="External"/><Relationship Id="rId1" Type="http://schemas.microsoft.com/office/2007/relationships/media" Target="file:///G:\000%20Engg%20Physics\ENGG%20PHYS%20I\00%20PPT\05\Learning%20curve%20How%20NASCAR%20banking%20works.mp4"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000%20Engg%20Physics\ENGG%20PHYS%20I\00%20PPT\05\Centrifugation%20-%20How%20is%20the%20principle%20of%20centrifugation%20help.mp4" TargetMode="External"/><Relationship Id="rId1" Type="http://schemas.microsoft.com/office/2007/relationships/media" Target="file:///G:\000%20Engg%20Physics\ENGG%20PHYS%20I\00%20PPT\05\Centrifugation%20-%20How%20is%20the%20principle%20of%20centrifugation%20help.mp4"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3986DF7C-5755-4C36-9245-6664F3E6B79D}"/>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5-2 Uniform Circular Motion</a:t>
            </a:r>
            <a:r>
              <a:rPr lang="en-US" altLang="en-US">
                <a:solidFill>
                  <a:schemeClr val="accent2"/>
                </a:solidFill>
                <a:cs typeface="Arial" panose="020B0604020202020204" pitchFamily="34" charset="0"/>
              </a:rPr>
              <a:t>—</a:t>
            </a:r>
            <a:r>
              <a:rPr lang="en-US" altLang="en-US">
                <a:solidFill>
                  <a:schemeClr val="accent2"/>
                </a:solidFill>
              </a:rPr>
              <a:t>Kinematics</a:t>
            </a:r>
          </a:p>
        </p:txBody>
      </p:sp>
      <p:sp>
        <p:nvSpPr>
          <p:cNvPr id="26627" name="Text Box 3">
            <a:extLst>
              <a:ext uri="{FF2B5EF4-FFF2-40B4-BE49-F238E27FC236}">
                <a16:creationId xmlns:a16="http://schemas.microsoft.com/office/drawing/2014/main" id="{483BD322-1CBA-4A7E-B4E7-1E721A768F98}"/>
              </a:ext>
            </a:extLst>
          </p:cNvPr>
          <p:cNvSpPr txBox="1">
            <a:spLocks noChangeArrowheads="1"/>
          </p:cNvSpPr>
          <p:nvPr/>
        </p:nvSpPr>
        <p:spPr bwMode="auto">
          <a:xfrm>
            <a:off x="381000" y="762000"/>
            <a:ext cx="8153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Uniform circular motion</a:t>
            </a:r>
            <a:r>
              <a:rPr lang="en-US" altLang="en-US" sz="2800">
                <a:solidFill>
                  <a:schemeClr val="accent2"/>
                </a:solidFill>
              </a:rPr>
              <a:t>: motion in a </a:t>
            </a:r>
            <a:r>
              <a:rPr lang="en-US" altLang="en-US" sz="2800"/>
              <a:t>circle</a:t>
            </a:r>
            <a:r>
              <a:rPr lang="en-US" altLang="en-US" sz="2800">
                <a:solidFill>
                  <a:schemeClr val="accent2"/>
                </a:solidFill>
              </a:rPr>
              <a:t> of constant </a:t>
            </a:r>
            <a:r>
              <a:rPr lang="en-US" altLang="en-US" sz="2800"/>
              <a:t>radius</a:t>
            </a:r>
            <a:r>
              <a:rPr lang="en-US" altLang="en-US" sz="2800">
                <a:solidFill>
                  <a:schemeClr val="accent2"/>
                </a:solidFill>
              </a:rPr>
              <a:t> at constant </a:t>
            </a:r>
            <a:r>
              <a:rPr lang="en-US" altLang="en-US" sz="2800"/>
              <a:t>speed</a:t>
            </a:r>
          </a:p>
          <a:p>
            <a:pPr eaLnBrk="1" hangingPunct="1">
              <a:spcBef>
                <a:spcPct val="50000"/>
              </a:spcBef>
              <a:buFontTx/>
              <a:buNone/>
            </a:pPr>
            <a:r>
              <a:rPr lang="en-US" altLang="en-US" sz="2800"/>
              <a:t>Instantaneous</a:t>
            </a:r>
            <a:r>
              <a:rPr lang="en-US" altLang="en-US" sz="2800">
                <a:solidFill>
                  <a:schemeClr val="accent2"/>
                </a:solidFill>
              </a:rPr>
              <a:t> velocity is always </a:t>
            </a:r>
            <a:r>
              <a:rPr lang="en-US" altLang="en-US" sz="2800"/>
              <a:t>tangent</a:t>
            </a:r>
            <a:r>
              <a:rPr lang="en-US" altLang="en-US" sz="2800">
                <a:solidFill>
                  <a:schemeClr val="accent2"/>
                </a:solidFill>
              </a:rPr>
              <a:t> to the circle.</a:t>
            </a:r>
          </a:p>
        </p:txBody>
      </p:sp>
      <p:pic>
        <p:nvPicPr>
          <p:cNvPr id="26628" name="Picture 5">
            <a:extLst>
              <a:ext uri="{FF2B5EF4-FFF2-40B4-BE49-F238E27FC236}">
                <a16:creationId xmlns:a16="http://schemas.microsoft.com/office/drawing/2014/main" id="{DA95D1CD-8822-4D6C-B057-5EED8E578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19400"/>
            <a:ext cx="3857625" cy="3732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CFEFA412-B8C2-49D9-932D-FCC4A7DEBDD5}"/>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5-3 Dynamics of Uniform Circular Motion</a:t>
            </a:r>
          </a:p>
        </p:txBody>
      </p:sp>
      <p:sp>
        <p:nvSpPr>
          <p:cNvPr id="44035" name="Text Box 3">
            <a:extLst>
              <a:ext uri="{FF2B5EF4-FFF2-40B4-BE49-F238E27FC236}">
                <a16:creationId xmlns:a16="http://schemas.microsoft.com/office/drawing/2014/main" id="{FB32C3B0-744D-428B-B08F-27DA567E9C7B}"/>
              </a:ext>
            </a:extLst>
          </p:cNvPr>
          <p:cNvSpPr txBox="1">
            <a:spLocks noChangeArrowheads="1"/>
          </p:cNvSpPr>
          <p:nvPr/>
        </p:nvSpPr>
        <p:spPr bwMode="auto">
          <a:xfrm>
            <a:off x="397565" y="914400"/>
            <a:ext cx="467222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chemeClr val="accent2"/>
                </a:solidFill>
              </a:rPr>
              <a:t>We can see that the force must be </a:t>
            </a:r>
            <a:r>
              <a:rPr lang="en-US" altLang="en-US" sz="2800" dirty="0"/>
              <a:t>inward</a:t>
            </a:r>
            <a:r>
              <a:rPr lang="en-US" altLang="en-US" sz="2800" dirty="0">
                <a:solidFill>
                  <a:schemeClr val="accent2"/>
                </a:solidFill>
              </a:rPr>
              <a:t> by thinking about a ball on a string. Strings only pull; they never push.</a:t>
            </a:r>
          </a:p>
        </p:txBody>
      </p:sp>
      <p:pic>
        <p:nvPicPr>
          <p:cNvPr id="44036" name="Picture 6">
            <a:extLst>
              <a:ext uri="{FF2B5EF4-FFF2-40B4-BE49-F238E27FC236}">
                <a16:creationId xmlns:a16="http://schemas.microsoft.com/office/drawing/2014/main" id="{1B4DDB95-9D76-410D-A359-DB8041076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785" y="762000"/>
            <a:ext cx="3676650" cy="3481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DDB30B36-794F-4400-94D0-ABFFF50E3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93" y="3161169"/>
            <a:ext cx="3844481" cy="39125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B71B30E9-307E-4F1D-95F6-D7A38FABAA75}"/>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5-3 Dynamics of Uniform Circular Motion</a:t>
            </a:r>
          </a:p>
        </p:txBody>
      </p:sp>
      <p:sp>
        <p:nvSpPr>
          <p:cNvPr id="46083" name="Text Box 3">
            <a:extLst>
              <a:ext uri="{FF2B5EF4-FFF2-40B4-BE49-F238E27FC236}">
                <a16:creationId xmlns:a16="http://schemas.microsoft.com/office/drawing/2014/main" id="{936FF3C4-A7CD-42E9-9BA9-BDDA44976452}"/>
              </a:ext>
            </a:extLst>
          </p:cNvPr>
          <p:cNvSpPr txBox="1">
            <a:spLocks noChangeArrowheads="1"/>
          </p:cNvSpPr>
          <p:nvPr/>
        </p:nvSpPr>
        <p:spPr bwMode="auto">
          <a:xfrm>
            <a:off x="246063" y="678759"/>
            <a:ext cx="85344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chemeClr val="accent2"/>
                </a:solidFill>
              </a:rPr>
              <a:t>There is no </a:t>
            </a:r>
            <a:r>
              <a:rPr lang="en-US" altLang="en-US" sz="2800" dirty="0"/>
              <a:t>centrifugal</a:t>
            </a:r>
            <a:r>
              <a:rPr lang="en-US" altLang="en-US" sz="2800" dirty="0">
                <a:solidFill>
                  <a:schemeClr val="accent2"/>
                </a:solidFill>
              </a:rPr>
              <a:t> force pointing outward; what happens is that the natural tendency of the object to move in a straight line must be overcome.</a:t>
            </a:r>
          </a:p>
          <a:p>
            <a:pPr eaLnBrk="1" hangingPunct="1">
              <a:spcBef>
                <a:spcPct val="50000"/>
              </a:spcBef>
              <a:buFontTx/>
              <a:buNone/>
            </a:pPr>
            <a:r>
              <a:rPr lang="en-US" altLang="en-US" sz="2800" dirty="0">
                <a:solidFill>
                  <a:schemeClr val="accent2"/>
                </a:solidFill>
              </a:rPr>
              <a:t>If the centripetal force vanishes, the object flies off at a </a:t>
            </a:r>
            <a:r>
              <a:rPr lang="en-US" altLang="en-US" sz="2800" dirty="0"/>
              <a:t>tangent</a:t>
            </a:r>
            <a:r>
              <a:rPr lang="en-US" altLang="en-US" sz="2800" dirty="0">
                <a:solidFill>
                  <a:schemeClr val="accent2"/>
                </a:solidFill>
              </a:rPr>
              <a:t> to the circle.</a:t>
            </a:r>
          </a:p>
        </p:txBody>
      </p:sp>
      <p:pic>
        <p:nvPicPr>
          <p:cNvPr id="46084" name="Picture 8">
            <a:extLst>
              <a:ext uri="{FF2B5EF4-FFF2-40B4-BE49-F238E27FC236}">
                <a16:creationId xmlns:a16="http://schemas.microsoft.com/office/drawing/2014/main" id="{6F6AB535-BFFC-43BF-A3C1-A540A3DE3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28" y="3865010"/>
            <a:ext cx="3332163" cy="2408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9">
            <a:extLst>
              <a:ext uri="{FF2B5EF4-FFF2-40B4-BE49-F238E27FC236}">
                <a16:creationId xmlns:a16="http://schemas.microsoft.com/office/drawing/2014/main" id="{444E73C7-4783-4F13-AC37-F83785852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568148"/>
            <a:ext cx="2513013" cy="270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7" name="Rectangle 11">
            <a:extLst>
              <a:ext uri="{FF2B5EF4-FFF2-40B4-BE49-F238E27FC236}">
                <a16:creationId xmlns:a16="http://schemas.microsoft.com/office/drawing/2014/main" id="{82721730-D5D2-46ED-8EB7-880515E11D86}"/>
              </a:ext>
            </a:extLst>
          </p:cNvPr>
          <p:cNvSpPr>
            <a:spLocks noChangeArrowheads="1"/>
          </p:cNvSpPr>
          <p:nvPr/>
        </p:nvSpPr>
        <p:spPr bwMode="auto">
          <a:xfrm>
            <a:off x="381000" y="5715000"/>
            <a:ext cx="304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46088" name="Rectangle 13">
            <a:extLst>
              <a:ext uri="{FF2B5EF4-FFF2-40B4-BE49-F238E27FC236}">
                <a16:creationId xmlns:a16="http://schemas.microsoft.com/office/drawing/2014/main" id="{8FA2EECF-44C5-4293-AF6A-7F1F21FE372A}"/>
              </a:ext>
            </a:extLst>
          </p:cNvPr>
          <p:cNvSpPr>
            <a:spLocks noChangeArrowheads="1"/>
          </p:cNvSpPr>
          <p:nvPr/>
        </p:nvSpPr>
        <p:spPr bwMode="auto">
          <a:xfrm>
            <a:off x="3810000" y="5791200"/>
            <a:ext cx="228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inding wheel sparks - YouTube">
            <a:hlinkClick r:id="" action="ppaction://media"/>
            <a:extLst>
              <a:ext uri="{FF2B5EF4-FFF2-40B4-BE49-F238E27FC236}">
                <a16:creationId xmlns:a16="http://schemas.microsoft.com/office/drawing/2014/main" id="{4CB2D5C9-FEFA-4D35-B064-4A744049535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28285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D53EFB3F-E414-4620-B162-07DCEA3A619E}"/>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5-3 Dynamics of Uniform Circular Motion</a:t>
            </a:r>
          </a:p>
        </p:txBody>
      </p:sp>
      <p:sp>
        <p:nvSpPr>
          <p:cNvPr id="48131" name="Text Box 5">
            <a:extLst>
              <a:ext uri="{FF2B5EF4-FFF2-40B4-BE49-F238E27FC236}">
                <a16:creationId xmlns:a16="http://schemas.microsoft.com/office/drawing/2014/main" id="{5B20A0A6-14C5-4284-9BD3-F155D26C0FCE}"/>
              </a:ext>
            </a:extLst>
          </p:cNvPr>
          <p:cNvSpPr txBox="1">
            <a:spLocks noChangeArrowheads="1"/>
          </p:cNvSpPr>
          <p:nvPr/>
        </p:nvSpPr>
        <p:spPr bwMode="auto">
          <a:xfrm>
            <a:off x="0" y="592690"/>
            <a:ext cx="9144000" cy="2893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chemeClr val="accent2"/>
                </a:solidFill>
              </a:rPr>
              <a:t>Example 5-11: Force on revolving ball (horizontal).</a:t>
            </a:r>
          </a:p>
          <a:p>
            <a:pPr eaLnBrk="1" hangingPunct="1">
              <a:spcBef>
                <a:spcPct val="50000"/>
              </a:spcBef>
              <a:buFontTx/>
              <a:buNone/>
            </a:pPr>
            <a:r>
              <a:rPr lang="en-US" altLang="en-US" sz="2800" dirty="0">
                <a:solidFill>
                  <a:schemeClr val="accent2"/>
                </a:solidFill>
              </a:rPr>
              <a:t>Estimate the force a person must exert on a string attached to a 0.150-kg ball to make the ball revolve in a horizontal circle of radius 0.600 m. The ball makes 2.00 revolutions per second. Ignore the string’s mass.</a:t>
            </a:r>
          </a:p>
        </p:txBody>
      </p:sp>
      <p:pic>
        <p:nvPicPr>
          <p:cNvPr id="48132" name="Picture 6">
            <a:extLst>
              <a:ext uri="{FF2B5EF4-FFF2-40B4-BE49-F238E27FC236}">
                <a16:creationId xmlns:a16="http://schemas.microsoft.com/office/drawing/2014/main" id="{EBE7AF03-8476-466F-B08E-75CA1EAF4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5" y="3321664"/>
            <a:ext cx="7515225" cy="1643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5793FA4-B98D-41C1-BE34-306CF30952FB}"/>
              </a:ext>
            </a:extLst>
          </p:cNvPr>
          <p:cNvPicPr>
            <a:picLocks noChangeAspect="1"/>
          </p:cNvPicPr>
          <p:nvPr/>
        </p:nvPicPr>
        <p:blipFill>
          <a:blip r:embed="rId4"/>
          <a:stretch>
            <a:fillRect/>
          </a:stretch>
        </p:blipFill>
        <p:spPr>
          <a:xfrm>
            <a:off x="98935" y="4876800"/>
            <a:ext cx="8664065"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4A70F26C-929E-4214-A988-492D880CA422}"/>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5-3 Dynamics of Uniform Circular Motion</a:t>
            </a:r>
          </a:p>
        </p:txBody>
      </p:sp>
      <p:sp>
        <p:nvSpPr>
          <p:cNvPr id="50179" name="Text Box 5">
            <a:extLst>
              <a:ext uri="{FF2B5EF4-FFF2-40B4-BE49-F238E27FC236}">
                <a16:creationId xmlns:a16="http://schemas.microsoft.com/office/drawing/2014/main" id="{9E4FE9E5-8E62-467F-9838-B4140CF4FBD2}"/>
              </a:ext>
            </a:extLst>
          </p:cNvPr>
          <p:cNvSpPr txBox="1">
            <a:spLocks noChangeArrowheads="1"/>
          </p:cNvSpPr>
          <p:nvPr/>
        </p:nvSpPr>
        <p:spPr bwMode="auto">
          <a:xfrm>
            <a:off x="457200" y="762000"/>
            <a:ext cx="8001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Example 5-12: Revolving ball (vertical circle).</a:t>
            </a:r>
          </a:p>
        </p:txBody>
      </p:sp>
      <p:pic>
        <p:nvPicPr>
          <p:cNvPr id="50180" name="Picture 6">
            <a:extLst>
              <a:ext uri="{FF2B5EF4-FFF2-40B4-BE49-F238E27FC236}">
                <a16:creationId xmlns:a16="http://schemas.microsoft.com/office/drawing/2014/main" id="{DC688937-B377-4010-BA13-67C6D3F02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896" y="1281113"/>
            <a:ext cx="3141705" cy="3946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Text Box 7">
            <a:extLst>
              <a:ext uri="{FF2B5EF4-FFF2-40B4-BE49-F238E27FC236}">
                <a16:creationId xmlns:a16="http://schemas.microsoft.com/office/drawing/2014/main" id="{D432F282-903B-4945-A827-B9BC2FB4FBB3}"/>
              </a:ext>
            </a:extLst>
          </p:cNvPr>
          <p:cNvSpPr txBox="1">
            <a:spLocks noChangeArrowheads="1"/>
          </p:cNvSpPr>
          <p:nvPr/>
        </p:nvSpPr>
        <p:spPr bwMode="auto">
          <a:xfrm>
            <a:off x="152399" y="1600200"/>
            <a:ext cx="5475521" cy="26776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chemeClr val="accent2"/>
                </a:solidFill>
              </a:rPr>
              <a:t>A 0.150-kg ball on the end of a 1.10-m-long cord (negligible mass) is swung in a vertical circle. (a) Determine the minimum speed the ball must have at the top of its arc so that the ball continues moving in a circle. </a:t>
            </a:r>
          </a:p>
        </p:txBody>
      </p:sp>
      <p:pic>
        <p:nvPicPr>
          <p:cNvPr id="2" name="Picture 1">
            <a:extLst>
              <a:ext uri="{FF2B5EF4-FFF2-40B4-BE49-F238E27FC236}">
                <a16:creationId xmlns:a16="http://schemas.microsoft.com/office/drawing/2014/main" id="{71DAB068-8706-4375-A34B-8A937F82416F}"/>
              </a:ext>
            </a:extLst>
          </p:cNvPr>
          <p:cNvPicPr>
            <a:picLocks noChangeAspect="1"/>
          </p:cNvPicPr>
          <p:nvPr/>
        </p:nvPicPr>
        <p:blipFill>
          <a:blip r:embed="rId4"/>
          <a:stretch>
            <a:fillRect/>
          </a:stretch>
        </p:blipFill>
        <p:spPr>
          <a:xfrm>
            <a:off x="270013" y="4406889"/>
            <a:ext cx="2549387" cy="999475"/>
          </a:xfrm>
          <a:prstGeom prst="rect">
            <a:avLst/>
          </a:prstGeom>
        </p:spPr>
      </p:pic>
      <p:pic>
        <p:nvPicPr>
          <p:cNvPr id="3" name="Picture 2">
            <a:extLst>
              <a:ext uri="{FF2B5EF4-FFF2-40B4-BE49-F238E27FC236}">
                <a16:creationId xmlns:a16="http://schemas.microsoft.com/office/drawing/2014/main" id="{5C3D6CAC-C374-4B54-A055-4FEDBF3F98CD}"/>
              </a:ext>
            </a:extLst>
          </p:cNvPr>
          <p:cNvPicPr>
            <a:picLocks noChangeAspect="1"/>
          </p:cNvPicPr>
          <p:nvPr/>
        </p:nvPicPr>
        <p:blipFill>
          <a:blip r:embed="rId5"/>
          <a:stretch>
            <a:fillRect/>
          </a:stretch>
        </p:blipFill>
        <p:spPr>
          <a:xfrm>
            <a:off x="3486653" y="4447707"/>
            <a:ext cx="2170693" cy="850911"/>
          </a:xfrm>
          <a:prstGeom prst="rect">
            <a:avLst/>
          </a:prstGeom>
        </p:spPr>
      </p:pic>
      <p:pic>
        <p:nvPicPr>
          <p:cNvPr id="4" name="Picture 3">
            <a:extLst>
              <a:ext uri="{FF2B5EF4-FFF2-40B4-BE49-F238E27FC236}">
                <a16:creationId xmlns:a16="http://schemas.microsoft.com/office/drawing/2014/main" id="{D669624C-9333-48FB-B2A5-649D5FDD5052}"/>
              </a:ext>
            </a:extLst>
          </p:cNvPr>
          <p:cNvPicPr>
            <a:picLocks noChangeAspect="1"/>
          </p:cNvPicPr>
          <p:nvPr/>
        </p:nvPicPr>
        <p:blipFill>
          <a:blip r:embed="rId6"/>
          <a:stretch>
            <a:fillRect/>
          </a:stretch>
        </p:blipFill>
        <p:spPr>
          <a:xfrm>
            <a:off x="270013" y="5697736"/>
            <a:ext cx="7124199" cy="5506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4A70F26C-929E-4214-A988-492D880CA422}"/>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5-3 Dynamics of Uniform Circular Motion</a:t>
            </a:r>
          </a:p>
        </p:txBody>
      </p:sp>
      <p:sp>
        <p:nvSpPr>
          <p:cNvPr id="50179" name="Text Box 5">
            <a:extLst>
              <a:ext uri="{FF2B5EF4-FFF2-40B4-BE49-F238E27FC236}">
                <a16:creationId xmlns:a16="http://schemas.microsoft.com/office/drawing/2014/main" id="{9E4FE9E5-8E62-467F-9838-B4140CF4FBD2}"/>
              </a:ext>
            </a:extLst>
          </p:cNvPr>
          <p:cNvSpPr txBox="1">
            <a:spLocks noChangeArrowheads="1"/>
          </p:cNvSpPr>
          <p:nvPr/>
        </p:nvSpPr>
        <p:spPr bwMode="auto">
          <a:xfrm>
            <a:off x="457200" y="762000"/>
            <a:ext cx="8001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Example 5-12: Revolving ball (vertical circle).</a:t>
            </a:r>
          </a:p>
        </p:txBody>
      </p:sp>
      <p:pic>
        <p:nvPicPr>
          <p:cNvPr id="50180" name="Picture 6">
            <a:extLst>
              <a:ext uri="{FF2B5EF4-FFF2-40B4-BE49-F238E27FC236}">
                <a16:creationId xmlns:a16="http://schemas.microsoft.com/office/drawing/2014/main" id="{DC688937-B377-4010-BA13-67C6D3F02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887" y="1281113"/>
            <a:ext cx="3263026" cy="4098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Text Box 7">
            <a:extLst>
              <a:ext uri="{FF2B5EF4-FFF2-40B4-BE49-F238E27FC236}">
                <a16:creationId xmlns:a16="http://schemas.microsoft.com/office/drawing/2014/main" id="{D432F282-903B-4945-A827-B9BC2FB4FBB3}"/>
              </a:ext>
            </a:extLst>
          </p:cNvPr>
          <p:cNvSpPr txBox="1">
            <a:spLocks noChangeArrowheads="1"/>
          </p:cNvSpPr>
          <p:nvPr/>
        </p:nvSpPr>
        <p:spPr bwMode="auto">
          <a:xfrm>
            <a:off x="152400" y="1600200"/>
            <a:ext cx="5556296" cy="2308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chemeClr val="accent2"/>
                </a:solidFill>
              </a:rPr>
              <a:t>A 0.150-kg ball on the end of a 1.10-m-long cord (negligible mass) is swung in a vertical circle. Calculate the tension in the cord at the bottom of the arc, assuming the ball is moving at twice the speed of part (a).</a:t>
            </a:r>
          </a:p>
        </p:txBody>
      </p:sp>
      <p:pic>
        <p:nvPicPr>
          <p:cNvPr id="2" name="Picture 1">
            <a:extLst>
              <a:ext uri="{FF2B5EF4-FFF2-40B4-BE49-F238E27FC236}">
                <a16:creationId xmlns:a16="http://schemas.microsoft.com/office/drawing/2014/main" id="{E6F92685-456C-45D5-BEF7-76BD094CA17F}"/>
              </a:ext>
            </a:extLst>
          </p:cNvPr>
          <p:cNvPicPr>
            <a:picLocks noChangeAspect="1"/>
          </p:cNvPicPr>
          <p:nvPr/>
        </p:nvPicPr>
        <p:blipFill>
          <a:blip r:embed="rId4"/>
          <a:stretch>
            <a:fillRect/>
          </a:stretch>
        </p:blipFill>
        <p:spPr>
          <a:xfrm>
            <a:off x="188843" y="4032249"/>
            <a:ext cx="2276061" cy="897037"/>
          </a:xfrm>
          <a:prstGeom prst="rect">
            <a:avLst/>
          </a:prstGeom>
        </p:spPr>
      </p:pic>
      <p:pic>
        <p:nvPicPr>
          <p:cNvPr id="3" name="Picture 2">
            <a:extLst>
              <a:ext uri="{FF2B5EF4-FFF2-40B4-BE49-F238E27FC236}">
                <a16:creationId xmlns:a16="http://schemas.microsoft.com/office/drawing/2014/main" id="{B5B3808B-E1C8-4168-86EB-2CAC98ADB074}"/>
              </a:ext>
            </a:extLst>
          </p:cNvPr>
          <p:cNvPicPr>
            <a:picLocks noChangeAspect="1"/>
          </p:cNvPicPr>
          <p:nvPr/>
        </p:nvPicPr>
        <p:blipFill>
          <a:blip r:embed="rId5"/>
          <a:stretch>
            <a:fillRect/>
          </a:stretch>
        </p:blipFill>
        <p:spPr>
          <a:xfrm>
            <a:off x="0" y="5389329"/>
            <a:ext cx="7754275" cy="1413342"/>
          </a:xfrm>
          <a:prstGeom prst="rect">
            <a:avLst/>
          </a:prstGeom>
        </p:spPr>
      </p:pic>
    </p:spTree>
    <p:extLst>
      <p:ext uri="{BB962C8B-B14F-4D97-AF65-F5344CB8AC3E}">
        <p14:creationId xmlns:p14="http://schemas.microsoft.com/office/powerpoint/2010/main" val="81830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CF7E2B07-2808-416D-9BE0-205F8E7B90C4}"/>
              </a:ext>
            </a:extLst>
          </p:cNvPr>
          <p:cNvSpPr txBox="1">
            <a:spLocks noChangeArrowheads="1"/>
          </p:cNvSpPr>
          <p:nvPr/>
        </p:nvSpPr>
        <p:spPr bwMode="auto">
          <a:xfrm>
            <a:off x="152400" y="0"/>
            <a:ext cx="899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5-4 Highway Curves: Banked and Unbanked</a:t>
            </a:r>
          </a:p>
        </p:txBody>
      </p:sp>
      <p:sp>
        <p:nvSpPr>
          <p:cNvPr id="52227" name="Text Box 4">
            <a:extLst>
              <a:ext uri="{FF2B5EF4-FFF2-40B4-BE49-F238E27FC236}">
                <a16:creationId xmlns:a16="http://schemas.microsoft.com/office/drawing/2014/main" id="{93A5B782-547A-4124-AA60-1397674F25A7}"/>
              </a:ext>
            </a:extLst>
          </p:cNvPr>
          <p:cNvSpPr txBox="1">
            <a:spLocks noChangeArrowheads="1"/>
          </p:cNvSpPr>
          <p:nvPr/>
        </p:nvSpPr>
        <p:spPr bwMode="auto">
          <a:xfrm>
            <a:off x="381000" y="762000"/>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When a car goes around a </a:t>
            </a:r>
            <a:r>
              <a:rPr lang="en-US" altLang="en-US" sz="2800"/>
              <a:t>curve</a:t>
            </a:r>
            <a:r>
              <a:rPr lang="en-US" altLang="en-US" sz="2800">
                <a:solidFill>
                  <a:schemeClr val="accent2"/>
                </a:solidFill>
              </a:rPr>
              <a:t>, there must be a net force toward the center of the circle of which the curve is an arc. If the road is flat, that force is supplied by </a:t>
            </a:r>
            <a:r>
              <a:rPr lang="en-US" altLang="en-US" sz="2800"/>
              <a:t>friction</a:t>
            </a:r>
            <a:r>
              <a:rPr lang="en-US" altLang="en-US" sz="2800">
                <a:solidFill>
                  <a:schemeClr val="accent2"/>
                </a:solidFill>
              </a:rPr>
              <a:t>.</a:t>
            </a:r>
          </a:p>
        </p:txBody>
      </p:sp>
      <p:pic>
        <p:nvPicPr>
          <p:cNvPr id="52228" name="Picture 5">
            <a:extLst>
              <a:ext uri="{FF2B5EF4-FFF2-40B4-BE49-F238E27FC236}">
                <a16:creationId xmlns:a16="http://schemas.microsoft.com/office/drawing/2014/main" id="{8BF6321E-A49B-4A5B-BC5C-6340AAA95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62250"/>
            <a:ext cx="5273675" cy="3629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8A4EFF39-A950-40E5-BD90-9ADBF6543FF4}"/>
              </a:ext>
            </a:extLst>
          </p:cNvPr>
          <p:cNvSpPr txBox="1">
            <a:spLocks noChangeArrowheads="1"/>
          </p:cNvSpPr>
          <p:nvPr/>
        </p:nvSpPr>
        <p:spPr bwMode="auto">
          <a:xfrm>
            <a:off x="152400" y="0"/>
            <a:ext cx="899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5-4 Highway Curves: Banked and Unbanked</a:t>
            </a:r>
          </a:p>
        </p:txBody>
      </p:sp>
      <p:sp>
        <p:nvSpPr>
          <p:cNvPr id="54275" name="Text Box 4">
            <a:extLst>
              <a:ext uri="{FF2B5EF4-FFF2-40B4-BE49-F238E27FC236}">
                <a16:creationId xmlns:a16="http://schemas.microsoft.com/office/drawing/2014/main" id="{3A220077-74D2-492E-8636-95CB28112E61}"/>
              </a:ext>
            </a:extLst>
          </p:cNvPr>
          <p:cNvSpPr txBox="1">
            <a:spLocks noChangeArrowheads="1"/>
          </p:cNvSpPr>
          <p:nvPr/>
        </p:nvSpPr>
        <p:spPr bwMode="auto">
          <a:xfrm>
            <a:off x="342900" y="807140"/>
            <a:ext cx="8610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chemeClr val="accent2"/>
                </a:solidFill>
              </a:rPr>
              <a:t>If the frictional force is </a:t>
            </a:r>
            <a:r>
              <a:rPr lang="en-US" altLang="en-US" sz="2800" dirty="0"/>
              <a:t>insufficient</a:t>
            </a:r>
            <a:r>
              <a:rPr lang="en-US" altLang="en-US" sz="2800" dirty="0">
                <a:solidFill>
                  <a:schemeClr val="accent2"/>
                </a:solidFill>
              </a:rPr>
              <a:t>, the car will tend to move more nearly in a </a:t>
            </a:r>
            <a:r>
              <a:rPr lang="en-US" altLang="en-US" sz="2800" dirty="0"/>
              <a:t>straight line</a:t>
            </a:r>
            <a:r>
              <a:rPr lang="en-US" altLang="en-US" sz="2800" dirty="0">
                <a:solidFill>
                  <a:schemeClr val="accent2"/>
                </a:solidFill>
              </a:rPr>
              <a:t>, as the skid marks show.</a:t>
            </a:r>
          </a:p>
        </p:txBody>
      </p:sp>
      <p:pic>
        <p:nvPicPr>
          <p:cNvPr id="54276" name="Picture 7" descr="https://static.nascar.com/content/dam/nascar/articles/2013/12/05/main/degamain.jpg">
            <a:extLst>
              <a:ext uri="{FF2B5EF4-FFF2-40B4-BE49-F238E27FC236}">
                <a16:creationId xmlns:a16="http://schemas.microsoft.com/office/drawing/2014/main" id="{E0C5ABE2-25F5-43A7-8333-EFC249170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386013"/>
            <a:ext cx="798195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earning curve How NASCAR banking works.mp4">
            <a:hlinkClick r:id="" action="ppaction://media"/>
            <a:extLst>
              <a:ext uri="{FF2B5EF4-FFF2-40B4-BE49-F238E27FC236}">
                <a16:creationId xmlns:a16="http://schemas.microsoft.com/office/drawing/2014/main" id="{2D5AB26E-EFE1-4CB2-837B-41FC0234178D}"/>
              </a:ext>
            </a:extLst>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819150"/>
            <a:ext cx="9144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339ADE70-C4AD-48C6-9DDD-3387C3380130}"/>
              </a:ext>
            </a:extLst>
          </p:cNvPr>
          <p:cNvSpPr txBox="1">
            <a:spLocks noChangeArrowheads="1"/>
          </p:cNvSpPr>
          <p:nvPr/>
        </p:nvSpPr>
        <p:spPr bwMode="auto">
          <a:xfrm>
            <a:off x="152400" y="0"/>
            <a:ext cx="899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5-4 Highway Curves: Banked and Unbanked</a:t>
            </a:r>
          </a:p>
        </p:txBody>
      </p:sp>
      <p:sp>
        <p:nvSpPr>
          <p:cNvPr id="57347" name="Text Box 3">
            <a:extLst>
              <a:ext uri="{FF2B5EF4-FFF2-40B4-BE49-F238E27FC236}">
                <a16:creationId xmlns:a16="http://schemas.microsoft.com/office/drawing/2014/main" id="{9760FC29-0322-4245-B349-B48174C8FBA7}"/>
              </a:ext>
            </a:extLst>
          </p:cNvPr>
          <p:cNvSpPr txBox="1">
            <a:spLocks noChangeArrowheads="1"/>
          </p:cNvSpPr>
          <p:nvPr/>
        </p:nvSpPr>
        <p:spPr bwMode="auto">
          <a:xfrm>
            <a:off x="304800" y="838200"/>
            <a:ext cx="86106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As long as the tires do not slip, the friction is </a:t>
            </a:r>
            <a:r>
              <a:rPr lang="en-US" altLang="en-US" sz="2800"/>
              <a:t>static</a:t>
            </a:r>
            <a:r>
              <a:rPr lang="en-US" altLang="en-US" sz="2800">
                <a:solidFill>
                  <a:schemeClr val="accent2"/>
                </a:solidFill>
              </a:rPr>
              <a:t>. If the tires do start to slip, the friction is </a:t>
            </a:r>
            <a:r>
              <a:rPr lang="en-US" altLang="en-US" sz="2800"/>
              <a:t>kinetic</a:t>
            </a:r>
            <a:r>
              <a:rPr lang="en-US" altLang="en-US" sz="2800">
                <a:solidFill>
                  <a:schemeClr val="accent2"/>
                </a:solidFill>
              </a:rPr>
              <a:t>, which is bad in two ways:</a:t>
            </a:r>
          </a:p>
          <a:p>
            <a:pPr eaLnBrk="1" hangingPunct="1">
              <a:spcBef>
                <a:spcPct val="50000"/>
              </a:spcBef>
              <a:buFontTx/>
              <a:buAutoNum type="arabicPeriod"/>
            </a:pPr>
            <a:r>
              <a:rPr lang="en-US" altLang="en-US" sz="2800">
                <a:solidFill>
                  <a:schemeClr val="accent2"/>
                </a:solidFill>
              </a:rPr>
              <a:t> The kinetic frictional force is </a:t>
            </a:r>
            <a:r>
              <a:rPr lang="en-US" altLang="en-US" sz="2800"/>
              <a:t>smaller</a:t>
            </a:r>
            <a:r>
              <a:rPr lang="en-US" altLang="en-US" sz="2800">
                <a:solidFill>
                  <a:schemeClr val="accent2"/>
                </a:solidFill>
              </a:rPr>
              <a:t> than the static.</a:t>
            </a:r>
          </a:p>
          <a:p>
            <a:pPr eaLnBrk="1" hangingPunct="1">
              <a:spcBef>
                <a:spcPct val="50000"/>
              </a:spcBef>
              <a:buFontTx/>
              <a:buAutoNum type="arabicPeriod"/>
            </a:pPr>
            <a:r>
              <a:rPr lang="en-US" altLang="en-US" sz="2800">
                <a:solidFill>
                  <a:schemeClr val="accent2"/>
                </a:solidFill>
              </a:rPr>
              <a:t> The static frictional force can point toward the center of the circle, but the kinetic frictional force </a:t>
            </a:r>
            <a:r>
              <a:rPr lang="en-US" altLang="en-US" sz="2800"/>
              <a:t>opposes</a:t>
            </a:r>
            <a:r>
              <a:rPr lang="en-US" altLang="en-US" sz="2800">
                <a:solidFill>
                  <a:schemeClr val="accent2"/>
                </a:solidFill>
              </a:rPr>
              <a:t> the direction of motion, making it very difficult to regain control of the car and continue around the curve.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3">
            <a:extLst>
              <a:ext uri="{FF2B5EF4-FFF2-40B4-BE49-F238E27FC236}">
                <a16:creationId xmlns:a16="http://schemas.microsoft.com/office/drawing/2014/main" id="{971325BA-8005-432C-AAA2-3C770B22E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992438" cy="426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7">
            <a:extLst>
              <a:ext uri="{FF2B5EF4-FFF2-40B4-BE49-F238E27FC236}">
                <a16:creationId xmlns:a16="http://schemas.microsoft.com/office/drawing/2014/main" id="{38DA9A84-CD90-4899-86EC-C928F765861B}"/>
              </a:ext>
            </a:extLst>
          </p:cNvPr>
          <p:cNvSpPr txBox="1">
            <a:spLocks noChangeArrowheads="1"/>
          </p:cNvSpPr>
          <p:nvPr/>
        </p:nvSpPr>
        <p:spPr bwMode="auto">
          <a:xfrm>
            <a:off x="457200" y="609600"/>
            <a:ext cx="8458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Looking at the change in velocity in the limit that the time interval becomes infinitesimally small, we see that</a:t>
            </a:r>
            <a:endParaRPr lang="en-US" altLang="en-US" sz="2800" i="1"/>
          </a:p>
        </p:txBody>
      </p:sp>
      <p:sp>
        <p:nvSpPr>
          <p:cNvPr id="28676" name="Text Box 10">
            <a:extLst>
              <a:ext uri="{FF2B5EF4-FFF2-40B4-BE49-F238E27FC236}">
                <a16:creationId xmlns:a16="http://schemas.microsoft.com/office/drawing/2014/main" id="{024748B1-49CB-4AC1-989F-8F4FBB6222DE}"/>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5-2 Uniform Circular Motion</a:t>
            </a:r>
            <a:r>
              <a:rPr lang="en-US" altLang="en-US">
                <a:solidFill>
                  <a:schemeClr val="accent2"/>
                </a:solidFill>
                <a:cs typeface="Arial" panose="020B0604020202020204" pitchFamily="34" charset="0"/>
              </a:rPr>
              <a:t>—</a:t>
            </a:r>
            <a:r>
              <a:rPr lang="en-US" altLang="en-US">
                <a:solidFill>
                  <a:schemeClr val="accent2"/>
                </a:solidFill>
              </a:rPr>
              <a:t>Kinematics</a:t>
            </a:r>
          </a:p>
        </p:txBody>
      </p:sp>
      <p:pic>
        <p:nvPicPr>
          <p:cNvPr id="28677" name="Picture 11">
            <a:extLst>
              <a:ext uri="{FF2B5EF4-FFF2-40B4-BE49-F238E27FC236}">
                <a16:creationId xmlns:a16="http://schemas.microsoft.com/office/drawing/2014/main" id="{551E6DCD-C884-4D07-82E1-85B242A92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86"/>
          <a:stretch>
            <a:fillRect/>
          </a:stretch>
        </p:blipFill>
        <p:spPr bwMode="auto">
          <a:xfrm>
            <a:off x="609600" y="2286000"/>
            <a:ext cx="3638550" cy="426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12">
            <a:extLst>
              <a:ext uri="{FF2B5EF4-FFF2-40B4-BE49-F238E27FC236}">
                <a16:creationId xmlns:a16="http://schemas.microsoft.com/office/drawing/2014/main" id="{FB338A91-D099-4815-996D-052FF6D66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343400"/>
            <a:ext cx="3335338"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14">
            <a:extLst>
              <a:ext uri="{FF2B5EF4-FFF2-40B4-BE49-F238E27FC236}">
                <a16:creationId xmlns:a16="http://schemas.microsoft.com/office/drawing/2014/main" id="{F9775D2F-B775-4269-BC6C-6129AE4D4E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828800"/>
            <a:ext cx="1820863" cy="982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Text Box 19">
            <a:extLst>
              <a:ext uri="{FF2B5EF4-FFF2-40B4-BE49-F238E27FC236}">
                <a16:creationId xmlns:a16="http://schemas.microsoft.com/office/drawing/2014/main" id="{8E71C798-A57A-4DA5-B7A6-120A931F73C1}"/>
              </a:ext>
            </a:extLst>
          </p:cNvPr>
          <p:cNvSpPr txBox="1">
            <a:spLocks noChangeArrowheads="1"/>
          </p:cNvSpPr>
          <p:nvPr/>
        </p:nvSpPr>
        <p:spPr bwMode="auto">
          <a:xfrm>
            <a:off x="5410200" y="2133600"/>
            <a:ext cx="228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6C266F-097C-4DFB-8F94-B1008965A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703837" cy="6858000"/>
          </a:xfrm>
          <a:prstGeom prst="rect">
            <a:avLst/>
          </a:prstGeom>
        </p:spPr>
      </p:pic>
    </p:spTree>
    <p:extLst>
      <p:ext uri="{BB962C8B-B14F-4D97-AF65-F5344CB8AC3E}">
        <p14:creationId xmlns:p14="http://schemas.microsoft.com/office/powerpoint/2010/main" val="1397231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a:extLst>
              <a:ext uri="{FF2B5EF4-FFF2-40B4-BE49-F238E27FC236}">
                <a16:creationId xmlns:a16="http://schemas.microsoft.com/office/drawing/2014/main" id="{4ABBC83A-A20C-456D-8EB1-6C62FEAED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30"/>
          <a:stretch>
            <a:fillRect/>
          </a:stretch>
        </p:blipFill>
        <p:spPr bwMode="auto">
          <a:xfrm>
            <a:off x="6172200" y="838200"/>
            <a:ext cx="2565400" cy="5783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ext Box 2">
            <a:extLst>
              <a:ext uri="{FF2B5EF4-FFF2-40B4-BE49-F238E27FC236}">
                <a16:creationId xmlns:a16="http://schemas.microsoft.com/office/drawing/2014/main" id="{5CEA3F83-3E4A-43F9-B639-44204AC20613}"/>
              </a:ext>
            </a:extLst>
          </p:cNvPr>
          <p:cNvSpPr txBox="1">
            <a:spLocks noChangeArrowheads="1"/>
          </p:cNvSpPr>
          <p:nvPr/>
        </p:nvSpPr>
        <p:spPr bwMode="auto">
          <a:xfrm>
            <a:off x="152400" y="0"/>
            <a:ext cx="899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5-4 Highway Curves: Banked and Unbanked</a:t>
            </a:r>
          </a:p>
        </p:txBody>
      </p:sp>
      <p:sp>
        <p:nvSpPr>
          <p:cNvPr id="58372" name="Text Box 4">
            <a:extLst>
              <a:ext uri="{FF2B5EF4-FFF2-40B4-BE49-F238E27FC236}">
                <a16:creationId xmlns:a16="http://schemas.microsoft.com/office/drawing/2014/main" id="{530BB2F7-B966-426D-81C4-AE3C0C61FF00}"/>
              </a:ext>
            </a:extLst>
          </p:cNvPr>
          <p:cNvSpPr txBox="1">
            <a:spLocks noChangeArrowheads="1"/>
          </p:cNvSpPr>
          <p:nvPr/>
        </p:nvSpPr>
        <p:spPr bwMode="auto">
          <a:xfrm>
            <a:off x="533400" y="579438"/>
            <a:ext cx="80010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Example 5-14: Skidding on a curve.</a:t>
            </a:r>
          </a:p>
        </p:txBody>
      </p:sp>
      <p:sp>
        <p:nvSpPr>
          <p:cNvPr id="58373" name="Text Box 6">
            <a:extLst>
              <a:ext uri="{FF2B5EF4-FFF2-40B4-BE49-F238E27FC236}">
                <a16:creationId xmlns:a16="http://schemas.microsoft.com/office/drawing/2014/main" id="{5B4CCCC9-DC7D-41CD-BCD6-9C4AC75A3430}"/>
              </a:ext>
            </a:extLst>
          </p:cNvPr>
          <p:cNvSpPr txBox="1">
            <a:spLocks noChangeArrowheads="1"/>
          </p:cNvSpPr>
          <p:nvPr/>
        </p:nvSpPr>
        <p:spPr bwMode="auto">
          <a:xfrm>
            <a:off x="152400" y="1106488"/>
            <a:ext cx="6172200" cy="2678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accent2"/>
                </a:solidFill>
              </a:rPr>
              <a:t>A 1000-kg car rounds a curve on a flat road of radius 50 m at a speed of 15 m/s (54 km/h). Will the car follow the curve, or will it skid? Assume: (a) the pavement is dry and the coefficient of static friction is </a:t>
            </a:r>
            <a:r>
              <a:rPr lang="el-GR" altLang="en-US" sz="2400" i="1">
                <a:solidFill>
                  <a:schemeClr val="accent2"/>
                </a:solidFill>
                <a:cs typeface="Arial" panose="020B0604020202020204" pitchFamily="34" charset="0"/>
              </a:rPr>
              <a:t>μ</a:t>
            </a:r>
            <a:r>
              <a:rPr lang="en-US" altLang="en-US" sz="2400" baseline="-25000">
                <a:solidFill>
                  <a:schemeClr val="accent2"/>
                </a:solidFill>
                <a:latin typeface="Times New Roman" panose="02020603050405020304" pitchFamily="18" charset="0"/>
                <a:cs typeface="Arial" panose="020B0604020202020204" pitchFamily="34" charset="0"/>
              </a:rPr>
              <a:t>s</a:t>
            </a:r>
            <a:r>
              <a:rPr lang="en-US" altLang="en-US" sz="2400">
                <a:solidFill>
                  <a:schemeClr val="accent2"/>
                </a:solidFill>
                <a:cs typeface="Arial" panose="020B0604020202020204" pitchFamily="34" charset="0"/>
              </a:rPr>
              <a:t> = 0.60; </a:t>
            </a:r>
            <a:r>
              <a:rPr lang="en-US" altLang="en-US" sz="2400">
                <a:solidFill>
                  <a:schemeClr val="accent2"/>
                </a:solidFill>
              </a:rPr>
              <a:t>(b) the pavement is icy and </a:t>
            </a:r>
            <a:r>
              <a:rPr lang="el-GR" altLang="en-US" sz="2400" i="1">
                <a:solidFill>
                  <a:schemeClr val="accent2"/>
                </a:solidFill>
                <a:cs typeface="Arial" panose="020B0604020202020204" pitchFamily="34" charset="0"/>
              </a:rPr>
              <a:t>μ</a:t>
            </a:r>
            <a:r>
              <a:rPr lang="en-US" altLang="en-US" sz="2400" baseline="-25000">
                <a:solidFill>
                  <a:schemeClr val="accent2"/>
                </a:solidFill>
                <a:latin typeface="Times New Roman" panose="02020603050405020304" pitchFamily="18" charset="0"/>
                <a:cs typeface="Arial" panose="020B0604020202020204" pitchFamily="34" charset="0"/>
              </a:rPr>
              <a:t>s</a:t>
            </a:r>
            <a:r>
              <a:rPr lang="en-US" altLang="en-US" sz="2400">
                <a:solidFill>
                  <a:schemeClr val="accent2"/>
                </a:solidFill>
              </a:rPr>
              <a:t> = 0.25.</a:t>
            </a:r>
          </a:p>
        </p:txBody>
      </p:sp>
      <p:sp>
        <p:nvSpPr>
          <p:cNvPr id="58374" name="TextBox 1">
            <a:extLst>
              <a:ext uri="{FF2B5EF4-FFF2-40B4-BE49-F238E27FC236}">
                <a16:creationId xmlns:a16="http://schemas.microsoft.com/office/drawing/2014/main" id="{11A42769-9B87-40F2-8A00-69752C7F7BB4}"/>
              </a:ext>
            </a:extLst>
          </p:cNvPr>
          <p:cNvSpPr txBox="1">
            <a:spLocks noChangeArrowheads="1"/>
          </p:cNvSpPr>
          <p:nvPr/>
        </p:nvSpPr>
        <p:spPr bwMode="auto">
          <a:xfrm>
            <a:off x="38100" y="3738563"/>
            <a:ext cx="6400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The normal force equals the weight, and the centripetal force is provided by the frictional force (if sufficient). The required centripetal force is 4500 N.</a:t>
            </a:r>
          </a:p>
          <a:p>
            <a:pPr eaLnBrk="1" hangingPunct="1">
              <a:spcBef>
                <a:spcPct val="0"/>
              </a:spcBef>
              <a:buFontTx/>
              <a:buAutoNum type="alphaLcPeriod"/>
            </a:pPr>
            <a:r>
              <a:rPr lang="en-US" altLang="en-US" sz="2400" dirty="0"/>
              <a:t>The maximum frictional force is 5880 N, so the car follows the curve.</a:t>
            </a:r>
          </a:p>
          <a:p>
            <a:pPr eaLnBrk="1" hangingPunct="1">
              <a:spcBef>
                <a:spcPct val="0"/>
              </a:spcBef>
              <a:buFontTx/>
              <a:buAutoNum type="alphaLcPeriod"/>
            </a:pPr>
            <a:r>
              <a:rPr lang="en-US" altLang="en-US" sz="2400" dirty="0"/>
              <a:t> The maximum frictional force is 2450 N, so the car will skid.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a:extLst>
              <a:ext uri="{FF2B5EF4-FFF2-40B4-BE49-F238E27FC236}">
                <a16:creationId xmlns:a16="http://schemas.microsoft.com/office/drawing/2014/main" id="{4BE70D46-CF15-4697-8A2B-40322D2B9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3486150" cy="4797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 Box 2">
            <a:extLst>
              <a:ext uri="{FF2B5EF4-FFF2-40B4-BE49-F238E27FC236}">
                <a16:creationId xmlns:a16="http://schemas.microsoft.com/office/drawing/2014/main" id="{5C1DF7F5-2D1C-41F8-A9D6-EE15ACDD0DCE}"/>
              </a:ext>
            </a:extLst>
          </p:cNvPr>
          <p:cNvSpPr txBox="1">
            <a:spLocks noChangeArrowheads="1"/>
          </p:cNvSpPr>
          <p:nvPr/>
        </p:nvSpPr>
        <p:spPr bwMode="auto">
          <a:xfrm>
            <a:off x="152400" y="0"/>
            <a:ext cx="899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5-4 Highway Curves: Banked and Unbanked</a:t>
            </a:r>
          </a:p>
        </p:txBody>
      </p:sp>
      <p:sp>
        <p:nvSpPr>
          <p:cNvPr id="60420" name="Text Box 3">
            <a:extLst>
              <a:ext uri="{FF2B5EF4-FFF2-40B4-BE49-F238E27FC236}">
                <a16:creationId xmlns:a16="http://schemas.microsoft.com/office/drawing/2014/main" id="{52FE6DDE-A917-41C1-9D80-F2504594FDFC}"/>
              </a:ext>
            </a:extLst>
          </p:cNvPr>
          <p:cNvSpPr txBox="1">
            <a:spLocks noChangeArrowheads="1"/>
          </p:cNvSpPr>
          <p:nvPr/>
        </p:nvSpPr>
        <p:spPr bwMode="auto">
          <a:xfrm>
            <a:off x="3048000" y="914400"/>
            <a:ext cx="6096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Banking</a:t>
            </a:r>
            <a:r>
              <a:rPr lang="en-US" altLang="en-US" sz="2800">
                <a:solidFill>
                  <a:schemeClr val="accent2"/>
                </a:solidFill>
              </a:rPr>
              <a:t> the curve can help keep cars from skidding. In fact, for every banked curve, there is one speed at which the entire centripetal force is supplied by the</a:t>
            </a:r>
            <a:r>
              <a:rPr lang="en-US" altLang="en-US" sz="2800"/>
              <a:t> </a:t>
            </a:r>
          </a:p>
        </p:txBody>
      </p:sp>
      <p:sp>
        <p:nvSpPr>
          <p:cNvPr id="60421" name="Text Box 5">
            <a:extLst>
              <a:ext uri="{FF2B5EF4-FFF2-40B4-BE49-F238E27FC236}">
                <a16:creationId xmlns:a16="http://schemas.microsoft.com/office/drawing/2014/main" id="{2FB268D2-669A-40E7-87A3-79EC608C83E0}"/>
              </a:ext>
            </a:extLst>
          </p:cNvPr>
          <p:cNvSpPr txBox="1">
            <a:spLocks noChangeArrowheads="1"/>
          </p:cNvSpPr>
          <p:nvPr/>
        </p:nvSpPr>
        <p:spPr bwMode="auto">
          <a:xfrm>
            <a:off x="4267200" y="3048000"/>
            <a:ext cx="4876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horizontal component of the </a:t>
            </a:r>
            <a:r>
              <a:rPr lang="en-US" altLang="en-US" sz="2800"/>
              <a:t>normal</a:t>
            </a:r>
            <a:r>
              <a:rPr lang="en-US" altLang="en-US" sz="2800">
                <a:solidFill>
                  <a:schemeClr val="accent2"/>
                </a:solidFill>
              </a:rPr>
              <a:t> force, and no friction is required. This occurs when:</a:t>
            </a:r>
          </a:p>
        </p:txBody>
      </p:sp>
      <p:pic>
        <p:nvPicPr>
          <p:cNvPr id="60422" name="Picture 8" descr="eq_page_127">
            <a:extLst>
              <a:ext uri="{FF2B5EF4-FFF2-40B4-BE49-F238E27FC236}">
                <a16:creationId xmlns:a16="http://schemas.microsoft.com/office/drawing/2014/main" id="{2B7E4110-BD34-471C-AE27-5BF9B82AC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8" y="4876800"/>
            <a:ext cx="29003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a:extLst>
              <a:ext uri="{FF2B5EF4-FFF2-40B4-BE49-F238E27FC236}">
                <a16:creationId xmlns:a16="http://schemas.microsoft.com/office/drawing/2014/main" id="{C73B4E37-E1AA-4BC6-A8C1-6B87D2300747}"/>
              </a:ext>
            </a:extLst>
          </p:cNvPr>
          <p:cNvSpPr txBox="1">
            <a:spLocks noChangeArrowheads="1"/>
          </p:cNvSpPr>
          <p:nvPr/>
        </p:nvSpPr>
        <p:spPr bwMode="auto">
          <a:xfrm>
            <a:off x="495300" y="869156"/>
            <a:ext cx="8153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chemeClr val="accent2"/>
                </a:solidFill>
              </a:rPr>
              <a:t>This acceleration is called the </a:t>
            </a:r>
            <a:r>
              <a:rPr lang="en-US" altLang="en-US" sz="2800" dirty="0"/>
              <a:t>centripetal</a:t>
            </a:r>
            <a:r>
              <a:rPr lang="en-US" altLang="en-US" sz="2800" dirty="0">
                <a:solidFill>
                  <a:schemeClr val="accent2"/>
                </a:solidFill>
              </a:rPr>
              <a:t>, or radial, acceleration, and it points toward the center of the circle.</a:t>
            </a:r>
          </a:p>
        </p:txBody>
      </p:sp>
      <p:sp>
        <p:nvSpPr>
          <p:cNvPr id="30723" name="Text Box 6">
            <a:extLst>
              <a:ext uri="{FF2B5EF4-FFF2-40B4-BE49-F238E27FC236}">
                <a16:creationId xmlns:a16="http://schemas.microsoft.com/office/drawing/2014/main" id="{8BDF2690-0093-4DE2-A4C9-00AE6EF1AC93}"/>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5-2 Uniform Circular Motion</a:t>
            </a:r>
            <a:r>
              <a:rPr lang="en-US" altLang="en-US">
                <a:solidFill>
                  <a:schemeClr val="accent2"/>
                </a:solidFill>
                <a:cs typeface="Arial" panose="020B0604020202020204" pitchFamily="34" charset="0"/>
              </a:rPr>
              <a:t>—</a:t>
            </a:r>
            <a:r>
              <a:rPr lang="en-US" altLang="en-US">
                <a:solidFill>
                  <a:schemeClr val="accent2"/>
                </a:solidFill>
              </a:rPr>
              <a:t>Kinematics</a:t>
            </a:r>
          </a:p>
        </p:txBody>
      </p:sp>
      <p:pic>
        <p:nvPicPr>
          <p:cNvPr id="30724" name="Picture 7">
            <a:extLst>
              <a:ext uri="{FF2B5EF4-FFF2-40B4-BE49-F238E27FC236}">
                <a16:creationId xmlns:a16="http://schemas.microsoft.com/office/drawing/2014/main" id="{C97DA2AC-E5FD-483B-9036-05AB16C9F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2462488"/>
            <a:ext cx="3238500" cy="371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A453ED4D-15C5-4D18-B3FF-1248C13C7482}"/>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5-2 Uniform Circular Motion—Kinematics</a:t>
            </a:r>
          </a:p>
        </p:txBody>
      </p:sp>
      <p:sp>
        <p:nvSpPr>
          <p:cNvPr id="32771" name="Text Box 5">
            <a:extLst>
              <a:ext uri="{FF2B5EF4-FFF2-40B4-BE49-F238E27FC236}">
                <a16:creationId xmlns:a16="http://schemas.microsoft.com/office/drawing/2014/main" id="{6DC4807F-8113-4D34-9109-BBE5898044B9}"/>
              </a:ext>
            </a:extLst>
          </p:cNvPr>
          <p:cNvSpPr txBox="1">
            <a:spLocks noChangeArrowheads="1"/>
          </p:cNvSpPr>
          <p:nvPr/>
        </p:nvSpPr>
        <p:spPr bwMode="auto">
          <a:xfrm>
            <a:off x="533400" y="572812"/>
            <a:ext cx="7772400" cy="3295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chemeClr val="accent2"/>
                </a:solidFill>
              </a:rPr>
              <a:t>Example 5-8: Acceleration of a revolving ball.</a:t>
            </a:r>
          </a:p>
          <a:p>
            <a:pPr eaLnBrk="1" hangingPunct="1">
              <a:spcBef>
                <a:spcPct val="50000"/>
              </a:spcBef>
              <a:buFontTx/>
              <a:buNone/>
            </a:pPr>
            <a:r>
              <a:rPr lang="en-US" altLang="en-US" sz="2800" dirty="0">
                <a:solidFill>
                  <a:schemeClr val="accent2"/>
                </a:solidFill>
              </a:rPr>
              <a:t>A 150-g ball at the end of a string is revolving uniformly in a horizontal circle of radius 0.600 m. The ball makes 2.00 revolutions in a second. What is its centripetal acceleration?</a:t>
            </a:r>
          </a:p>
        </p:txBody>
      </p:sp>
      <p:pic>
        <p:nvPicPr>
          <p:cNvPr id="32772" name="Picture 6">
            <a:extLst>
              <a:ext uri="{FF2B5EF4-FFF2-40B4-BE49-F238E27FC236}">
                <a16:creationId xmlns:a16="http://schemas.microsoft.com/office/drawing/2014/main" id="{33F3D68B-6031-4D1B-83F5-745A4EB78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8" y="3581400"/>
            <a:ext cx="3224212" cy="311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TextBox 1">
            <a:extLst>
              <a:ext uri="{FF2B5EF4-FFF2-40B4-BE49-F238E27FC236}">
                <a16:creationId xmlns:a16="http://schemas.microsoft.com/office/drawing/2014/main" id="{99D0CC48-97AD-48EB-8041-BCA52F9F7338}"/>
              </a:ext>
            </a:extLst>
          </p:cNvPr>
          <p:cNvSpPr txBox="1">
            <a:spLocks noChangeArrowheads="1"/>
          </p:cNvSpPr>
          <p:nvPr/>
        </p:nvSpPr>
        <p:spPr bwMode="auto">
          <a:xfrm>
            <a:off x="76200" y="4267200"/>
            <a:ext cx="5410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t>a = v</a:t>
            </a:r>
            <a:r>
              <a:rPr lang="en-US" altLang="en-US" sz="2800" baseline="30000" dirty="0"/>
              <a:t>2</a:t>
            </a:r>
            <a:r>
              <a:rPr lang="en-US" altLang="en-US" sz="2800" dirty="0"/>
              <a:t>/r; we can find v from the radius and frequency. </a:t>
            </a:r>
          </a:p>
          <a:p>
            <a:pPr eaLnBrk="1" hangingPunct="1">
              <a:spcBef>
                <a:spcPct val="0"/>
              </a:spcBef>
              <a:buFontTx/>
              <a:buNone/>
            </a:pPr>
            <a:r>
              <a:rPr lang="en-US" altLang="en-US" sz="2800" dirty="0"/>
              <a:t>v = </a:t>
            </a:r>
            <a:r>
              <a:rPr lang="en-US" altLang="en-US" sz="2800" dirty="0">
                <a:solidFill>
                  <a:srgbClr val="FF0000"/>
                </a:solidFill>
              </a:rPr>
              <a:t>(2 x 2</a:t>
            </a:r>
            <a:r>
              <a:rPr lang="el-GR" altLang="en-US" sz="2800" dirty="0">
                <a:solidFill>
                  <a:srgbClr val="FF0000"/>
                </a:solidFill>
                <a:latin typeface="Times New Roman" panose="02020603050405020304" pitchFamily="18" charset="0"/>
                <a:cs typeface="Times New Roman" panose="02020603050405020304" pitchFamily="18" charset="0"/>
              </a:rPr>
              <a:t>Ԯ</a:t>
            </a:r>
            <a:r>
              <a:rPr lang="en-US" altLang="en-US" sz="2800" dirty="0">
                <a:solidFill>
                  <a:srgbClr val="FF0000"/>
                </a:solidFill>
                <a:latin typeface="Times New Roman" panose="02020603050405020304" pitchFamily="18" charset="0"/>
                <a:cs typeface="Times New Roman" panose="02020603050405020304" pitchFamily="18" charset="0"/>
              </a:rPr>
              <a:t>r)/t = </a:t>
            </a:r>
            <a:r>
              <a:rPr lang="en-US" altLang="en-US" sz="2800" dirty="0"/>
              <a:t>7.54 m/s, </a:t>
            </a:r>
          </a:p>
          <a:p>
            <a:pPr eaLnBrk="1" hangingPunct="1">
              <a:spcBef>
                <a:spcPct val="0"/>
              </a:spcBef>
              <a:buFontTx/>
              <a:buNone/>
            </a:pPr>
            <a:r>
              <a:rPr lang="en-US" altLang="en-US" sz="2800" dirty="0"/>
              <a:t>so </a:t>
            </a:r>
            <a:r>
              <a:rPr lang="en-US" altLang="en-US" sz="2800" dirty="0">
                <a:solidFill>
                  <a:srgbClr val="0000FF"/>
                </a:solidFill>
              </a:rPr>
              <a:t>a = (7.54m/s)</a:t>
            </a:r>
            <a:r>
              <a:rPr lang="en-US" altLang="en-US" sz="2800" baseline="30000" dirty="0">
                <a:solidFill>
                  <a:srgbClr val="0000FF"/>
                </a:solidFill>
              </a:rPr>
              <a:t>2</a:t>
            </a:r>
            <a:r>
              <a:rPr lang="en-US" altLang="en-US" sz="2800" dirty="0">
                <a:solidFill>
                  <a:srgbClr val="0000FF"/>
                </a:solidFill>
              </a:rPr>
              <a:t>/0.6 m</a:t>
            </a:r>
          </a:p>
          <a:p>
            <a:pPr eaLnBrk="1" hangingPunct="1">
              <a:spcBef>
                <a:spcPct val="0"/>
              </a:spcBef>
              <a:buFontTx/>
              <a:buNone/>
            </a:pPr>
            <a:r>
              <a:rPr lang="en-US" altLang="en-US" sz="2800" dirty="0"/>
              <a:t>= 94.7 m/s</a:t>
            </a:r>
            <a:r>
              <a:rPr lang="en-US" altLang="en-US" sz="2800" baseline="30000" dirty="0"/>
              <a:t>2</a:t>
            </a:r>
            <a:r>
              <a:rPr lang="en-US" alt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wipe(left)">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979CEF6B-FD1F-47A4-92C6-61E80571C7A2}"/>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5-2 Uniform Circular Motion—Kinematics</a:t>
            </a:r>
          </a:p>
        </p:txBody>
      </p:sp>
      <p:sp>
        <p:nvSpPr>
          <p:cNvPr id="34819" name="Text Box 3">
            <a:extLst>
              <a:ext uri="{FF2B5EF4-FFF2-40B4-BE49-F238E27FC236}">
                <a16:creationId xmlns:a16="http://schemas.microsoft.com/office/drawing/2014/main" id="{D11C5CBD-9640-4F87-B7EE-9B1CB05DE0CB}"/>
              </a:ext>
            </a:extLst>
          </p:cNvPr>
          <p:cNvSpPr txBox="1">
            <a:spLocks noChangeArrowheads="1"/>
          </p:cNvSpPr>
          <p:nvPr/>
        </p:nvSpPr>
        <p:spPr bwMode="auto">
          <a:xfrm>
            <a:off x="155713" y="587867"/>
            <a:ext cx="4610100" cy="46166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chemeClr val="accent2"/>
                </a:solidFill>
              </a:rPr>
              <a:t>Example 5-9: Moon’s centripetal acceleration.</a:t>
            </a:r>
          </a:p>
          <a:p>
            <a:pPr eaLnBrk="1" hangingPunct="1">
              <a:spcBef>
                <a:spcPct val="50000"/>
              </a:spcBef>
              <a:buFontTx/>
              <a:buNone/>
            </a:pPr>
            <a:r>
              <a:rPr lang="en-US" altLang="en-US" sz="2800" dirty="0">
                <a:solidFill>
                  <a:schemeClr val="accent2"/>
                </a:solidFill>
              </a:rPr>
              <a:t>The Moon’s nearly circular orbit about the Earth has a radius of about 384,000 km and a period </a:t>
            </a:r>
            <a:r>
              <a:rPr lang="en-US" altLang="en-US" sz="2800" i="1" dirty="0">
                <a:solidFill>
                  <a:schemeClr val="accent2"/>
                </a:solidFill>
              </a:rPr>
              <a:t>T</a:t>
            </a:r>
            <a:r>
              <a:rPr lang="en-US" altLang="en-US" sz="2800" dirty="0">
                <a:solidFill>
                  <a:schemeClr val="accent2"/>
                </a:solidFill>
              </a:rPr>
              <a:t> of 27.3 days. Determine the acceleration of the Moon toward the Earth.</a:t>
            </a:r>
          </a:p>
        </p:txBody>
      </p:sp>
      <p:sp>
        <p:nvSpPr>
          <p:cNvPr id="34820" name="TextBox 2">
            <a:extLst>
              <a:ext uri="{FF2B5EF4-FFF2-40B4-BE49-F238E27FC236}">
                <a16:creationId xmlns:a16="http://schemas.microsoft.com/office/drawing/2014/main" id="{49ABA82A-7DAE-41CB-AB47-CFB19748AC33}"/>
              </a:ext>
            </a:extLst>
          </p:cNvPr>
          <p:cNvSpPr txBox="1">
            <a:spLocks noChangeArrowheads="1"/>
          </p:cNvSpPr>
          <p:nvPr/>
        </p:nvSpPr>
        <p:spPr bwMode="auto">
          <a:xfrm>
            <a:off x="301487" y="5204515"/>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FF0000"/>
                </a:solidFill>
              </a:rPr>
              <a:t>Again, find v from r and the period; first convert r and T into meters and seconds, respectively. Then a = 2.72 x 10</a:t>
            </a:r>
            <a:r>
              <a:rPr lang="en-US" altLang="en-US" sz="2800" baseline="30000" dirty="0">
                <a:solidFill>
                  <a:srgbClr val="FF0000"/>
                </a:solidFill>
              </a:rPr>
              <a:t>-3</a:t>
            </a:r>
            <a:r>
              <a:rPr lang="en-US" altLang="en-US" sz="2800" dirty="0">
                <a:solidFill>
                  <a:srgbClr val="FF0000"/>
                </a:solidFill>
              </a:rPr>
              <a:t> m/s</a:t>
            </a:r>
            <a:r>
              <a:rPr lang="en-US" altLang="en-US" sz="2800" baseline="30000" dirty="0">
                <a:solidFill>
                  <a:srgbClr val="FF0000"/>
                </a:solidFill>
              </a:rPr>
              <a:t>2</a:t>
            </a:r>
            <a:r>
              <a:rPr lang="en-US" altLang="en-US" sz="2800" dirty="0">
                <a:solidFill>
                  <a:srgbClr val="FF0000"/>
                </a:solidFill>
              </a:rPr>
              <a:t> = 2.78 x 10</a:t>
            </a:r>
            <a:r>
              <a:rPr lang="en-US" altLang="en-US" sz="2800" baseline="30000" dirty="0">
                <a:solidFill>
                  <a:srgbClr val="FF0000"/>
                </a:solidFill>
              </a:rPr>
              <a:t>-4</a:t>
            </a:r>
            <a:r>
              <a:rPr lang="en-US" altLang="en-US" sz="2800" dirty="0">
                <a:solidFill>
                  <a:srgbClr val="FF0000"/>
                </a:solidFill>
              </a:rPr>
              <a:t> g.</a:t>
            </a:r>
          </a:p>
        </p:txBody>
      </p:sp>
      <p:pic>
        <p:nvPicPr>
          <p:cNvPr id="5" name="Picture 4">
            <a:extLst>
              <a:ext uri="{FF2B5EF4-FFF2-40B4-BE49-F238E27FC236}">
                <a16:creationId xmlns:a16="http://schemas.microsoft.com/office/drawing/2014/main" id="{07C4929F-F64A-4886-89B6-605CCBEB4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814" y="914399"/>
            <a:ext cx="4255604" cy="36279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2336DB1A-5BFE-492D-8D79-65089168E6C1}"/>
              </a:ext>
            </a:extLst>
          </p:cNvPr>
          <p:cNvSpPr txBox="1">
            <a:spLocks noChangeArrowheads="1"/>
          </p:cNvSpPr>
          <p:nvPr/>
        </p:nvSpPr>
        <p:spPr bwMode="auto">
          <a:xfrm>
            <a:off x="4419600" y="1674813"/>
            <a:ext cx="4495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A </a:t>
            </a:r>
            <a:r>
              <a:rPr lang="en-US" altLang="en-US" sz="2800"/>
              <a:t>centrifuge</a:t>
            </a:r>
            <a:r>
              <a:rPr lang="en-US" altLang="en-US" sz="2800">
                <a:solidFill>
                  <a:schemeClr val="accent2"/>
                </a:solidFill>
              </a:rPr>
              <a:t> works by spinning very fast. This means there must be a very large </a:t>
            </a:r>
            <a:r>
              <a:rPr lang="en-US" altLang="en-US" sz="2800"/>
              <a:t>centripetal</a:t>
            </a:r>
            <a:r>
              <a:rPr lang="en-US" altLang="en-US" sz="2800">
                <a:solidFill>
                  <a:schemeClr val="accent2"/>
                </a:solidFill>
              </a:rPr>
              <a:t> force. The object at A would go in a straight line but for this force; as it is, it winds up at B.</a:t>
            </a:r>
          </a:p>
        </p:txBody>
      </p:sp>
      <p:sp>
        <p:nvSpPr>
          <p:cNvPr id="36867" name="Text Box 5">
            <a:extLst>
              <a:ext uri="{FF2B5EF4-FFF2-40B4-BE49-F238E27FC236}">
                <a16:creationId xmlns:a16="http://schemas.microsoft.com/office/drawing/2014/main" id="{17A00DA8-16A2-4C73-96EA-D771A7C81BDF}"/>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5-2 Uniform Circular Motion—Kinematics</a:t>
            </a:r>
          </a:p>
        </p:txBody>
      </p:sp>
      <p:pic>
        <p:nvPicPr>
          <p:cNvPr id="36868" name="Picture 6">
            <a:extLst>
              <a:ext uri="{FF2B5EF4-FFF2-40B4-BE49-F238E27FC236}">
                <a16:creationId xmlns:a16="http://schemas.microsoft.com/office/drawing/2014/main" id="{F813E2C1-A045-4BC3-8502-A3B07AE6E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5425"/>
            <a:ext cx="3638550" cy="3867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entrifugation - How is the principle of centrifugation help.mp4">
            <a:hlinkClick r:id="" action="ppaction://media"/>
            <a:extLst>
              <a:ext uri="{FF2B5EF4-FFF2-40B4-BE49-F238E27FC236}">
                <a16:creationId xmlns:a16="http://schemas.microsoft.com/office/drawing/2014/main" id="{CEF30FA3-1D9C-4E45-9F7F-8595FE408995}"/>
              </a:ext>
            </a:extLst>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053F8429-598B-4531-95B4-B6FF21AD2FE4}"/>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5-2 Uniform Circular Motion—Kinematics</a:t>
            </a:r>
          </a:p>
        </p:txBody>
      </p:sp>
      <p:sp>
        <p:nvSpPr>
          <p:cNvPr id="39939" name="Text Box 5">
            <a:extLst>
              <a:ext uri="{FF2B5EF4-FFF2-40B4-BE49-F238E27FC236}">
                <a16:creationId xmlns:a16="http://schemas.microsoft.com/office/drawing/2014/main" id="{7642809B-0B8A-4E3D-B1F0-89196C8F062E}"/>
              </a:ext>
            </a:extLst>
          </p:cNvPr>
          <p:cNvSpPr txBox="1">
            <a:spLocks noChangeArrowheads="1"/>
          </p:cNvSpPr>
          <p:nvPr/>
        </p:nvSpPr>
        <p:spPr bwMode="auto">
          <a:xfrm>
            <a:off x="304800" y="1219200"/>
            <a:ext cx="8534400" cy="2462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Example 5-10: Ultracentrifuge.</a:t>
            </a:r>
          </a:p>
          <a:p>
            <a:pPr eaLnBrk="1" hangingPunct="1">
              <a:spcBef>
                <a:spcPct val="50000"/>
              </a:spcBef>
              <a:buFontTx/>
              <a:buNone/>
            </a:pPr>
            <a:r>
              <a:rPr lang="en-US" altLang="en-US" sz="2800">
                <a:solidFill>
                  <a:schemeClr val="accent2"/>
                </a:solidFill>
              </a:rPr>
              <a:t>The rotor of an ultracentrifuge rotates at 50,000 rpm (revolutions per minute). A particle at the top of a test tube is 6.00 cm from the rotation axis. Calculate its centripetal acceleration, in “</a:t>
            </a:r>
            <a:r>
              <a:rPr lang="en-US" altLang="en-US" sz="2800" i="1">
                <a:solidFill>
                  <a:schemeClr val="accent2"/>
                </a:solidFill>
                <a:latin typeface="Times New Roman" panose="02020603050405020304" pitchFamily="18" charset="0"/>
              </a:rPr>
              <a:t>g</a:t>
            </a:r>
            <a:r>
              <a:rPr lang="en-US" altLang="en-US" sz="2800">
                <a:solidFill>
                  <a:schemeClr val="accent2"/>
                </a:solidFill>
              </a:rPr>
              <a:t>’s.”</a:t>
            </a:r>
          </a:p>
        </p:txBody>
      </p:sp>
      <p:sp>
        <p:nvSpPr>
          <p:cNvPr id="39940" name="TextBox 1">
            <a:extLst>
              <a:ext uri="{FF2B5EF4-FFF2-40B4-BE49-F238E27FC236}">
                <a16:creationId xmlns:a16="http://schemas.microsoft.com/office/drawing/2014/main" id="{C90004C6-0750-4C77-AC9D-C005C9026773}"/>
              </a:ext>
            </a:extLst>
          </p:cNvPr>
          <p:cNvSpPr txBox="1">
            <a:spLocks noChangeArrowheads="1"/>
          </p:cNvSpPr>
          <p:nvPr/>
        </p:nvSpPr>
        <p:spPr bwMode="auto">
          <a:xfrm>
            <a:off x="304800" y="381000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t>Find v and then a. Convert minutes to seconds (60 s/min x 1 min) and centimeters to meters (6.00 cm x 1 m/100 cm) .</a:t>
            </a:r>
          </a:p>
          <a:p>
            <a:pPr eaLnBrk="1" hangingPunct="1">
              <a:spcBef>
                <a:spcPct val="0"/>
              </a:spcBef>
              <a:buFontTx/>
              <a:buNone/>
            </a:pPr>
            <a:r>
              <a:rPr lang="en-US" altLang="en-US" sz="2800" dirty="0">
                <a:solidFill>
                  <a:srgbClr val="FF0000"/>
                </a:solidFill>
              </a:rPr>
              <a:t>v</a:t>
            </a:r>
            <a:r>
              <a:rPr lang="en-US" altLang="en-US" sz="2800" dirty="0"/>
              <a:t> = </a:t>
            </a:r>
            <a:r>
              <a:rPr lang="en-US" altLang="en-US" sz="2800" dirty="0">
                <a:solidFill>
                  <a:srgbClr val="0000FF"/>
                </a:solidFill>
              </a:rPr>
              <a:t>(50000 x 2(3.14)(0.06 m))/</a:t>
            </a:r>
            <a:r>
              <a:rPr lang="en-US" altLang="en-US" sz="2800" dirty="0"/>
              <a:t>60s</a:t>
            </a:r>
          </a:p>
          <a:p>
            <a:pPr eaLnBrk="1" hangingPunct="1">
              <a:spcBef>
                <a:spcPct val="0"/>
              </a:spcBef>
              <a:buFontTx/>
              <a:buNone/>
            </a:pPr>
            <a:r>
              <a:rPr lang="en-US" altLang="en-US" sz="2800" dirty="0"/>
              <a:t>a = </a:t>
            </a:r>
            <a:r>
              <a:rPr lang="en-US" altLang="en-US" sz="2800" dirty="0">
                <a:solidFill>
                  <a:srgbClr val="FF0000"/>
                </a:solidFill>
              </a:rPr>
              <a:t>(50000 x 2(3.14)(0.06 m)/60s)</a:t>
            </a:r>
            <a:r>
              <a:rPr lang="en-US" altLang="en-US" sz="2800" baseline="30000" dirty="0"/>
              <a:t>2</a:t>
            </a:r>
            <a:r>
              <a:rPr lang="en-US" altLang="en-US" sz="2800" dirty="0"/>
              <a:t>/0.06 m</a:t>
            </a:r>
          </a:p>
          <a:p>
            <a:pPr eaLnBrk="1" hangingPunct="1">
              <a:spcBef>
                <a:spcPct val="0"/>
              </a:spcBef>
              <a:buFontTx/>
              <a:buNone/>
            </a:pPr>
            <a:r>
              <a:rPr lang="en-US" altLang="en-US" sz="2800" dirty="0"/>
              <a:t>Divide final answer by 9.8 m/s</a:t>
            </a:r>
            <a:r>
              <a:rPr lang="en-US" altLang="en-US" sz="2800" baseline="30000" dirty="0"/>
              <a:t>2</a:t>
            </a:r>
            <a:r>
              <a:rPr lang="en-US" altLang="en-US" sz="2800" dirty="0"/>
              <a:t>. a = 167,000 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ipe(left)">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4D02CF61-39AF-4143-AB40-1A02D53C270D}"/>
              </a:ext>
            </a:extLst>
          </p:cNvPr>
          <p:cNvSpPr txBox="1">
            <a:spLocks noChangeArrowheads="1"/>
          </p:cNvSpPr>
          <p:nvPr/>
        </p:nvSpPr>
        <p:spPr bwMode="auto">
          <a:xfrm>
            <a:off x="304800" y="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solidFill>
                  <a:schemeClr val="accent2"/>
                </a:solidFill>
              </a:rPr>
              <a:t>5-3 Dynamics of Uniform Circular Motion</a:t>
            </a:r>
          </a:p>
        </p:txBody>
      </p:sp>
      <p:sp>
        <p:nvSpPr>
          <p:cNvPr id="41987" name="Text Box 5">
            <a:extLst>
              <a:ext uri="{FF2B5EF4-FFF2-40B4-BE49-F238E27FC236}">
                <a16:creationId xmlns:a16="http://schemas.microsoft.com/office/drawing/2014/main" id="{A134DC0C-456B-4CA5-B8EF-67D2ED8D6ADE}"/>
              </a:ext>
            </a:extLst>
          </p:cNvPr>
          <p:cNvSpPr txBox="1">
            <a:spLocks noChangeArrowheads="1"/>
          </p:cNvSpPr>
          <p:nvPr/>
        </p:nvSpPr>
        <p:spPr bwMode="auto">
          <a:xfrm>
            <a:off x="609600" y="8382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chemeClr val="accent2"/>
                </a:solidFill>
              </a:rPr>
              <a:t>For an object to be in uniform circular motion, there must be a </a:t>
            </a:r>
            <a:r>
              <a:rPr lang="en-US" altLang="en-US" sz="2800"/>
              <a:t>net force</a:t>
            </a:r>
            <a:r>
              <a:rPr lang="en-US" altLang="en-US" sz="2800">
                <a:solidFill>
                  <a:schemeClr val="accent2"/>
                </a:solidFill>
              </a:rPr>
              <a:t> acting on it. </a:t>
            </a:r>
          </a:p>
        </p:txBody>
      </p:sp>
      <p:sp>
        <p:nvSpPr>
          <p:cNvPr id="41988" name="Text Box 6">
            <a:extLst>
              <a:ext uri="{FF2B5EF4-FFF2-40B4-BE49-F238E27FC236}">
                <a16:creationId xmlns:a16="http://schemas.microsoft.com/office/drawing/2014/main" id="{330E5781-D8D1-49A8-8659-1D9D05D937BD}"/>
              </a:ext>
            </a:extLst>
          </p:cNvPr>
          <p:cNvSpPr txBox="1">
            <a:spLocks noChangeArrowheads="1"/>
          </p:cNvSpPr>
          <p:nvPr/>
        </p:nvSpPr>
        <p:spPr bwMode="auto">
          <a:xfrm>
            <a:off x="5181600" y="1828800"/>
            <a:ext cx="3962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chemeClr val="accent2"/>
                </a:solidFill>
              </a:rPr>
              <a:t>We already know the acceleration, so can immediately write the force:</a:t>
            </a:r>
          </a:p>
        </p:txBody>
      </p:sp>
      <p:pic>
        <p:nvPicPr>
          <p:cNvPr id="41990" name="Picture 10" descr="eq_page_122">
            <a:extLst>
              <a:ext uri="{FF2B5EF4-FFF2-40B4-BE49-F238E27FC236}">
                <a16:creationId xmlns:a16="http://schemas.microsoft.com/office/drawing/2014/main" id="{13EFB263-589D-4C8A-98C8-94C44360F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252" y="3886200"/>
            <a:ext cx="396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7EA44C6-73D7-41A8-9640-D281BCA01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35" y="1828800"/>
            <a:ext cx="4931517" cy="5213793"/>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1945</Words>
  <Application>Microsoft Office PowerPoint</Application>
  <PresentationFormat>On-screen Show (4:3)</PresentationFormat>
  <Paragraphs>107</Paragraphs>
  <Slides>22</Slides>
  <Notes>17</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ＭＳ Ｐゴシック</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Progressive Info.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James A Sy</cp:lastModifiedBy>
  <cp:revision>34</cp:revision>
  <dcterms:modified xsi:type="dcterms:W3CDTF">2018-10-31T13:47:39Z</dcterms:modified>
</cp:coreProperties>
</file>