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1211" r:id="rId2"/>
    <p:sldId id="1306" r:id="rId3"/>
    <p:sldId id="1273" r:id="rId4"/>
    <p:sldId id="1216" r:id="rId5"/>
    <p:sldId id="1218" r:id="rId6"/>
    <p:sldId id="1219" r:id="rId7"/>
    <p:sldId id="1221" r:id="rId8"/>
    <p:sldId id="1222" r:id="rId9"/>
    <p:sldId id="1223" r:id="rId10"/>
    <p:sldId id="1291" r:id="rId11"/>
    <p:sldId id="1225" r:id="rId12"/>
    <p:sldId id="1226" r:id="rId13"/>
    <p:sldId id="1227" r:id="rId14"/>
    <p:sldId id="1288" r:id="rId15"/>
    <p:sldId id="1228" r:id="rId16"/>
    <p:sldId id="1276" r:id="rId17"/>
    <p:sldId id="1278" r:id="rId18"/>
    <p:sldId id="1295" r:id="rId19"/>
    <p:sldId id="1296" r:id="rId20"/>
    <p:sldId id="1298" r:id="rId21"/>
    <p:sldId id="1299" r:id="rId22"/>
    <p:sldId id="1229" r:id="rId23"/>
    <p:sldId id="1230" r:id="rId24"/>
    <p:sldId id="1231" r:id="rId25"/>
    <p:sldId id="1234" r:id="rId26"/>
    <p:sldId id="1236" r:id="rId27"/>
    <p:sldId id="1237" r:id="rId28"/>
    <p:sldId id="1238" r:id="rId29"/>
    <p:sldId id="1241" r:id="rId30"/>
    <p:sldId id="1242" r:id="rId31"/>
    <p:sldId id="1245" r:id="rId32"/>
    <p:sldId id="1279" r:id="rId33"/>
    <p:sldId id="1250" r:id="rId34"/>
    <p:sldId id="1252" r:id="rId35"/>
    <p:sldId id="1256" r:id="rId36"/>
    <p:sldId id="1257" r:id="rId37"/>
    <p:sldId id="1258" r:id="rId38"/>
    <p:sldId id="1259" r:id="rId39"/>
    <p:sldId id="1260" r:id="rId40"/>
    <p:sldId id="1261" r:id="rId41"/>
    <p:sldId id="1262" r:id="rId42"/>
    <p:sldId id="1263" r:id="rId43"/>
    <p:sldId id="1264" r:id="rId44"/>
    <p:sldId id="1265" r:id="rId45"/>
    <p:sldId id="1269" r:id="rId46"/>
    <p:sldId id="1270" r:id="rId47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2880">
          <p15:clr>
            <a:srgbClr val="A4A3A4"/>
          </p15:clr>
        </p15:guide>
        <p15:guide id="5" pos="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9900FF"/>
    <a:srgbClr val="CC0099"/>
    <a:srgbClr val="FFCC99"/>
    <a:srgbClr val="66FF33"/>
    <a:srgbClr val="00FF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528"/>
        <p:guide orient="horz" pos="2160"/>
        <p:guide orient="horz" pos="2592"/>
        <p:guide pos="2880"/>
        <p:guide pos="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176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A924A083-2E3A-406D-B8E4-FAD0D19E3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3" tIns="46442" rIns="92883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BAF795-5778-4096-B606-91C3D2858A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3" tIns="46442" rIns="92883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7CDCF5F6-2B3B-4155-AD4C-D0534735DA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3" tIns="46442" rIns="92883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40217AF8-A87E-4DC2-883E-59DE4F3668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3" tIns="46442" rIns="92883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FE2DE70A-F24D-41CA-BB0E-4D2938909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457F8443-D0D0-4215-8F4F-A4DB5A7E47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8028FDDC-BD3E-4142-8437-E140C122FE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10BC6916-0E2D-4747-BA62-548E0D80C5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85800"/>
            <a:ext cx="4668837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A6C8A652-736A-4661-8F6E-EF9CDB9079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6425"/>
            <a:ext cx="517525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2758" name="Rectangle 6">
            <a:extLst>
              <a:ext uri="{FF2B5EF4-FFF2-40B4-BE49-F238E27FC236}">
                <a16:creationId xmlns:a16="http://schemas.microsoft.com/office/drawing/2014/main" id="{87ABC683-19A2-4AB4-97A1-4E75B225BA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>
            <a:extLst>
              <a:ext uri="{FF2B5EF4-FFF2-40B4-BE49-F238E27FC236}">
                <a16:creationId xmlns:a16="http://schemas.microsoft.com/office/drawing/2014/main" id="{F9476D64-4401-437E-B530-9FD2B90C5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31263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8183D383-F181-46B6-A633-68B6AA4D73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476722B3-4666-4C36-861E-BA8A35F74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F9A067-20A1-4142-9202-ED011282988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C2ACE56A-3BC8-4348-9D4C-34296DD55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8BDD3809-1205-44E1-8341-50B1AD3DD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7874709-4420-4EC7-BE49-EF6FDF0AC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77D649-BE3C-4FA0-B49C-E46E5B91C98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7BA71B4-FD1D-436B-BED8-BAB1324ED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5D4D64F-2397-4BFF-9313-986B668F1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C7404E6B-2952-47CF-A604-45472DE4F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0A28B-33E0-43B3-88E3-F751625A400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8013FCC-D286-4F1B-8BC6-878976492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41AAEEC-7F05-4EA7-BC40-06AF5DFD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E3358A3D-9E43-424E-83D2-2D65F855F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40F6C3-FA03-439E-81BA-B36AFF07E1C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33017D0-E7ED-4E23-A3BA-C9B98CF1A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1A46E47A-5F3A-49D3-8FBE-8009F570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FFE3AAF-A4F8-4BC7-963B-E59D76DCD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26A6AD-BD1D-4C36-91E7-41A7AC11684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3C9593F6-F0F6-4279-B230-E95F5FBEE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9E998E0-6D85-4753-BFA3-752BB8135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4AD556A-D6B7-4BFB-82D5-E49F0FF90F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F4714C-961D-4E61-BC4F-F17A5AD427CC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AA6300E7-19C1-436C-9204-0DB03196C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2D531C2B-9C27-4BF1-8600-198C7F36C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FD29005-6CC8-42BE-A199-64C411049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BDE1F4-5A8B-4872-A155-4B150FBA74D4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0DCA7AB9-956C-42AA-A65E-CB0B20A55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52DCBD1-167D-4FA2-80D5-3A0B76A8E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8A1BC511-ADCD-4827-BC6C-E1E36755C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968BA6-2FE2-4523-8263-5AC8041F3150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5D83BD6-183E-4D78-98D8-2A69C7CC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D584A24-BE9D-42D6-B135-B74452338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2328A3D1-CE63-46AB-BEA6-8E8F6DCFF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0E4E84-99E7-483B-B25E-AB312A54C2D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36D9E904-D51B-42B8-9BBA-4EAC42446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FADFA44-57F4-4A44-987C-8B123C619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FD7136-4E0D-4323-BD0C-12840B2D1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930BC2-FF0A-443B-B564-041BAE0278A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58ADFBA-9D00-4B68-8D71-855A867B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9F01DD1C-487D-4912-BA7D-F28B1DCEB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99DE5504-A0EE-444A-AA2B-42D0799DC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17B12E-96F0-4BFC-AEF1-D8CFAEA210E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78DFDEF-F226-427A-9520-8B62BC444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F0FA061-2325-4A1A-ADB1-7825D84D9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39CA7FCA-8362-46FA-A224-CC9A2CE68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72AB54-F6BE-4EE6-8336-81E60E08BEB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2A4573C-547E-4EC8-A3CF-0C48AE222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282C639A-C5EB-4B88-8588-DA2E84E0D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F707BD9F-049B-476D-8D2A-B478D79DE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3BD878-5132-4AC9-A5FD-F9DA0C0BD920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B0ED31C-2CFA-4064-BA89-C2A359012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C6949D1-582D-49A5-9322-FFBDF53E1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0FBCE2C3-E698-4951-8A87-8436713B9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FC5B27-FF09-4B51-8D2B-90579DDB80F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747EB7D2-4ADE-4B4F-B285-B0937E5FE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88333915-3BD8-4F52-8BF4-FA2321F15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9FC0BDE-CE52-40BC-B26B-107931B35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5D8232-F248-4EBD-869E-556E339026A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B0781F15-6D75-44F1-AF86-DAAB79D94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3AF6F946-99BC-4750-9C93-3F56F2B6A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4F14B0EE-10B1-4885-AA10-E1274ADF1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A7CF42-4E9B-45E5-A7B7-8F53C646E11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9DA4D6B5-4CCE-4A0F-9CE1-EDB219073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6CBF5A15-2ABA-46C0-A2C6-1AAC9472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D6D61EE4-19EB-474D-91C5-D68F774E0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EB55D5-75F7-4D30-862D-C37BD35688D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3F41E167-6FFA-49EC-AB12-3B2F94581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947AC1F1-4B0E-49C5-BD76-A37033EA7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Download a movie to illustrate solar oscillations from: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http://science.nasa.gov/ssl/pad/solar/p_modes.htm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FBE5C230-A396-4747-A641-AA3463873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473D01-2307-4D3A-AA10-5ADA394DCA62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924FDBC9-8A57-49CE-B735-ACDBC649E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5EA3EB7-F4E2-4955-B818-859ECA190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Updike poem - permissions needed 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E41A7787-72C8-413D-8B7E-560F28364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2C12F8-C58E-4138-A063-A8832E3F0A5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D02E36B-3401-4CE0-8E63-B2B1064B5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8A3FAA15-CDBE-4ECA-9BC8-3646BEEE8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65C7FB9C-B744-4CBA-BB7C-684EC4586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0408A2-21AF-482A-9F07-B10E16D313EF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C7F73705-B1E2-482D-B272-DA9110105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8A0B4A1-839B-4654-98F9-9A658E1D0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D1AF6771-6AE6-4976-B045-07DBFB200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781C2C-A7E5-4454-AB92-DBE6395E530F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5F4C5DB-C651-46CE-BB5C-F0380A38B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99E9CD62-7CB9-4C3F-A4CB-B3C2ABDC5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329AAB96-6B0E-4FB9-BA2C-F408F9A5A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B9FCA0-EDEE-41B6-8893-C24C9D4B9CD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9032B6DA-3900-4F11-AEE5-0251F65F7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367D886-9723-4871-A289-BCE7ED43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AD461EB-21CE-41E6-82FE-488FA3FB4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483F4A-D301-4A8B-9545-D6DF32C64DF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607BD91-36B1-4415-9032-DBF4F4D6A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333EAB6D-5F7F-40DA-8FE7-37B0EBEAC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1B2F8934-404B-4BE6-AE55-DA7C69C2D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D67769-2401-4C63-A2DD-2E449B1E5E1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F1079616-F518-4B5F-9D76-961C7B91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18D17DAE-CE2A-4A0D-B032-94FEDF8A3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128D0C64-5F51-42CA-AA11-6D87F4445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8B9249-1D10-4F78-A870-5D5B83DF1AEB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FB3C7AC0-BED1-4B9F-B951-E91802A46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42CBEF9C-D97E-4D77-847B-D5FFA77E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7F89FBD1-BD35-4F82-8553-D465B2C3A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BFBC5B-4D41-4E0C-861E-B43E5686D5F0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4785D52E-A844-472A-A84E-E086A793E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9467BFBE-BF4D-46CA-8F96-BC4911F66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E8F32424-C0C1-4AF2-A282-159B77517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DC277A-B607-407F-9647-CEC3C6839CE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DC88706A-C0EB-416E-80BC-CA9BEF6A3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10F2801A-DD22-400E-9A17-C6253F286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FA799ACE-71CD-42A4-A3EA-A4F3070B4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677E35-CB27-4569-8980-E2259153689B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0441CEEF-BAF9-4F63-B06D-7DE3434E2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F2D4F824-8D4F-4954-A665-507BAF509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F2BB522-9503-4EE9-AE1E-354B8A831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CE6A32-7132-40B2-91E7-A89E8CCC81A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DB25ECE2-1A07-4B34-B77E-BFCBEF282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8D874FC9-72E9-4699-B383-AA951A845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Wave_fade.mpg  photosphere:chromosphere:corona, optical:UV:X-ray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http://www.lmsal.com/YPOP/FilmFestival/index.html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6E5BE368-6420-47F9-A407-A5D1FB9FA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FF59AD-CD6D-4707-9C20-FA26B9E763E5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8F6A881F-99C7-4D34-AACA-410AA9F83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F3EF21DC-01FC-4B45-A008-B56CA0C24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5E97885-A8B6-4543-AA97-88D16DE26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DCF874-F931-470B-B9D2-AA57E47D297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968C2A97-A0BC-4F06-AFD8-6B6F37BA8C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73636E98-48EE-46DD-89AE-4F50200B9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623F551E-6C29-4BA4-8A68-E5DE617FE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EADF49-41AF-4CE6-A014-A28086D19D2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004891B-6E59-4402-91D2-59B0F421E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5FEB7AE-A2C4-498C-9F34-A669CB96E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C19956E-0011-4EC8-9DD6-EBC70F9DF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857602-B15E-4D06-B476-B654E3385EF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26B0D04-2EE3-4EA5-8F9F-9419DC90A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39A7362-E9A9-4E22-98AE-70EDC9268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BCE26517-17FC-4DC7-B855-E8BBFE6A9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EA91CC-3A28-49DB-8BBF-DF75EC05047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593E04A-6F2A-4026-A621-311CB06BC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51F34DC-AB0F-4182-A412-69E385036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7835D15-EA6F-4908-82F6-30BCCC013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BCA96A-F064-486B-B8A0-62543CF2F61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4955D1E-1B3A-42B7-B91D-4B0711F61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E65865E2-4AC1-437F-A814-E1A134CF0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942DCB58-A809-4F1E-96FF-47E6DCF3D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38D75-BF8D-4296-B149-D1AE1A53B21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512B650-AD3F-493B-8C1D-141E9253D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263F9A5-B480-4769-86F5-D22C08D4B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7B6B6446-401D-4358-A748-D83FB63BA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D82CB6-A8F6-437D-AD0F-EFEF4A02D99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0D531CF-5BB0-49AC-8F6C-DC68886EB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74C42AF-D08A-45F6-A448-E20174F3A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A9E9E-2D22-4717-A608-ACC948BDA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C6F93-944E-4D93-B704-118375F38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DA3F0-9EFC-4466-9F64-E55ED008C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ECF91-80A9-44C9-8682-740CE95A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6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A5C36-C5C0-4FCB-B362-7FCF081C3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B01DF-7F71-4F71-93DD-FD5450C2E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59023-A6AB-4A88-861F-79EC408EF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0E38-A2C4-4C72-939E-169284967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8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2CF39-DB6C-487C-A649-A2CE66EC7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31811-CE46-44A4-A0FC-14CAF467A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68D86-A67D-404A-B766-34A8B9F45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23E71-B8A2-4954-81EA-1F0BFFA91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F8FFDB-A108-4DEA-A483-56D732964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B7B23-CE36-4C88-B9CE-3295E734A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4C77A-298B-4202-A893-94F8921BE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B8C0B-6E61-4388-A989-699934056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8A7A4-2A4F-4927-935D-E7D897EB8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B8065-88E3-47FF-87C6-82D49050C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4945E-1531-46F8-9EB0-92641246F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9694-E1DA-421B-AA94-C886AC03B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EB3C2-06D1-4A63-B06C-0163B14AD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6FD5D-9FD5-49B4-8939-DAA4D8278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0239B-2959-4CB6-86B0-811E7A085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C208-5F27-4F6D-962E-6829DF3FA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0D7E97-26B3-4568-B9D4-39765AD2D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F03C3A-F56F-4D8C-9F40-86C128016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C9881-EC44-4DC3-8B54-EE752814B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54F2-5C3A-4C7C-A674-52CFA5F23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33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FE28AA-6143-413A-A6F5-9A05C32C0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D5D212-D744-40A8-A1ED-D11F8C49F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8E929A-5B10-4DCF-A122-1DB240BDB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9E017-CD7A-4574-AC57-9A9FCA271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30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E22272-F5D3-410E-A977-CCEE53079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FEB259-639D-460F-B692-B1309AAC7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C1596C-4955-48F9-A4BA-A139E2A12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6A608-5292-4C9A-9E23-D24CC59AF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59043-EFB1-4C06-8BC7-3461580CD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8AE3F-FDE0-4EA9-B96A-10CB5C072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9B223-5F58-4C5D-9CC8-756ECE7A4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729D0-6269-4649-8DC8-D62BF8E64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2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BC2A1-62B9-4351-A5C5-35981B2F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FFA06-D37E-415D-8423-870630D41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97B9A-17B8-48D7-A6C6-65285CF47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A24F3-F110-4899-938D-F2843522B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15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B3C624-6E83-46D5-9BE2-37F5713FF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13F32A-6F84-4CB1-81FF-92B8E99F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21988" name="Rectangle 4">
            <a:extLst>
              <a:ext uri="{FF2B5EF4-FFF2-40B4-BE49-F238E27FC236}">
                <a16:creationId xmlns:a16="http://schemas.microsoft.com/office/drawing/2014/main" id="{487100DB-8039-4E52-BEEA-F754CD3851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989" name="Rectangle 5">
            <a:extLst>
              <a:ext uri="{FF2B5EF4-FFF2-40B4-BE49-F238E27FC236}">
                <a16:creationId xmlns:a16="http://schemas.microsoft.com/office/drawing/2014/main" id="{FE147722-7947-4603-ABAE-EFB2788190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990" name="Rectangle 6">
            <a:extLst>
              <a:ext uri="{FF2B5EF4-FFF2-40B4-BE49-F238E27FC236}">
                <a16:creationId xmlns:a16="http://schemas.microsoft.com/office/drawing/2014/main" id="{FC2C4FB1-024F-4B06-AC62-0843298512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47ECB25-F4E8-45D3-AC0E-832F2E8EE6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21993" name="Text Box 9">
            <a:extLst>
              <a:ext uri="{FF2B5EF4-FFF2-40B4-BE49-F238E27FC236}">
                <a16:creationId xmlns:a16="http://schemas.microsoft.com/office/drawing/2014/main" id="{BD980464-1313-4342-BCDF-0D56110E02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025" y="6537325"/>
            <a:ext cx="4676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defRPr/>
            </a:pPr>
            <a:r>
              <a:rPr lang="en-US" altLang="en-US" sz="1000"/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9AE9252-CEFD-4C96-944A-A3A3F503E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Why was the Sun’s energy source a major mystery?</a:t>
            </a:r>
          </a:p>
        </p:txBody>
      </p:sp>
      <p:pic>
        <p:nvPicPr>
          <p:cNvPr id="8195" name="Picture 3" descr="14_00_ChOpener">
            <a:extLst>
              <a:ext uri="{FF2B5EF4-FFF2-40B4-BE49-F238E27FC236}">
                <a16:creationId xmlns:a16="http://schemas.microsoft.com/office/drawing/2014/main" id="{4A2C8C74-CFDA-4562-8D11-B425A61D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806450" y="1657350"/>
            <a:ext cx="75279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7CCC354-ED26-4816-A45C-11FB192D2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772400" cy="7921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800">
                <a:solidFill>
                  <a:srgbClr val="000099"/>
                </a:solidFill>
                <a:ea typeface="ＭＳ Ｐゴシック" panose="020B0600070205080204" pitchFamily="34" charset="-128"/>
              </a:rPr>
              <a:t>The Layers of the Solar Atmosphere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71BAE090-A8E7-4397-8CBD-497F6645E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349375"/>
            <a:ext cx="5943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CD856357-E144-465E-8AD0-CC2C1BBB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 descr="06a">
            <a:extLst>
              <a:ext uri="{FF2B5EF4-FFF2-40B4-BE49-F238E27FC236}">
                <a16:creationId xmlns:a16="http://schemas.microsoft.com/office/drawing/2014/main" id="{85EBF7E3-3C1B-4A64-8744-C758430E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6">
            <a:extLst>
              <a:ext uri="{FF2B5EF4-FFF2-40B4-BE49-F238E27FC236}">
                <a16:creationId xmlns:a16="http://schemas.microsoft.com/office/drawing/2014/main" id="{211D54ED-EEF3-479B-BB7B-E230CC6E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Visible</a:t>
            </a:r>
          </a:p>
        </p:txBody>
      </p:sp>
      <p:sp>
        <p:nvSpPr>
          <p:cNvPr id="143367" name="Line 7">
            <a:extLst>
              <a:ext uri="{FF2B5EF4-FFF2-40B4-BE49-F238E27FC236}">
                <a16:creationId xmlns:a16="http://schemas.microsoft.com/office/drawing/2014/main" id="{4F22BCF0-A4F3-4345-B94D-627D98EAB0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438400"/>
            <a:ext cx="1905000" cy="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8" name="Line 8">
            <a:extLst>
              <a:ext uri="{FF2B5EF4-FFF2-40B4-BE49-F238E27FC236}">
                <a16:creationId xmlns:a16="http://schemas.microsoft.com/office/drawing/2014/main" id="{B312CD6B-8C4F-41C0-A358-8AB636AD03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514600"/>
            <a:ext cx="762000" cy="7620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9" name="Text Box 9">
            <a:extLst>
              <a:ext uri="{FF2B5EF4-FFF2-40B4-BE49-F238E27FC236}">
                <a16:creationId xmlns:a16="http://schemas.microsoft.com/office/drawing/2014/main" id="{0421FA8B-7FDD-480E-AC64-8BCE60ED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Photosphere</a:t>
            </a:r>
          </a:p>
        </p:txBody>
      </p:sp>
      <p:pic>
        <p:nvPicPr>
          <p:cNvPr id="143370" name="Picture 10" descr="06b">
            <a:extLst>
              <a:ext uri="{FF2B5EF4-FFF2-40B4-BE49-F238E27FC236}">
                <a16:creationId xmlns:a16="http://schemas.microsoft.com/office/drawing/2014/main" id="{59C805BE-F100-442B-A645-95BDDBC2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1" name="Text Box 11">
            <a:extLst>
              <a:ext uri="{FF2B5EF4-FFF2-40B4-BE49-F238E27FC236}">
                <a16:creationId xmlns:a16="http://schemas.microsoft.com/office/drawing/2014/main" id="{5D44DA8A-3B7F-4B51-A6F6-7CBC1F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24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Ultraviolet</a:t>
            </a:r>
          </a:p>
        </p:txBody>
      </p:sp>
      <p:sp>
        <p:nvSpPr>
          <p:cNvPr id="143372" name="Line 12">
            <a:extLst>
              <a:ext uri="{FF2B5EF4-FFF2-40B4-BE49-F238E27FC236}">
                <a16:creationId xmlns:a16="http://schemas.microsoft.com/office/drawing/2014/main" id="{736D2909-E063-4401-BB3F-50161A1FB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438400"/>
            <a:ext cx="1524000" cy="2286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3" name="Line 13">
            <a:extLst>
              <a:ext uri="{FF2B5EF4-FFF2-40B4-BE49-F238E27FC236}">
                <a16:creationId xmlns:a16="http://schemas.microsoft.com/office/drawing/2014/main" id="{BA8B3E31-8212-43EA-8978-E3182DC94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514600"/>
            <a:ext cx="2743200" cy="7620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4" name="Text Box 14">
            <a:extLst>
              <a:ext uri="{FF2B5EF4-FFF2-40B4-BE49-F238E27FC236}">
                <a16:creationId xmlns:a16="http://schemas.microsoft.com/office/drawing/2014/main" id="{3C9FF7DD-409D-473A-B8BF-CDFA61B7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Chromosphere</a:t>
            </a:r>
          </a:p>
        </p:txBody>
      </p:sp>
      <p:pic>
        <p:nvPicPr>
          <p:cNvPr id="143375" name="Picture 15" descr="06c">
            <a:extLst>
              <a:ext uri="{FF2B5EF4-FFF2-40B4-BE49-F238E27FC236}">
                <a16:creationId xmlns:a16="http://schemas.microsoft.com/office/drawing/2014/main" id="{2153D3D8-1626-4F60-B4B7-0D1853FF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6" name="Text Box 16">
            <a:extLst>
              <a:ext uri="{FF2B5EF4-FFF2-40B4-BE49-F238E27FC236}">
                <a16:creationId xmlns:a16="http://schemas.microsoft.com/office/drawing/2014/main" id="{1B057D0C-8853-4170-9370-1E480C48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5562600"/>
            <a:ext cx="21875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accent2"/>
                </a:solidFill>
              </a:rPr>
              <a:t>Coronal activity, seen in visible light</a:t>
            </a:r>
          </a:p>
        </p:txBody>
      </p:sp>
      <p:sp>
        <p:nvSpPr>
          <p:cNvPr id="143377" name="Line 17">
            <a:extLst>
              <a:ext uri="{FF2B5EF4-FFF2-40B4-BE49-F238E27FC236}">
                <a16:creationId xmlns:a16="http://schemas.microsoft.com/office/drawing/2014/main" id="{1BE34706-2E5F-4469-AB1C-DDC8015039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3175" y="5562600"/>
            <a:ext cx="18288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8" name="Line 18">
            <a:extLst>
              <a:ext uri="{FF2B5EF4-FFF2-40B4-BE49-F238E27FC236}">
                <a16:creationId xmlns:a16="http://schemas.microsoft.com/office/drawing/2014/main" id="{673FC4EB-FAB0-44D9-9DED-2C6BFE0BD5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7975" y="4876800"/>
            <a:ext cx="1524000" cy="1371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9" name="Text Box 19">
            <a:extLst>
              <a:ext uri="{FF2B5EF4-FFF2-40B4-BE49-F238E27FC236}">
                <a16:creationId xmlns:a16="http://schemas.microsoft.com/office/drawing/2014/main" id="{1BDD03C2-AFFD-4A4C-908C-2E539567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962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Corona</a:t>
            </a:r>
          </a:p>
        </p:txBody>
      </p:sp>
      <p:sp>
        <p:nvSpPr>
          <p:cNvPr id="143380" name="Text Box 20">
            <a:extLst>
              <a:ext uri="{FF2B5EF4-FFF2-40B4-BE49-F238E27FC236}">
                <a16:creationId xmlns:a16="http://schemas.microsoft.com/office/drawing/2014/main" id="{002BCE8C-7E0C-43B5-B1A1-4BAD23F3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1622425"/>
            <a:ext cx="1905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solidFill>
                  <a:schemeClr val="accent2"/>
                </a:solidFill>
              </a:rPr>
              <a:t>Sun Spot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utoUpdateAnimBg="0"/>
      <p:bldP spid="143369" grpId="0" autoUpdateAnimBg="0"/>
      <p:bldP spid="143371" grpId="0" autoUpdateAnimBg="0"/>
      <p:bldP spid="143374" grpId="0" autoUpdateAnimBg="0"/>
      <p:bldP spid="143376" grpId="0" autoUpdateAnimBg="0"/>
      <p:bldP spid="143379" grpId="0" autoUpdateAnimBg="0"/>
      <p:bldP spid="14338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4_03_Figure">
            <a:extLst>
              <a:ext uri="{FF2B5EF4-FFF2-40B4-BE49-F238E27FC236}">
                <a16:creationId xmlns:a16="http://schemas.microsoft.com/office/drawing/2014/main" id="{F6877199-EB2E-4932-A05C-96A92F92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59086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6F3C8FAD-70D5-4694-8518-9148383A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133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/>
              <a:t>Solar wind:</a:t>
            </a:r>
            <a:endParaRPr lang="en-US" altLang="en-US" sz="2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A flow of charged particles from the surface of the Sun with velocity ranging from 300-800 km/s</a:t>
            </a:r>
            <a:endParaRPr lang="en-US" altLang="en-US" sz="2800" b="1" i="1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3BE8591B-A874-443C-A759-37B41746F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685800"/>
            <a:ext cx="1143000" cy="10668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AE5E620-2099-4456-9823-718252A47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994400"/>
            <a:ext cx="86106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2" algn="ctr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 Sun is constantly losing mass: 10</a:t>
            </a:r>
            <a:r>
              <a:rPr lang="en-US" altLang="en-US" sz="2500" baseline="30000">
                <a:solidFill>
                  <a:schemeClr val="accent2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 tons/year (</a:t>
            </a: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10</a:t>
            </a:r>
            <a:r>
              <a:rPr lang="en-US" altLang="en-US" sz="2500" baseline="30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its mass per year)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4_03_Figure">
            <a:extLst>
              <a:ext uri="{FF2B5EF4-FFF2-40B4-BE49-F238E27FC236}">
                <a16:creationId xmlns:a16="http://schemas.microsoft.com/office/drawing/2014/main" id="{5F218C1D-AD84-4A4A-A045-B241A2B6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4F2675D8-91A2-46B2-8214-BC6C3C51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133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Corona: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Outermost layer of solar atmosphere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~1 million K</a:t>
            </a:r>
            <a:endParaRPr lang="en-US" altLang="en-US" sz="2400" b="1" i="1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C71520A2-80ED-457A-882C-1C13689799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685800"/>
            <a:ext cx="1905000" cy="16002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_03_Figure">
            <a:extLst>
              <a:ext uri="{FF2B5EF4-FFF2-40B4-BE49-F238E27FC236}">
                <a16:creationId xmlns:a16="http://schemas.microsoft.com/office/drawing/2014/main" id="{0E756662-5F23-4A9D-9367-785FD3A4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9D44384A-11B6-430B-A339-60EB41A73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590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Chromosphere: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Middle layer of solar atmosphere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~ 10</a:t>
            </a:r>
            <a:r>
              <a:rPr lang="en-US" altLang="en-US" sz="2400" baseline="30000"/>
              <a:t>4</a:t>
            </a:r>
            <a:r>
              <a:rPr lang="en-US" altLang="en-US" sz="2400"/>
              <a:t>–10</a:t>
            </a:r>
            <a:r>
              <a:rPr lang="en-US" altLang="en-US" sz="2400" baseline="30000"/>
              <a:t>5</a:t>
            </a:r>
            <a:r>
              <a:rPr lang="en-US" altLang="en-US" sz="2400"/>
              <a:t> K</a:t>
            </a:r>
            <a:endParaRPr lang="en-US" altLang="en-US" sz="2400" b="1" i="1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01971FEF-4732-41F2-87BD-116D3DACED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685800"/>
            <a:ext cx="2057400" cy="17526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33EC5F-CE2F-4895-A197-3F89CA342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The Chromosphere</a:t>
            </a: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E7D847B7-F1B4-45DF-AC8D-1FD9DAED0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5791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6B9E725D-69B2-46CA-8C9E-B14A5445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 descr="04">
            <a:extLst>
              <a:ext uri="{FF2B5EF4-FFF2-40B4-BE49-F238E27FC236}">
                <a16:creationId xmlns:a16="http://schemas.microsoft.com/office/drawing/2014/main" id="{95312FA5-2F41-4B86-84B0-78FD6F372E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4038600" cy="4013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8" name="Text Box 6">
            <a:extLst>
              <a:ext uri="{FF2B5EF4-FFF2-40B4-BE49-F238E27FC236}">
                <a16:creationId xmlns:a16="http://schemas.microsoft.com/office/drawing/2014/main" id="{EC35192C-C695-4F1A-89DA-C43AAACD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Chromospheric structures visible in H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>
                <a:solidFill>
                  <a:schemeClr val="accent2"/>
                </a:solidFill>
              </a:rPr>
              <a:t> emission (filtergram)</a:t>
            </a:r>
          </a:p>
        </p:txBody>
      </p:sp>
      <p:sp>
        <p:nvSpPr>
          <p:cNvPr id="141319" name="Text Box 7">
            <a:extLst>
              <a:ext uri="{FF2B5EF4-FFF2-40B4-BE49-F238E27FC236}">
                <a16:creationId xmlns:a16="http://schemas.microsoft.com/office/drawing/2014/main" id="{BA1389DA-C929-40D2-A080-8D762F35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777875"/>
            <a:ext cx="40290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accent2"/>
                </a:solidFill>
              </a:rPr>
              <a:t> Region of sun’s atmosphere just above the photosphere.</a:t>
            </a:r>
          </a:p>
        </p:txBody>
      </p:sp>
      <p:sp>
        <p:nvSpPr>
          <p:cNvPr id="141320" name="Text Box 8">
            <a:extLst>
              <a:ext uri="{FF2B5EF4-FFF2-40B4-BE49-F238E27FC236}">
                <a16:creationId xmlns:a16="http://schemas.microsoft.com/office/drawing/2014/main" id="{497B8A19-E8DA-455D-8F82-46F2A3F19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1447800"/>
            <a:ext cx="3479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accent2"/>
                </a:solidFill>
              </a:rPr>
              <a:t> Visible, UV, and X-ray lines from highly ionized gases</a:t>
            </a:r>
          </a:p>
        </p:txBody>
      </p:sp>
      <p:sp>
        <p:nvSpPr>
          <p:cNvPr id="141321" name="Text Box 9">
            <a:extLst>
              <a:ext uri="{FF2B5EF4-FFF2-40B4-BE49-F238E27FC236}">
                <a16:creationId xmlns:a16="http://schemas.microsoft.com/office/drawing/2014/main" id="{36EFBE60-92EC-4B45-8FCD-E9279F98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2470150"/>
            <a:ext cx="40386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accent2"/>
                </a:solidFill>
              </a:rPr>
              <a:t> Temperature increases gradually from </a:t>
            </a:r>
            <a:r>
              <a:rPr lang="en-US" altLang="en-US" sz="21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100">
                <a:solidFill>
                  <a:schemeClr val="accent2"/>
                </a:solidFill>
              </a:rPr>
              <a:t>4500 </a:t>
            </a:r>
            <a:r>
              <a:rPr lang="en-US" altLang="en-US" sz="2100" baseline="30000">
                <a:solidFill>
                  <a:schemeClr val="accent2"/>
                </a:solidFill>
              </a:rPr>
              <a:t>o</a:t>
            </a:r>
            <a:r>
              <a:rPr lang="en-US" altLang="en-US" sz="2100">
                <a:solidFill>
                  <a:schemeClr val="accent2"/>
                </a:solidFill>
              </a:rPr>
              <a:t>K to </a:t>
            </a:r>
            <a:r>
              <a:rPr lang="en-US" altLang="en-US" sz="21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100">
                <a:solidFill>
                  <a:schemeClr val="accent2"/>
                </a:solidFill>
              </a:rPr>
              <a:t>10,000 </a:t>
            </a:r>
            <a:r>
              <a:rPr lang="en-US" altLang="en-US" sz="2100" baseline="30000">
                <a:solidFill>
                  <a:schemeClr val="accent2"/>
                </a:solidFill>
              </a:rPr>
              <a:t>o</a:t>
            </a:r>
            <a:r>
              <a:rPr lang="en-US" altLang="en-US" sz="2100">
                <a:solidFill>
                  <a:schemeClr val="accent2"/>
                </a:solidFill>
              </a:rPr>
              <a:t>K, then jumps to </a:t>
            </a:r>
            <a:r>
              <a:rPr lang="en-US" altLang="en-US" sz="21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100">
                <a:solidFill>
                  <a:schemeClr val="accent2"/>
                </a:solidFill>
              </a:rPr>
              <a:t>1 million </a:t>
            </a:r>
            <a:r>
              <a:rPr lang="en-US" altLang="en-US" sz="2100" baseline="30000">
                <a:solidFill>
                  <a:schemeClr val="accent2"/>
                </a:solidFill>
              </a:rPr>
              <a:t>o</a:t>
            </a:r>
            <a:r>
              <a:rPr lang="en-US" altLang="en-US" sz="2100">
                <a:solidFill>
                  <a:schemeClr val="accent2"/>
                </a:solidFill>
              </a:rPr>
              <a:t>K</a:t>
            </a:r>
          </a:p>
        </p:txBody>
      </p:sp>
      <p:pic>
        <p:nvPicPr>
          <p:cNvPr id="141322" name="Picture 10" descr="03">
            <a:extLst>
              <a:ext uri="{FF2B5EF4-FFF2-40B4-BE49-F238E27FC236}">
                <a16:creationId xmlns:a16="http://schemas.microsoft.com/office/drawing/2014/main" id="{5ADA62C4-DABD-45E8-AFFF-523EA10A47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832225"/>
            <a:ext cx="4191000" cy="2873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23" name="Rectangle 11">
            <a:extLst>
              <a:ext uri="{FF2B5EF4-FFF2-40B4-BE49-F238E27FC236}">
                <a16:creationId xmlns:a16="http://schemas.microsoft.com/office/drawing/2014/main" id="{746E4161-DB22-491D-AB11-5075B7E6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76800"/>
            <a:ext cx="3657600" cy="228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41324" name="Text Box 12">
            <a:extLst>
              <a:ext uri="{FF2B5EF4-FFF2-40B4-BE49-F238E27FC236}">
                <a16:creationId xmlns:a16="http://schemas.microsoft.com/office/drawing/2014/main" id="{E5A6A3D3-B77A-4680-AA95-AEA66E3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Transition region</a:t>
            </a:r>
          </a:p>
        </p:txBody>
      </p:sp>
      <p:sp>
        <p:nvSpPr>
          <p:cNvPr id="141325" name="Line 13">
            <a:extLst>
              <a:ext uri="{FF2B5EF4-FFF2-40B4-BE49-F238E27FC236}">
                <a16:creationId xmlns:a16="http://schemas.microsoft.com/office/drawing/2014/main" id="{21D4D6BB-750B-4CE5-ACE4-D617A38F3C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581400"/>
            <a:ext cx="10668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6" name="Text Box 14">
            <a:extLst>
              <a:ext uri="{FF2B5EF4-FFF2-40B4-BE49-F238E27FC236}">
                <a16:creationId xmlns:a16="http://schemas.microsoft.com/office/drawing/2014/main" id="{5BB7E42B-B844-41F1-803E-5C349E96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71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Filaments</a:t>
            </a:r>
          </a:p>
        </p:txBody>
      </p:sp>
      <p:sp>
        <p:nvSpPr>
          <p:cNvPr id="141327" name="Line 15">
            <a:extLst>
              <a:ext uri="{FF2B5EF4-FFF2-40B4-BE49-F238E27FC236}">
                <a16:creationId xmlns:a16="http://schemas.microsoft.com/office/drawing/2014/main" id="{52ECFDAE-3278-4FCD-9208-A4C9DE8F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429000"/>
            <a:ext cx="4572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6">
            <a:extLst>
              <a:ext uri="{FF2B5EF4-FFF2-40B4-BE49-F238E27FC236}">
                <a16:creationId xmlns:a16="http://schemas.microsoft.com/office/drawing/2014/main" id="{8B4FD561-F475-44D9-BE50-121CFD5FB5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7432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utoUpdateAnimBg="0"/>
      <p:bldP spid="141319" grpId="0" autoUpdateAnimBg="0"/>
      <p:bldP spid="141320" grpId="0" autoUpdateAnimBg="0"/>
      <p:bldP spid="141321" grpId="0" autoUpdateAnimBg="0"/>
      <p:bldP spid="141323" grpId="0" animBg="1" autoUpdateAnimBg="0"/>
      <p:bldP spid="141324" grpId="0" autoUpdateAnimBg="0"/>
      <p:bldP spid="1413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4_03_Figure">
            <a:extLst>
              <a:ext uri="{FF2B5EF4-FFF2-40B4-BE49-F238E27FC236}">
                <a16:creationId xmlns:a16="http://schemas.microsoft.com/office/drawing/2014/main" id="{B9887849-EE9F-4315-8DA1-9B06CB22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5B757417-0972-4DCC-B12D-3BCA4FA6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362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Photosphere: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Visible surface of Sun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~ 6000 K</a:t>
            </a:r>
            <a:endParaRPr lang="en-US" altLang="en-US" sz="2400" b="1" i="1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42E1FA3F-3C8E-4E4B-BE66-DF9038238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685800"/>
            <a:ext cx="2209800" cy="19050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72B2932-35FA-4B82-BC35-B03A75D9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072563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2" name="Text Box 12">
            <a:extLst>
              <a:ext uri="{FF2B5EF4-FFF2-40B4-BE49-F238E27FC236}">
                <a16:creationId xmlns:a16="http://schemas.microsoft.com/office/drawing/2014/main" id="{9D83D33D-36C5-4E26-9DE0-472EE55F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838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Apparent surface layer of the sun</a:t>
            </a:r>
          </a:p>
        </p:txBody>
      </p:sp>
      <p:pic>
        <p:nvPicPr>
          <p:cNvPr id="138245" name="Picture 5" descr="01a">
            <a:extLst>
              <a:ext uri="{FF2B5EF4-FFF2-40B4-BE49-F238E27FC236}">
                <a16:creationId xmlns:a16="http://schemas.microsoft.com/office/drawing/2014/main" id="{D1D87871-72DF-4B1C-811F-DD6D708881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994025"/>
            <a:ext cx="5715000" cy="3686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2">
            <a:extLst>
              <a:ext uri="{FF2B5EF4-FFF2-40B4-BE49-F238E27FC236}">
                <a16:creationId xmlns:a16="http://schemas.microsoft.com/office/drawing/2014/main" id="{E2402C1E-7325-448B-A1F6-FB03789B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The Photosphere</a:t>
            </a:r>
          </a:p>
        </p:txBody>
      </p:sp>
      <p:sp>
        <p:nvSpPr>
          <p:cNvPr id="34821" name="Line 3">
            <a:extLst>
              <a:ext uri="{FF2B5EF4-FFF2-40B4-BE49-F238E27FC236}">
                <a16:creationId xmlns:a16="http://schemas.microsoft.com/office/drawing/2014/main" id="{1A8EEA2E-CBD9-4C24-86EE-ACCDF6F04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5105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2" name="Picture 4">
            <a:extLst>
              <a:ext uri="{FF2B5EF4-FFF2-40B4-BE49-F238E27FC236}">
                <a16:creationId xmlns:a16="http://schemas.microsoft.com/office/drawing/2014/main" id="{EBED89A1-1BCD-4304-8407-8CC38DF5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 descr="01b">
            <a:extLst>
              <a:ext uri="{FF2B5EF4-FFF2-40B4-BE49-F238E27FC236}">
                <a16:creationId xmlns:a16="http://schemas.microsoft.com/office/drawing/2014/main" id="{AFF95090-666A-4E37-A5A6-A0A06AE5D7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5175" y="3048000"/>
            <a:ext cx="3124200" cy="2890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7" name="Text Box 7">
            <a:extLst>
              <a:ext uri="{FF2B5EF4-FFF2-40B4-BE49-F238E27FC236}">
                <a16:creationId xmlns:a16="http://schemas.microsoft.com/office/drawing/2014/main" id="{88F2C47A-DF2F-4B12-A35E-1BEC37D8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5943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The solar corona</a:t>
            </a:r>
          </a:p>
        </p:txBody>
      </p:sp>
      <p:sp>
        <p:nvSpPr>
          <p:cNvPr id="138248" name="Line 8">
            <a:extLst>
              <a:ext uri="{FF2B5EF4-FFF2-40B4-BE49-F238E27FC236}">
                <a16:creationId xmlns:a16="http://schemas.microsoft.com/office/drawing/2014/main" id="{8ECFC81F-88D1-4561-A62F-544282EA3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3657600"/>
            <a:ext cx="2362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9" name="Line 9">
            <a:extLst>
              <a:ext uri="{FF2B5EF4-FFF2-40B4-BE49-F238E27FC236}">
                <a16:creationId xmlns:a16="http://schemas.microsoft.com/office/drawing/2014/main" id="{1FC0FEFC-6BC2-4C35-8E09-0F3708FA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9775" y="3581400"/>
            <a:ext cx="26670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0" name="Text Box 10">
            <a:extLst>
              <a:ext uri="{FF2B5EF4-FFF2-40B4-BE49-F238E27FC236}">
                <a16:creationId xmlns:a16="http://schemas.microsoft.com/office/drawing/2014/main" id="{3D1A7B23-934E-4A11-A009-02ADC2DE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129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Depth </a:t>
            </a:r>
            <a:r>
              <a:rPr lang="en-US" altLang="en-US" sz="24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400">
                <a:solidFill>
                  <a:schemeClr val="accent2"/>
                </a:solidFill>
              </a:rPr>
              <a:t>500 km</a:t>
            </a: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BDDE54F0-05CD-40B1-AE09-3448E932A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1698625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Temperature </a:t>
            </a:r>
            <a:r>
              <a:rPr lang="en-US" altLang="en-US" sz="24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400">
                <a:solidFill>
                  <a:schemeClr val="accent2"/>
                </a:solidFill>
              </a:rPr>
              <a:t>5800 </a:t>
            </a:r>
            <a:r>
              <a:rPr lang="en-US" altLang="en-US" sz="2400" baseline="30000">
                <a:solidFill>
                  <a:schemeClr val="accent2"/>
                </a:solidFill>
              </a:rPr>
              <a:t>o</a:t>
            </a:r>
            <a:r>
              <a:rPr lang="en-US" altLang="en-US" sz="2400"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138253" name="Text Box 13">
            <a:extLst>
              <a:ext uri="{FF2B5EF4-FFF2-40B4-BE49-F238E27FC236}">
                <a16:creationId xmlns:a16="http://schemas.microsoft.com/office/drawing/2014/main" id="{769DB0B4-1189-4D86-B880-1DF6D6EE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208915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Highly opaque (H</a:t>
            </a:r>
            <a:r>
              <a:rPr lang="en-US" altLang="en-US" sz="2400" baseline="30000">
                <a:solidFill>
                  <a:schemeClr val="accent2"/>
                </a:solidFill>
              </a:rPr>
              <a:t>- </a:t>
            </a:r>
            <a:r>
              <a:rPr lang="en-US" altLang="en-US" sz="2400">
                <a:solidFill>
                  <a:schemeClr val="accent2"/>
                </a:solidFill>
              </a:rPr>
              <a:t>ions)</a:t>
            </a:r>
          </a:p>
        </p:txBody>
      </p:sp>
      <p:sp>
        <p:nvSpPr>
          <p:cNvPr id="138254" name="Text Box 14">
            <a:extLst>
              <a:ext uri="{FF2B5EF4-FFF2-40B4-BE49-F238E27FC236}">
                <a16:creationId xmlns:a16="http://schemas.microsoft.com/office/drawing/2014/main" id="{2D5D9E68-1AB6-4CA1-8B51-B951A449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81275"/>
            <a:ext cx="777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accent2"/>
                </a:solidFill>
              </a:rPr>
              <a:t> Absorbs and re-emits radiation produced in the solar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2" grpId="0" autoUpdateAnimBg="0"/>
      <p:bldP spid="138247" grpId="0" autoUpdateAnimBg="0"/>
      <p:bldP spid="138250" grpId="0" autoUpdateAnimBg="0"/>
      <p:bldP spid="138251" grpId="0" autoUpdateAnimBg="0"/>
      <p:bldP spid="138253" grpId="0" autoUpdateAnimBg="0"/>
      <p:bldP spid="1382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09">
            <a:extLst>
              <a:ext uri="{FF2B5EF4-FFF2-40B4-BE49-F238E27FC236}">
                <a16:creationId xmlns:a16="http://schemas.microsoft.com/office/drawing/2014/main" id="{132F19CA-6278-487F-8A8D-D3A13A06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873125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big_sun_spot">
            <a:extLst>
              <a:ext uri="{FF2B5EF4-FFF2-40B4-BE49-F238E27FC236}">
                <a16:creationId xmlns:a16="http://schemas.microsoft.com/office/drawing/2014/main" id="{7AD5CA25-98C3-491C-9FE4-41C314D0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362200"/>
            <a:ext cx="44053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9BC8DEBE-1451-4D0B-98C0-EC0252291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Sun Spots</a:t>
            </a:r>
          </a:p>
        </p:txBody>
      </p:sp>
      <p:sp>
        <p:nvSpPr>
          <p:cNvPr id="35845" name="Line 3">
            <a:extLst>
              <a:ext uri="{FF2B5EF4-FFF2-40B4-BE49-F238E27FC236}">
                <a16:creationId xmlns:a16="http://schemas.microsoft.com/office/drawing/2014/main" id="{C6271F3B-3CE7-47D6-A827-0B11DA8A0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3581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6" name="Picture 4">
            <a:extLst>
              <a:ext uri="{FF2B5EF4-FFF2-40B4-BE49-F238E27FC236}">
                <a16:creationId xmlns:a16="http://schemas.microsoft.com/office/drawing/2014/main" id="{F74FEF95-D176-47A0-A268-78FB475B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3" name="Text Box 7">
            <a:extLst>
              <a:ext uri="{FF2B5EF4-FFF2-40B4-BE49-F238E27FC236}">
                <a16:creationId xmlns:a16="http://schemas.microsoft.com/office/drawing/2014/main" id="{B23F1F9D-BAF7-4C5D-A4AE-21082BEC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196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Cooler regions of the photosphere (T </a:t>
            </a:r>
            <a:r>
              <a:rPr lang="en-US" altLang="en-US" sz="2400">
                <a:solidFill>
                  <a:schemeClr val="accent2"/>
                </a:solidFill>
                <a:cs typeface="Arial" panose="020B0604020202020204" pitchFamily="34" charset="0"/>
              </a:rPr>
              <a:t>≈ 4240 K)</a:t>
            </a:r>
            <a:r>
              <a:rPr lang="en-US" altLang="en-US" sz="24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47464" name="Text Box 8">
            <a:extLst>
              <a:ext uri="{FF2B5EF4-FFF2-40B4-BE49-F238E27FC236}">
                <a16:creationId xmlns:a16="http://schemas.microsoft.com/office/drawing/2014/main" id="{91C9D40D-0992-46B0-BA51-256FA574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533400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Only appear dark against the bright sun. Would still be brighter than the full moon when placed on the night sky!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 autoUpdateAnimBg="0"/>
      <p:bldP spid="147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B5B8681-D649-43FB-9EE5-9B4CADDDE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Sun Spots (2)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84CCCDD8-0D97-473A-9004-B453B9FAE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426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FD378EB7-59C3-4030-9CC2-E8756606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5" name="Text Box 5">
            <a:extLst>
              <a:ext uri="{FF2B5EF4-FFF2-40B4-BE49-F238E27FC236}">
                <a16:creationId xmlns:a16="http://schemas.microsoft.com/office/drawing/2014/main" id="{DBECDA1D-7EA3-41EA-9B1F-50DA924C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44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Active Regions</a:t>
            </a:r>
          </a:p>
        </p:txBody>
      </p:sp>
      <p:pic>
        <p:nvPicPr>
          <p:cNvPr id="148486" name="Picture 6" descr="06a">
            <a:extLst>
              <a:ext uri="{FF2B5EF4-FFF2-40B4-BE49-F238E27FC236}">
                <a16:creationId xmlns:a16="http://schemas.microsoft.com/office/drawing/2014/main" id="{7DB4E2E8-21D0-426C-B906-6572AC67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7" name="Text Box 7">
            <a:extLst>
              <a:ext uri="{FF2B5EF4-FFF2-40B4-BE49-F238E27FC236}">
                <a16:creationId xmlns:a16="http://schemas.microsoft.com/office/drawing/2014/main" id="{80349381-75C7-4AF4-9A87-AF4A32BC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05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Visible</a:t>
            </a:r>
          </a:p>
        </p:txBody>
      </p:sp>
      <p:sp>
        <p:nvSpPr>
          <p:cNvPr id="148488" name="Line 8">
            <a:extLst>
              <a:ext uri="{FF2B5EF4-FFF2-40B4-BE49-F238E27FC236}">
                <a16:creationId xmlns:a16="http://schemas.microsoft.com/office/drawing/2014/main" id="{E802E615-4452-400E-80A1-625C72F25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676400"/>
            <a:ext cx="2286000" cy="6096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9" name="Line 9">
            <a:extLst>
              <a:ext uri="{FF2B5EF4-FFF2-40B4-BE49-F238E27FC236}">
                <a16:creationId xmlns:a16="http://schemas.microsoft.com/office/drawing/2014/main" id="{4E2D9DE5-FB68-4E26-AAA5-B69E596BA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1752600"/>
            <a:ext cx="914400" cy="17526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8490" name="Picture 10" descr="06b">
            <a:extLst>
              <a:ext uri="{FF2B5EF4-FFF2-40B4-BE49-F238E27FC236}">
                <a16:creationId xmlns:a16="http://schemas.microsoft.com/office/drawing/2014/main" id="{97F19C4C-3897-49DD-B994-7AC84DF7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1" name="Text Box 11">
            <a:extLst>
              <a:ext uri="{FF2B5EF4-FFF2-40B4-BE49-F238E27FC236}">
                <a16:creationId xmlns:a16="http://schemas.microsoft.com/office/drawing/2014/main" id="{A8754A3D-607E-4713-AD79-05EFA5CC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Ultraviolet</a:t>
            </a:r>
          </a:p>
        </p:txBody>
      </p:sp>
      <p:sp>
        <p:nvSpPr>
          <p:cNvPr id="148492" name="Line 12">
            <a:extLst>
              <a:ext uri="{FF2B5EF4-FFF2-40B4-BE49-F238E27FC236}">
                <a16:creationId xmlns:a16="http://schemas.microsoft.com/office/drawing/2014/main" id="{554FDB1E-4524-4DC0-9567-B2E186BB62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057400"/>
            <a:ext cx="457200" cy="18288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3" name="Line 13">
            <a:extLst>
              <a:ext uri="{FF2B5EF4-FFF2-40B4-BE49-F238E27FC236}">
                <a16:creationId xmlns:a16="http://schemas.microsoft.com/office/drawing/2014/main" id="{3B36F191-4109-42AF-B270-F02DF2458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981200"/>
            <a:ext cx="914400" cy="2743200"/>
          </a:xfrm>
          <a:prstGeom prst="line">
            <a:avLst/>
          </a:prstGeom>
          <a:noFill/>
          <a:ln w="38100">
            <a:solidFill>
              <a:srgbClr val="B1CFE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  <p:bldP spid="148487" grpId="0" autoUpdateAnimBg="0"/>
      <p:bldP spid="1484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14_00_ChOpener">
            <a:extLst>
              <a:ext uri="{FF2B5EF4-FFF2-40B4-BE49-F238E27FC236}">
                <a16:creationId xmlns:a16="http://schemas.microsoft.com/office/drawing/2014/main" id="{CC5C22D2-E7B9-4563-AACC-EE6E5E44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1371600" y="381000"/>
            <a:ext cx="48752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7B29F5FC-8986-42EB-BC54-333555D2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78300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Is it on FIRE?</a:t>
            </a:r>
            <a:r>
              <a:rPr lang="en-US" altLang="en-US" b="1" i="1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400E6FF2-B0DA-4FEF-8BFA-B0167926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5240338"/>
            <a:ext cx="9296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Most of the ancient people assume that the sun is a huge ball of fire. These assumptions were due to their lack of knowledge concerning the distance and the size of the sun. 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BA2C5B7-38EC-4173-AB77-7C8CADD61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Magnetic Fields in Sun Spots</a:t>
            </a:r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308E7A09-03C7-4DB8-9B85-FA16F05EB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734AEFE5-C995-4037-ABCF-80DC4BA3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3" name="Picture 5" descr="10a">
            <a:extLst>
              <a:ext uri="{FF2B5EF4-FFF2-40B4-BE49-F238E27FC236}">
                <a16:creationId xmlns:a16="http://schemas.microsoft.com/office/drawing/2014/main" id="{CF83BFAA-EA8A-42C1-ABF6-414EB0FDF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7696200" cy="3665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4" name="Text Box 6">
            <a:extLst>
              <a:ext uri="{FF2B5EF4-FFF2-40B4-BE49-F238E27FC236}">
                <a16:creationId xmlns:a16="http://schemas.microsoft.com/office/drawing/2014/main" id="{F043E381-A412-40E8-8DAF-046C980A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Magnetic fields on the photosphere can be measured through the Zeeman effect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FD73F8CF-64DA-4900-ABBA-46B93E05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5883275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Sun Spots are related to magnetic activity on the photosphere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utoUpdateAnimBg="0"/>
      <p:bldP spid="1505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0CB0C58-5093-442E-B7FD-6B8066DDA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Sun Spots (3)</a:t>
            </a: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319AE8B1-A9E0-4D73-8557-C65E39876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426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EF3F770-F05B-40EC-98CC-E95CBDE1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7" name="Picture 5" descr="10b">
            <a:extLst>
              <a:ext uri="{FF2B5EF4-FFF2-40B4-BE49-F238E27FC236}">
                <a16:creationId xmlns:a16="http://schemas.microsoft.com/office/drawing/2014/main" id="{4BD5BE45-B5D1-4A89-AA2A-98A4FE4B4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6858000" cy="3906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8" name="Text Box 6">
            <a:extLst>
              <a:ext uri="{FF2B5EF4-FFF2-40B4-BE49-F238E27FC236}">
                <a16:creationId xmlns:a16="http://schemas.microsoft.com/office/drawing/2014/main" id="{DC5DACDB-3B35-4544-8BFE-50C0530E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30275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Magnetic field in sun spots is about 1000 times stronger than average.</a:t>
            </a:r>
          </a:p>
        </p:txBody>
      </p:sp>
      <p:sp>
        <p:nvSpPr>
          <p:cNvPr id="151559" name="Text Box 7">
            <a:extLst>
              <a:ext uri="{FF2B5EF4-FFF2-40B4-BE49-F238E27FC236}">
                <a16:creationId xmlns:a16="http://schemas.microsoft.com/office/drawing/2014/main" id="{5555A01C-6CAD-479C-97D9-2252544DC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5854700"/>
            <a:ext cx="70897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solidFill>
                  <a:schemeClr val="accent2"/>
                </a:solidFill>
              </a:rPr>
              <a:t>In sun spots, magnetic field lines emerge out of the photosphere.</a:t>
            </a:r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B9F81154-BCE1-46E6-837B-99B62EEC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4943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Magnetic North Poles</a:t>
            </a:r>
          </a:p>
        </p:txBody>
      </p:sp>
      <p:sp>
        <p:nvSpPr>
          <p:cNvPr id="151561" name="Line 9">
            <a:extLst>
              <a:ext uri="{FF2B5EF4-FFF2-40B4-BE49-F238E27FC236}">
                <a16:creationId xmlns:a16="http://schemas.microsoft.com/office/drawing/2014/main" id="{38876785-00BC-4239-8B5A-795726B2D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06638"/>
            <a:ext cx="381000" cy="685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Line 10">
            <a:extLst>
              <a:ext uri="{FF2B5EF4-FFF2-40B4-BE49-F238E27FC236}">
                <a16:creationId xmlns:a16="http://schemas.microsoft.com/office/drawing/2014/main" id="{C93272DA-9EB3-47AB-8945-F91927184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306638"/>
            <a:ext cx="2286000" cy="1371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3" name="Text Box 11">
            <a:extLst>
              <a:ext uri="{FF2B5EF4-FFF2-40B4-BE49-F238E27FC236}">
                <a16:creationId xmlns:a16="http://schemas.microsoft.com/office/drawing/2014/main" id="{F5B081BA-CFFC-48F5-B422-8FE767CE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76788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0066"/>
                </a:solidFill>
              </a:rPr>
              <a:t>Magnetic South Poles</a:t>
            </a:r>
          </a:p>
        </p:txBody>
      </p:sp>
      <p:sp>
        <p:nvSpPr>
          <p:cNvPr id="151564" name="Line 12">
            <a:extLst>
              <a:ext uri="{FF2B5EF4-FFF2-40B4-BE49-F238E27FC236}">
                <a16:creationId xmlns:a16="http://schemas.microsoft.com/office/drawing/2014/main" id="{BDD74783-57D5-4B4D-AA29-82501C86E9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3297238"/>
            <a:ext cx="1981200" cy="1905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5" name="Line 13">
            <a:extLst>
              <a:ext uri="{FF2B5EF4-FFF2-40B4-BE49-F238E27FC236}">
                <a16:creationId xmlns:a16="http://schemas.microsoft.com/office/drawing/2014/main" id="{6A2E524C-259E-4407-9FC6-D9AC11BF6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059238"/>
            <a:ext cx="3048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  <p:bldP spid="151559" grpId="0" autoUpdateAnimBg="0"/>
      <p:bldP spid="151560" grpId="0" autoUpdateAnimBg="0"/>
      <p:bldP spid="1515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4_03_Figure">
            <a:extLst>
              <a:ext uri="{FF2B5EF4-FFF2-40B4-BE49-F238E27FC236}">
                <a16:creationId xmlns:a16="http://schemas.microsoft.com/office/drawing/2014/main" id="{7934FA39-F091-4CF3-ABD0-F393227D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39E36182-CE15-43EF-B7A0-54B87EC8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5908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Convection Zone: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Energy transported upward by rising hot gas</a:t>
            </a:r>
            <a:endParaRPr lang="en-US" altLang="en-US" sz="2400" b="1" i="1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81701EA-6C8D-47FF-8510-69FC91A857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685800"/>
            <a:ext cx="2362200" cy="19812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4_03_Figure">
            <a:extLst>
              <a:ext uri="{FF2B5EF4-FFF2-40B4-BE49-F238E27FC236}">
                <a16:creationId xmlns:a16="http://schemas.microsoft.com/office/drawing/2014/main" id="{D51436D5-9A31-4CC7-A00B-90DC63C2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5B3B4423-FFA7-48D8-BDF6-1F68050C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590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Radiation Zone: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Energy transported upward by photons</a:t>
            </a:r>
            <a:endParaRPr lang="en-US" altLang="en-US" sz="2400" b="1" i="1"/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C441F907-4C33-49C3-9F53-BDA1A96B7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685800"/>
            <a:ext cx="2895600" cy="23622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4_03_Figure">
            <a:extLst>
              <a:ext uri="{FF2B5EF4-FFF2-40B4-BE49-F238E27FC236}">
                <a16:creationId xmlns:a16="http://schemas.microsoft.com/office/drawing/2014/main" id="{4E2FEAF8-5FFC-4C1E-A064-2E8CF00D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73025" y="152400"/>
            <a:ext cx="64071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552D01CE-F590-43AD-B4F5-6C4D88D0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0213"/>
            <a:ext cx="2590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Core:</a:t>
            </a: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Energy generated by nuclear fusion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~ 15 million K</a:t>
            </a:r>
            <a:endParaRPr lang="en-US" altLang="en-US" sz="2400" b="1" i="1"/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A23A12AD-A0FF-499F-9B6A-F5F3747B8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685800"/>
            <a:ext cx="3200400" cy="2590800"/>
          </a:xfrm>
          <a:prstGeom prst="line">
            <a:avLst/>
          </a:prstGeom>
          <a:noFill/>
          <a:ln w="28575">
            <a:solidFill>
              <a:srgbClr val="018D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89331A6-03ED-47E7-B3F3-095139F56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14.2 The Cosmic Crucible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7555D5-F901-4E92-A64E-734F490FA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Our goals for learning:</a:t>
            </a:r>
          </a:p>
          <a:p>
            <a:pPr eaLnBrk="1" hangingPunct="1"/>
            <a:r>
              <a:rPr lang="en-US" altLang="en-US">
                <a:solidFill>
                  <a:srgbClr val="0040FF"/>
                </a:solidFill>
                <a:ea typeface="ＭＳ Ｐゴシック" panose="020B0600070205080204" pitchFamily="34" charset="-128"/>
              </a:rPr>
              <a:t>How does nuclear fusion occur in the Sun?</a:t>
            </a:r>
          </a:p>
          <a:p>
            <a:pPr eaLnBrk="1" hangingPunct="1"/>
            <a:r>
              <a:rPr lang="en-US" altLang="en-US">
                <a:solidFill>
                  <a:srgbClr val="0040FF"/>
                </a:solidFill>
                <a:ea typeface="ＭＳ Ｐゴシック" panose="020B0600070205080204" pitchFamily="34" charset="-128"/>
              </a:rPr>
              <a:t>How does the energy from fusion get out of the Sun?</a:t>
            </a:r>
          </a:p>
          <a:p>
            <a:pPr eaLnBrk="1" hangingPunct="1"/>
            <a:r>
              <a:rPr lang="en-US" altLang="en-US">
                <a:solidFill>
                  <a:srgbClr val="0040FF"/>
                </a:solidFill>
                <a:ea typeface="ＭＳ Ｐゴシック" panose="020B0600070205080204" pitchFamily="34" charset="-128"/>
              </a:rPr>
              <a:t>How do we know what is happening inside the Sun?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09277190-D3B5-48F9-9729-85058CA1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810000"/>
            <a:ext cx="3063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Fission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Big nucleus splits into smaller pieces.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(Example: nuclear power plants)</a:t>
            </a:r>
            <a:endParaRPr lang="en-US" altLang="en-US" sz="2400" b="1" i="1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8B64B32F-B995-4D39-AF4F-0DE8E641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0"/>
            <a:ext cx="3292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Fusion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Small nuclei stick together to make a bigger one.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(Example: the Sun, stars)</a:t>
            </a:r>
            <a:endParaRPr lang="en-US" altLang="en-US" sz="2400" b="1" i="1"/>
          </a:p>
        </p:txBody>
      </p:sp>
      <p:pic>
        <p:nvPicPr>
          <p:cNvPr id="51204" name="Picture 4" descr="14_05_Figure">
            <a:extLst>
              <a:ext uri="{FF2B5EF4-FFF2-40B4-BE49-F238E27FC236}">
                <a16:creationId xmlns:a16="http://schemas.microsoft.com/office/drawing/2014/main" id="{CAB7A876-9A10-4C1B-B0BC-2988CDBF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96863" y="762000"/>
            <a:ext cx="85486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4_06_Figure-Anno">
            <a:extLst>
              <a:ext uri="{FF2B5EF4-FFF2-40B4-BE49-F238E27FC236}">
                <a16:creationId xmlns:a16="http://schemas.microsoft.com/office/drawing/2014/main" id="{D61FB2E0-9EFA-4025-ABBE-C283305E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384175" y="892175"/>
            <a:ext cx="63976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1ABB1A1F-BF32-42B7-A6A4-15A6BF6D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4825"/>
            <a:ext cx="275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High temperatures enable nuclear fusion to happen in the core.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4_Pg475_UnFigure">
            <a:extLst>
              <a:ext uri="{FF2B5EF4-FFF2-40B4-BE49-F238E27FC236}">
                <a16:creationId xmlns:a16="http://schemas.microsoft.com/office/drawing/2014/main" id="{39C79E98-F7F5-4541-86C9-727E5192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>
            <a:fillRect/>
          </a:stretch>
        </p:blipFill>
        <p:spPr bwMode="auto">
          <a:xfrm>
            <a:off x="296863" y="1066800"/>
            <a:ext cx="85486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65596825-D9F3-40C0-BF20-0CB3701F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038600"/>
            <a:ext cx="833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Sun releases energy by fusing four hydrogen nuclei into one helium nucleus.</a:t>
            </a:r>
            <a:endParaRPr lang="en-US" altLang="en-US" sz="2400" b="1" i="1"/>
          </a:p>
        </p:txBody>
      </p:sp>
    </p:spTree>
  </p:cSld>
  <p:clrMapOvr>
    <a:masterClrMapping/>
  </p:clrMapOvr>
  <p:transition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EC3CFE9-9668-410B-828B-AC5CCCE81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Thought Question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193A15A-FEEA-4B26-9A26-B771BD1ED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would happen inside the Sun if a slight rise in core temperature led to a rapid rise in fusion energy?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A.  The core would expand and heat up slightly.</a:t>
            </a: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B.  The core would expand and cool.</a:t>
            </a: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C.  The Sun would blow up like a hydrogen bomb.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>
            <a:extLst>
              <a:ext uri="{FF2B5EF4-FFF2-40B4-BE49-F238E27FC236}">
                <a16:creationId xmlns:a16="http://schemas.microsoft.com/office/drawing/2014/main" id="{B19B21EA-9E18-4DFF-97C4-2189F7AAF817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5410200"/>
            <a:ext cx="5673725" cy="990600"/>
            <a:chOff x="603" y="3351"/>
            <a:chExt cx="3574" cy="624"/>
          </a:xfrm>
        </p:grpSpPr>
        <p:sp>
          <p:nvSpPr>
            <p:cNvPr id="11270" name="Rectangle 3">
              <a:extLst>
                <a:ext uri="{FF2B5EF4-FFF2-40B4-BE49-F238E27FC236}">
                  <a16:creationId xmlns:a16="http://schemas.microsoft.com/office/drawing/2014/main" id="{B11B40D7-8D40-4359-8569-73D57316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3687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Luminosity</a:t>
              </a:r>
            </a:p>
          </p:txBody>
        </p:sp>
        <p:sp>
          <p:nvSpPr>
            <p:cNvPr id="11271" name="Rectangle 4">
              <a:extLst>
                <a:ext uri="{FF2B5EF4-FFF2-40B4-BE49-F238E27FC236}">
                  <a16:creationId xmlns:a16="http://schemas.microsoft.com/office/drawing/2014/main" id="{02BFB6FE-F920-4C8C-B90C-80413DA6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95"/>
              <a:ext cx="1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~  10,000 years</a:t>
              </a:r>
            </a:p>
          </p:txBody>
        </p:sp>
        <p:sp>
          <p:nvSpPr>
            <p:cNvPr id="11272" name="Line 5">
              <a:extLst>
                <a:ext uri="{FF2B5EF4-FFF2-40B4-BE49-F238E27FC236}">
                  <a16:creationId xmlns:a16="http://schemas.microsoft.com/office/drawing/2014/main" id="{5069F41B-CADF-4B74-9FE4-B0C8CD1A3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6">
              <a:extLst>
                <a:ext uri="{FF2B5EF4-FFF2-40B4-BE49-F238E27FC236}">
                  <a16:creationId xmlns:a16="http://schemas.microsoft.com/office/drawing/2014/main" id="{D1C403F3-A4FA-4EDD-A6BC-CB5EAE8A5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3351"/>
              <a:ext cx="20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Chemical energy content</a:t>
              </a:r>
            </a:p>
          </p:txBody>
        </p:sp>
      </p:grpSp>
      <p:pic>
        <p:nvPicPr>
          <p:cNvPr id="11267" name="Picture 7" descr="14_00_ChOpener">
            <a:extLst>
              <a:ext uri="{FF2B5EF4-FFF2-40B4-BE49-F238E27FC236}">
                <a16:creationId xmlns:a16="http://schemas.microsoft.com/office/drawing/2014/main" id="{2534C005-8D4C-491D-B813-80EAF1A8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2259997" y="429768"/>
            <a:ext cx="48752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">
            <a:extLst>
              <a:ext uri="{FF2B5EF4-FFF2-40B4-BE49-F238E27FC236}">
                <a16:creationId xmlns:a16="http://schemas.microsoft.com/office/drawing/2014/main" id="{F6F6222E-209C-4BED-881F-B0EC4902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3886200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Is it on FIRE?</a:t>
            </a:r>
            <a:r>
              <a:rPr lang="en-US" altLang="en-US" b="1" i="1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44CE596-A092-4501-B4DD-D8235B68C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Thought Question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3205118-0D5B-4CCD-B124-880BA66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What would happen inside the Sun if a slight rise in core temperature led to a rapid rise in fusion energy?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A.  The core would expand and heat up slightly.</a:t>
            </a: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	B.  The core would expand and cool</a:t>
            </a: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C.  The Sun would blow up like a hydrogen bomb.</a:t>
            </a: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>
              <a:solidFill>
                <a:schemeClr val="folHlin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9D32C57D-7917-44F9-891B-9730E22E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867400"/>
            <a:ext cx="493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latin typeface="Garamond" panose="02020404030301010803" pitchFamily="18" charset="0"/>
              </a:rPr>
              <a:t>The solar thermostat</a:t>
            </a:r>
            <a:r>
              <a:rPr lang="en-US" altLang="en-US" sz="2400" b="1" i="1">
                <a:latin typeface="Garamond" panose="02020404030301010803" pitchFamily="18" charset="0"/>
              </a:rPr>
              <a:t> keeps burning rate steady.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4_09_Figure">
            <a:extLst>
              <a:ext uri="{FF2B5EF4-FFF2-40B4-BE49-F238E27FC236}">
                <a16:creationId xmlns:a16="http://schemas.microsoft.com/office/drawing/2014/main" id="{686DA794-30DB-4697-9D2D-8BA4CBE7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454025" y="481013"/>
            <a:ext cx="82327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>
            <a:extLst>
              <a:ext uri="{FF2B5EF4-FFF2-40B4-BE49-F238E27FC236}">
                <a16:creationId xmlns:a16="http://schemas.microsoft.com/office/drawing/2014/main" id="{2FD19A11-9629-4898-A445-A27A494E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8070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Energy gradually leaks out of radiation zone in form of randomly bouncing photons.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3BAF613-E000-44C0-B483-3C2976022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52413"/>
            <a:ext cx="7772400" cy="7921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900">
                <a:solidFill>
                  <a:srgbClr val="000099"/>
                </a:solidFill>
                <a:ea typeface="ＭＳ Ｐゴシック" panose="020B0600070205080204" pitchFamily="34" charset="-128"/>
              </a:rPr>
              <a:t>Energy Transport in the Photosphere</a:t>
            </a:r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2AB7EBC1-05FE-4A08-9EEA-65C467C47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6019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7E242751-A44C-49DC-9F34-8E2650F7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Text Box 5">
            <a:extLst>
              <a:ext uri="{FF2B5EF4-FFF2-40B4-BE49-F238E27FC236}">
                <a16:creationId xmlns:a16="http://schemas.microsoft.com/office/drawing/2014/main" id="{0356FB33-6FED-48B8-B77D-CFD55B7D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343025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Energy generated in the sun’s center must be transported outward.</a:t>
            </a: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73E47B03-9167-46B0-8800-D18C8256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8161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In the </a:t>
            </a:r>
            <a:r>
              <a:rPr lang="en-US" altLang="en-US" sz="2000" b="1">
                <a:solidFill>
                  <a:schemeClr val="accent2"/>
                </a:solidFill>
              </a:rPr>
              <a:t>photosphere</a:t>
            </a:r>
            <a:r>
              <a:rPr lang="en-US" altLang="en-US" sz="2000">
                <a:solidFill>
                  <a:schemeClr val="accent2"/>
                </a:solidFill>
              </a:rPr>
              <a:t>, this happens through</a:t>
            </a:r>
          </a:p>
        </p:txBody>
      </p:sp>
      <p:pic>
        <p:nvPicPr>
          <p:cNvPr id="139271" name="Picture 7" descr="02b">
            <a:extLst>
              <a:ext uri="{FF2B5EF4-FFF2-40B4-BE49-F238E27FC236}">
                <a16:creationId xmlns:a16="http://schemas.microsoft.com/office/drawing/2014/main" id="{C5606BAD-B43D-4419-8CAA-A7792B221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3328988"/>
            <a:ext cx="5334000" cy="2860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72" name="Text Box 8">
            <a:extLst>
              <a:ext uri="{FF2B5EF4-FFF2-40B4-BE49-F238E27FC236}">
                <a16:creationId xmlns:a16="http://schemas.microsoft.com/office/drawing/2014/main" id="{698F312A-FDF1-4A11-8036-BB436787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228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Convection: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1DB50CE2-0AA4-4B05-8FE7-B2C3334B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3094038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Bubbles of hot gas rising up</a:t>
            </a:r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id="{DF0B9406-F3E9-4CD1-ADD6-DCDF36BB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805113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Cool gas sinking down</a:t>
            </a:r>
          </a:p>
        </p:txBody>
      </p:sp>
      <p:sp>
        <p:nvSpPr>
          <p:cNvPr id="139275" name="Line 11">
            <a:extLst>
              <a:ext uri="{FF2B5EF4-FFF2-40B4-BE49-F238E27FC236}">
                <a16:creationId xmlns:a16="http://schemas.microsoft.com/office/drawing/2014/main" id="{D4FBE18E-3F1F-47D6-B218-CEE72C194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0825" y="3582988"/>
            <a:ext cx="25146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6" name="Line 12">
            <a:extLst>
              <a:ext uri="{FF2B5EF4-FFF2-40B4-BE49-F238E27FC236}">
                <a16:creationId xmlns:a16="http://schemas.microsoft.com/office/drawing/2014/main" id="{C4C087AC-4035-4DAB-BC54-2BCAEE780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825" y="3506788"/>
            <a:ext cx="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Line 13">
            <a:extLst>
              <a:ext uri="{FF2B5EF4-FFF2-40B4-BE49-F238E27FC236}">
                <a16:creationId xmlns:a16="http://schemas.microsoft.com/office/drawing/2014/main" id="{DCC3A053-DD3A-4AE7-AB22-C32FD518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5025" y="5167313"/>
            <a:ext cx="1219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8" name="Line 14">
            <a:extLst>
              <a:ext uri="{FF2B5EF4-FFF2-40B4-BE49-F238E27FC236}">
                <a16:creationId xmlns:a16="http://schemas.microsoft.com/office/drawing/2014/main" id="{3C71872A-A0A9-48F3-A086-5B5A2D61D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395913"/>
            <a:ext cx="11430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9" name="Text Box 15">
            <a:extLst>
              <a:ext uri="{FF2B5EF4-FFF2-40B4-BE49-F238E27FC236}">
                <a16:creationId xmlns:a16="http://schemas.microsoft.com/office/drawing/2014/main" id="{D1E14A22-65F0-495A-9D80-2C81E407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570071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400">
                <a:solidFill>
                  <a:srgbClr val="FF3300"/>
                </a:solidFill>
              </a:rPr>
              <a:t>1000 km</a:t>
            </a:r>
          </a:p>
        </p:txBody>
      </p:sp>
      <p:sp>
        <p:nvSpPr>
          <p:cNvPr id="139280" name="Text Box 16">
            <a:extLst>
              <a:ext uri="{FF2B5EF4-FFF2-40B4-BE49-F238E27FC236}">
                <a16:creationId xmlns:a16="http://schemas.microsoft.com/office/drawing/2014/main" id="{C0984364-D9FD-44D9-8D5B-D2EA7377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6124575"/>
            <a:ext cx="2190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chemeClr val="accent2"/>
                </a:solidFill>
              </a:rPr>
              <a:t>Bubbles last for </a:t>
            </a:r>
            <a:r>
              <a:rPr lang="en-US" altLang="en-US" sz="2100">
                <a:solidFill>
                  <a:schemeClr val="accent2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100">
                <a:solidFill>
                  <a:schemeClr val="accent2"/>
                </a:solidFill>
              </a:rPr>
              <a:t>10 – 20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0" grpId="0" autoUpdateAnimBg="0"/>
      <p:bldP spid="139272" grpId="0" autoUpdateAnimBg="0"/>
      <p:bldP spid="139273" grpId="0" autoUpdateAnimBg="0"/>
      <p:bldP spid="139274" grpId="0" autoUpdateAnimBg="0"/>
      <p:bldP spid="139279" grpId="0" autoUpdateAnimBg="0"/>
      <p:bldP spid="13928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4_11_Figure-Unanno">
            <a:extLst>
              <a:ext uri="{FF2B5EF4-FFF2-40B4-BE49-F238E27FC236}">
                <a16:creationId xmlns:a16="http://schemas.microsoft.com/office/drawing/2014/main" id="{B9C151A3-C094-4E60-857C-74B220D7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"/>
          <a:stretch>
            <a:fillRect/>
          </a:stretch>
        </p:blipFill>
        <p:spPr bwMode="auto">
          <a:xfrm>
            <a:off x="381000" y="520700"/>
            <a:ext cx="560387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30E2C00D-6AD3-4DD0-A1DB-BA9B94B4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09600"/>
            <a:ext cx="2514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Patterns of vibration on the surface tell us about what the Sun is like inside.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4_07_Figure">
            <a:extLst>
              <a:ext uri="{FF2B5EF4-FFF2-40B4-BE49-F238E27FC236}">
                <a16:creationId xmlns:a16="http://schemas.microsoft.com/office/drawing/2014/main" id="{3309DEBF-D8D8-41D7-B5C5-7351D9A0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3" t="6300" b="39052"/>
          <a:stretch>
            <a:fillRect/>
          </a:stretch>
        </p:blipFill>
        <p:spPr bwMode="auto">
          <a:xfrm>
            <a:off x="609600" y="1346200"/>
            <a:ext cx="49466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8EFB1AD3-8A29-4E74-912B-CC243BDE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768350"/>
            <a:ext cx="26971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Neutrinos created during fusion fly directly through the Sun.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Observations of these solar neutrinos can tell us what’s happening in core.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01515BF-E361-4B88-A25D-00BE627B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14.3 The Sun–Earth Connection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0537A09-AA91-4FCD-B94A-B5B73F10E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Our goals for learning: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causes solar activity?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How does solar activity affect humans?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How does solar activity vary with time?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4_16_FigureB">
            <a:extLst>
              <a:ext uri="{FF2B5EF4-FFF2-40B4-BE49-F238E27FC236}">
                <a16:creationId xmlns:a16="http://schemas.microsoft.com/office/drawing/2014/main" id="{EA06248A-5761-427E-BF96-050B5662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5"/>
          <a:stretch>
            <a:fillRect/>
          </a:stretch>
        </p:blipFill>
        <p:spPr bwMode="auto">
          <a:xfrm>
            <a:off x="1371600" y="1003300"/>
            <a:ext cx="6400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99B75726-E57D-4D82-8708-D7C2C2E63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causes solar activity?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D9A9245-B4C5-4F4A-A285-A79B2521A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Solar activity is like “weather”.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F6D11D4-E4D1-4AB4-B90D-439673DCE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Sunspots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Solar flares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Solar prominences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All these phenomena are related to magnetic fields.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unspots">
            <a:extLst>
              <a:ext uri="{FF2B5EF4-FFF2-40B4-BE49-F238E27FC236}">
                <a16:creationId xmlns:a16="http://schemas.microsoft.com/office/drawing/2014/main" id="{D00FE273-EAB7-4191-B1B0-0961D132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1251" b="1357"/>
          <a:stretch>
            <a:fillRect/>
          </a:stretch>
        </p:blipFill>
        <p:spPr bwMode="auto">
          <a:xfrm>
            <a:off x="384175" y="609600"/>
            <a:ext cx="6016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E14626BF-556C-428C-834B-9FD68A2B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339725"/>
            <a:ext cx="17684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Sunspots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Are cooler than other parts of the Sun’s surface (4000 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Are regions with strong magnetic fields</a:t>
            </a:r>
            <a:endParaRPr lang="en-US" altLang="en-US" sz="2400" b="1" i="1"/>
          </a:p>
        </p:txBody>
      </p:sp>
    </p:spTree>
  </p:cSld>
  <p:clrMapOvr>
    <a:masterClrMapping/>
  </p:clrMapOvr>
  <p:transition>
    <p:sndAc>
      <p:endSnd/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7F951F01-BC98-40B5-96B0-F85AB78D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339725"/>
            <a:ext cx="17684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Zeeman Effect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can measure magnetic fields in sunspots by observing the splitting of spectral lines.</a:t>
            </a:r>
            <a:endParaRPr lang="en-US" altLang="en-US" sz="2400" b="1" i="1"/>
          </a:p>
        </p:txBody>
      </p:sp>
      <p:pic>
        <p:nvPicPr>
          <p:cNvPr id="75779" name="Picture 3" descr="14_14_FigureB-Anno">
            <a:extLst>
              <a:ext uri="{FF2B5EF4-FFF2-40B4-BE49-F238E27FC236}">
                <a16:creationId xmlns:a16="http://schemas.microsoft.com/office/drawing/2014/main" id="{EBF15A96-6409-4B3C-B405-658850DD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8"/>
          <a:stretch>
            <a:fillRect/>
          </a:stretch>
        </p:blipFill>
        <p:spPr bwMode="auto">
          <a:xfrm>
            <a:off x="454025" y="609600"/>
            <a:ext cx="58705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>
            <a:extLst>
              <a:ext uri="{FF2B5EF4-FFF2-40B4-BE49-F238E27FC236}">
                <a16:creationId xmlns:a16="http://schemas.microsoft.com/office/drawing/2014/main" id="{A0C95FEE-6702-4337-B29A-B9E0920A365D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3195638"/>
            <a:ext cx="6597650" cy="990600"/>
            <a:chOff x="432" y="3351"/>
            <a:chExt cx="4156" cy="624"/>
          </a:xfrm>
        </p:grpSpPr>
        <p:sp>
          <p:nvSpPr>
            <p:cNvPr id="14342" name="Rectangle 2">
              <a:extLst>
                <a:ext uri="{FF2B5EF4-FFF2-40B4-BE49-F238E27FC236}">
                  <a16:creationId xmlns:a16="http://schemas.microsoft.com/office/drawing/2014/main" id="{C2CCC51E-AE3D-4E1C-AE43-69B8AF4F8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3687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Luminosity</a:t>
              </a:r>
            </a:p>
          </p:txBody>
        </p:sp>
        <p:sp>
          <p:nvSpPr>
            <p:cNvPr id="14343" name="Line 3">
              <a:extLst>
                <a:ext uri="{FF2B5EF4-FFF2-40B4-BE49-F238E27FC236}">
                  <a16:creationId xmlns:a16="http://schemas.microsoft.com/office/drawing/2014/main" id="{CEA23858-9C66-40B6-8480-E4B86A057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696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4">
              <a:extLst>
                <a:ext uri="{FF2B5EF4-FFF2-40B4-BE49-F238E27FC236}">
                  <a16:creationId xmlns:a16="http://schemas.microsoft.com/office/drawing/2014/main" id="{545B4003-742D-4FC9-A4BA-F091C1C3F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351"/>
              <a:ext cx="2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Gravitational potential energy</a:t>
              </a:r>
            </a:p>
          </p:txBody>
        </p:sp>
        <p:sp>
          <p:nvSpPr>
            <p:cNvPr id="14345" name="Rectangle 6">
              <a:extLst>
                <a:ext uri="{FF2B5EF4-FFF2-40B4-BE49-F238E27FC236}">
                  <a16:creationId xmlns:a16="http://schemas.microsoft.com/office/drawing/2014/main" id="{602395F7-1A34-4334-ABBD-2AB879AF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95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~  25 million years</a:t>
              </a:r>
            </a:p>
          </p:txBody>
        </p:sp>
      </p:grpSp>
      <p:pic>
        <p:nvPicPr>
          <p:cNvPr id="14339" name="Picture 7" descr="14_00_ChOpener">
            <a:extLst>
              <a:ext uri="{FF2B5EF4-FFF2-40B4-BE49-F238E27FC236}">
                <a16:creationId xmlns:a16="http://schemas.microsoft.com/office/drawing/2014/main" id="{5929BE44-6638-49DA-8965-0B6591DB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1946275" y="36513"/>
            <a:ext cx="470058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F4A62FF6-9E5A-4D11-9C7A-840ABDC9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206875"/>
            <a:ext cx="25034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1C27C-362D-4F56-BCC9-798F0F47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4778375"/>
            <a:ext cx="445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Fossils of single cell microbes dug up in Australia dated 3.5 billion years ago.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4_15_Figure-Anno">
            <a:extLst>
              <a:ext uri="{FF2B5EF4-FFF2-40B4-BE49-F238E27FC236}">
                <a16:creationId xmlns:a16="http://schemas.microsoft.com/office/drawing/2014/main" id="{E6D4E408-5196-469E-98E8-37388976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"/>
          <a:stretch>
            <a:fillRect/>
          </a:stretch>
        </p:blipFill>
        <p:spPr bwMode="auto">
          <a:xfrm>
            <a:off x="296863" y="655638"/>
            <a:ext cx="854868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>
            <a:extLst>
              <a:ext uri="{FF2B5EF4-FFF2-40B4-BE49-F238E27FC236}">
                <a16:creationId xmlns:a16="http://schemas.microsoft.com/office/drawing/2014/main" id="{87D32444-D8E9-474C-BC6B-2BF088D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38800"/>
            <a:ext cx="638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Charged particles spiral along magnetic field lines.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7533BCE1-ADA9-4CED-8BA7-4D5584F8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395913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Loops of bright gas often connect sunspot pairs.</a:t>
            </a:r>
          </a:p>
        </p:txBody>
      </p:sp>
      <p:pic>
        <p:nvPicPr>
          <p:cNvPr id="77827" name="Picture 3" descr="14_16_FigureA-Unanno">
            <a:extLst>
              <a:ext uri="{FF2B5EF4-FFF2-40B4-BE49-F238E27FC236}">
                <a16:creationId xmlns:a16="http://schemas.microsoft.com/office/drawing/2014/main" id="{73DF72B6-21E3-446A-BD31-C0B3937D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6"/>
          <a:stretch>
            <a:fillRect/>
          </a:stretch>
        </p:blipFill>
        <p:spPr bwMode="auto">
          <a:xfrm>
            <a:off x="304800" y="1200150"/>
            <a:ext cx="4178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14_16_FigureB">
            <a:extLst>
              <a:ext uri="{FF2B5EF4-FFF2-40B4-BE49-F238E27FC236}">
                <a16:creationId xmlns:a16="http://schemas.microsoft.com/office/drawing/2014/main" id="{B4F15848-91E3-4D5D-AA86-D1415B9D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0"/>
          <a:stretch>
            <a:fillRect/>
          </a:stretch>
        </p:blipFill>
        <p:spPr bwMode="auto">
          <a:xfrm>
            <a:off x="4724400" y="1244600"/>
            <a:ext cx="4267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4_18_Figure">
            <a:extLst>
              <a:ext uri="{FF2B5EF4-FFF2-40B4-BE49-F238E27FC236}">
                <a16:creationId xmlns:a16="http://schemas.microsoft.com/office/drawing/2014/main" id="{78991B4A-D66A-4D99-ACFD-0E9D5F8F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>
            <a:fillRect/>
          </a:stretch>
        </p:blipFill>
        <p:spPr bwMode="auto">
          <a:xfrm>
            <a:off x="228600" y="381000"/>
            <a:ext cx="61087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D7FF7F94-74D5-489A-BB4E-35004217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24749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Magnetic activity causes </a:t>
            </a:r>
            <a:r>
              <a:rPr lang="en-US" altLang="en-US" sz="2400" b="1" i="1"/>
              <a:t>solar flares </a:t>
            </a:r>
            <a:r>
              <a:rPr lang="en-US" altLang="en-US" sz="2400"/>
              <a:t>that send bursts of X rays and charged particles into space.</a:t>
            </a:r>
            <a:endParaRPr lang="en-US" altLang="en-US" sz="2400" b="1" i="1"/>
          </a:p>
        </p:txBody>
      </p:sp>
    </p:spTree>
  </p:cSld>
  <p:clrMapOvr>
    <a:masterClrMapping/>
  </p:clrMapOvr>
  <p:transition>
    <p:sndAc>
      <p:endSnd/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4_17_Figure">
            <a:extLst>
              <a:ext uri="{FF2B5EF4-FFF2-40B4-BE49-F238E27FC236}">
                <a16:creationId xmlns:a16="http://schemas.microsoft.com/office/drawing/2014/main" id="{BF53E579-08DF-472F-89E6-5660A592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"/>
          <a:stretch>
            <a:fillRect/>
          </a:stretch>
        </p:blipFill>
        <p:spPr bwMode="auto">
          <a:xfrm>
            <a:off x="228600" y="487363"/>
            <a:ext cx="6097588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>
            <a:extLst>
              <a:ext uri="{FF2B5EF4-FFF2-40B4-BE49-F238E27FC236}">
                <a16:creationId xmlns:a16="http://schemas.microsoft.com/office/drawing/2014/main" id="{3EF8DB6D-210B-408C-BB5C-D0A6117F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24749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Magnetic activity also causes </a:t>
            </a:r>
            <a:r>
              <a:rPr lang="en-US" altLang="en-US" sz="2400" b="1" i="1"/>
              <a:t>solar prominences </a:t>
            </a:r>
            <a:r>
              <a:rPr lang="en-US" altLang="en-US" sz="2400"/>
              <a:t>that erupt high above the Sun’s surface.</a:t>
            </a:r>
            <a:endParaRPr lang="en-US" altLang="en-US" sz="2400" b="1" i="1"/>
          </a:p>
        </p:txBody>
      </p:sp>
    </p:spTree>
  </p:cSld>
  <p:clrMapOvr>
    <a:masterClrMapping/>
  </p:clrMapOvr>
  <p:transition>
    <p:sndAc>
      <p:endSnd/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61671369-1A7E-46EC-97CB-0AA281C6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24749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corona appears bright in X-ray photos in places where magnetic fields trap hot gas.</a:t>
            </a:r>
          </a:p>
        </p:txBody>
      </p:sp>
      <p:pic>
        <p:nvPicPr>
          <p:cNvPr id="80899" name="Picture 3" descr="14_19_Figure">
            <a:extLst>
              <a:ext uri="{FF2B5EF4-FFF2-40B4-BE49-F238E27FC236}">
                <a16:creationId xmlns:a16="http://schemas.microsoft.com/office/drawing/2014/main" id="{30432D07-AE65-4484-AB89-640493B7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>
            <a:fillRect/>
          </a:stretch>
        </p:blipFill>
        <p:spPr bwMode="auto">
          <a:xfrm>
            <a:off x="228600" y="660400"/>
            <a:ext cx="6108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14_22_Figure-Unanno">
            <a:extLst>
              <a:ext uri="{FF2B5EF4-FFF2-40B4-BE49-F238E27FC236}">
                <a16:creationId xmlns:a16="http://schemas.microsoft.com/office/drawing/2014/main" id="{59339AC3-C40F-46CF-BF5E-980CEA4C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>
            <a:fillRect/>
          </a:stretch>
        </p:blipFill>
        <p:spPr bwMode="auto">
          <a:xfrm>
            <a:off x="296863" y="1981200"/>
            <a:ext cx="85486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6BEFF4AB-8DFD-4486-9F4F-55D59D25B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How does solar activity vary with time?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7900E084-0D79-437A-81E1-11CD21A0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3186113"/>
            <a:ext cx="735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number of sunspots rises and falls in an 11-year cycle.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C0DC525-A779-4695-8AB0-64E254561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76400"/>
            <a:ext cx="27082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Insert TCP 6e Figure 14.21a unannotated</a:t>
            </a:r>
            <a:endParaRPr lang="en-US" altLang="en-US" sz="2400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15FA5718-08E8-40BC-ABBA-71FBC796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0"/>
            <a:ext cx="27162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Insert TCP 6e Figure 14.21b unannotated</a:t>
            </a:r>
            <a:endParaRPr lang="en-US" altLang="en-US" sz="2400"/>
          </a:p>
        </p:txBody>
      </p:sp>
      <p:pic>
        <p:nvPicPr>
          <p:cNvPr id="87045" name="Picture 5" descr="14_21_FigureA-Unanno">
            <a:extLst>
              <a:ext uri="{FF2B5EF4-FFF2-40B4-BE49-F238E27FC236}">
                <a16:creationId xmlns:a16="http://schemas.microsoft.com/office/drawing/2014/main" id="{6A4D1855-8936-4F12-96C8-4D8D552B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0" b="7224"/>
          <a:stretch>
            <a:fillRect/>
          </a:stretch>
        </p:blipFill>
        <p:spPr bwMode="auto">
          <a:xfrm>
            <a:off x="900113" y="457200"/>
            <a:ext cx="7340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14_21_FigureB-Unanno">
            <a:extLst>
              <a:ext uri="{FF2B5EF4-FFF2-40B4-BE49-F238E27FC236}">
                <a16:creationId xmlns:a16="http://schemas.microsoft.com/office/drawing/2014/main" id="{3F1847BF-F989-45FD-97CC-EF446A3C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 r="27571" b="8070"/>
          <a:stretch>
            <a:fillRect/>
          </a:stretch>
        </p:blipFill>
        <p:spPr bwMode="auto">
          <a:xfrm>
            <a:off x="911225" y="3849688"/>
            <a:ext cx="731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C6D0876-CB5B-4183-875C-683B4A346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Why does the Sun shine?</a:t>
            </a:r>
          </a:p>
        </p:txBody>
      </p:sp>
      <p:pic>
        <p:nvPicPr>
          <p:cNvPr id="15363" name="Picture 3" descr="14_00_ChOpener">
            <a:extLst>
              <a:ext uri="{FF2B5EF4-FFF2-40B4-BE49-F238E27FC236}">
                <a16:creationId xmlns:a16="http://schemas.microsoft.com/office/drawing/2014/main" id="{C69D6368-1FA7-4B05-A381-296BAAAA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488950" y="990600"/>
            <a:ext cx="83216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5B2CA61D-A795-43EE-8142-8490F2B7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5029200"/>
            <a:ext cx="886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It can be powered by NUCLEAR ENERGY! (E = mc</a:t>
            </a:r>
            <a:r>
              <a:rPr lang="en-US" altLang="en-US" sz="2400" b="1" i="1" baseline="30000"/>
              <a:t>2</a:t>
            </a:r>
            <a:r>
              <a:rPr lang="en-US" altLang="en-US" sz="2400" b="1" i="1"/>
              <a:t>)</a:t>
            </a:r>
            <a:endParaRPr lang="en-US" altLang="en-US" sz="2400" b="1" i="1" baseline="30000"/>
          </a:p>
        </p:txBody>
      </p:sp>
      <p:grpSp>
        <p:nvGrpSpPr>
          <p:cNvPr id="16387" name="Group 8">
            <a:extLst>
              <a:ext uri="{FF2B5EF4-FFF2-40B4-BE49-F238E27FC236}">
                <a16:creationId xmlns:a16="http://schemas.microsoft.com/office/drawing/2014/main" id="{A107D63F-0BCD-4E0C-9E6C-C4B7F3E46608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5486400"/>
            <a:ext cx="6753225" cy="990600"/>
            <a:chOff x="371" y="3351"/>
            <a:chExt cx="4254" cy="624"/>
          </a:xfrm>
        </p:grpSpPr>
        <p:sp>
          <p:nvSpPr>
            <p:cNvPr id="16389" name="Rectangle 3">
              <a:extLst>
                <a:ext uri="{FF2B5EF4-FFF2-40B4-BE49-F238E27FC236}">
                  <a16:creationId xmlns:a16="http://schemas.microsoft.com/office/drawing/2014/main" id="{7EA186F1-AD8A-49A8-894C-A567C0D8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3687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Luminosity</a:t>
              </a:r>
            </a:p>
          </p:txBody>
        </p:sp>
        <p:sp>
          <p:nvSpPr>
            <p:cNvPr id="16390" name="Rectangle 4">
              <a:extLst>
                <a:ext uri="{FF2B5EF4-FFF2-40B4-BE49-F238E27FC236}">
                  <a16:creationId xmlns:a16="http://schemas.microsoft.com/office/drawing/2014/main" id="{82E053F4-F0B1-4F4C-8274-934CA3C1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495"/>
              <a:ext cx="15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~  10 billion years</a:t>
              </a:r>
            </a:p>
          </p:txBody>
        </p:sp>
        <p:sp>
          <p:nvSpPr>
            <p:cNvPr id="16391" name="Line 5">
              <a:extLst>
                <a:ext uri="{FF2B5EF4-FFF2-40B4-BE49-F238E27FC236}">
                  <a16:creationId xmlns:a16="http://schemas.microsoft.com/office/drawing/2014/main" id="{AE3BE1B2-8BEE-4E5B-8296-9EEF1EC9F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696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6">
              <a:extLst>
                <a:ext uri="{FF2B5EF4-FFF2-40B4-BE49-F238E27FC236}">
                  <a16:creationId xmlns:a16="http://schemas.microsoft.com/office/drawing/2014/main" id="{FFEC9389-8EEE-413B-89E2-D6FB2995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3351"/>
              <a:ext cx="25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Nuclear potential energy (core)</a:t>
              </a:r>
            </a:p>
          </p:txBody>
        </p:sp>
      </p:grpSp>
      <p:pic>
        <p:nvPicPr>
          <p:cNvPr id="16388" name="Picture 7" descr="14_00_ChOpener">
            <a:extLst>
              <a:ext uri="{FF2B5EF4-FFF2-40B4-BE49-F238E27FC236}">
                <a16:creationId xmlns:a16="http://schemas.microsoft.com/office/drawing/2014/main" id="{CFC7D8B3-32B5-4382-97C7-839E71CC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1371600" y="368300"/>
            <a:ext cx="69373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_02_Figure-Unanno">
            <a:extLst>
              <a:ext uri="{FF2B5EF4-FFF2-40B4-BE49-F238E27FC236}">
                <a16:creationId xmlns:a16="http://schemas.microsoft.com/office/drawing/2014/main" id="{A9B7A9C4-5870-4187-9007-8037FE9C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7" b="2893"/>
          <a:stretch>
            <a:fillRect/>
          </a:stretch>
        </p:blipFill>
        <p:spPr bwMode="auto">
          <a:xfrm>
            <a:off x="0" y="0"/>
            <a:ext cx="555783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69A34D1C-3631-4230-9084-666E927E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165100"/>
            <a:ext cx="3127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Gravitational equilibrium: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Energy supplied by fusion maintains the pressure that balances the inward crush of gravity.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/>
          </a:p>
        </p:txBody>
      </p:sp>
    </p:spTree>
  </p:cSld>
  <p:clrMapOvr>
    <a:masterClrMapping/>
  </p:clrMapOvr>
  <p:transition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7DC58BF-D39F-4AFF-84C0-B1BA34AC3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08000"/>
            <a:ext cx="2667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Gravitational contraction: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Provided the energy that heated the core as Sun was forming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Contraction stopped when fusion began.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>
              <a:latin typeface="Garamond" panose="02020404030301010803" pitchFamily="18" charset="0"/>
            </a:endParaRPr>
          </a:p>
        </p:txBody>
      </p:sp>
      <p:pic>
        <p:nvPicPr>
          <p:cNvPr id="19459" name="Picture 3" descr="14_02_Figure-Unanno">
            <a:extLst>
              <a:ext uri="{FF2B5EF4-FFF2-40B4-BE49-F238E27FC236}">
                <a16:creationId xmlns:a16="http://schemas.microsoft.com/office/drawing/2014/main" id="{EA2B0C6B-36C7-4696-A9BD-EDD65A27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7" b="2893"/>
          <a:stretch>
            <a:fillRect/>
          </a:stretch>
        </p:blipFill>
        <p:spPr bwMode="auto">
          <a:xfrm>
            <a:off x="457200" y="685800"/>
            <a:ext cx="53403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AD5E4A7-050F-4389-A7DE-1100204A5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What is the Sun’s structure?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DFFFF-3D8A-453E-BCF7-16176C50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17811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Insert TCP 6e Figure 14.3</a:t>
            </a:r>
            <a:endParaRPr lang="en-US" altLang="en-US" sz="2400"/>
          </a:p>
        </p:txBody>
      </p:sp>
      <p:pic>
        <p:nvPicPr>
          <p:cNvPr id="21508" name="Picture 4" descr="14_03_Figure">
            <a:extLst>
              <a:ext uri="{FF2B5EF4-FFF2-40B4-BE49-F238E27FC236}">
                <a16:creationId xmlns:a16="http://schemas.microsoft.com/office/drawing/2014/main" id="{DA0DD7EA-3EE7-4928-A2A6-BC059A5B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1598613" y="838200"/>
            <a:ext cx="57165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standard_sk">
  <a:themeElements>
    <a:clrScheme name="standard_s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_s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_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Settings\ukentst\Application Data\Microsoft\Templates\standard_sk.pot</Template>
  <TotalTime>21296</TotalTime>
  <Words>1109</Words>
  <Application>Microsoft Macintosh PowerPoint</Application>
  <PresentationFormat>On-screen Show (4:3)</PresentationFormat>
  <Paragraphs>200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Garamond</vt:lpstr>
      <vt:lpstr>Symbol</vt:lpstr>
      <vt:lpstr>Times</vt:lpstr>
      <vt:lpstr>Times New Roman</vt:lpstr>
      <vt:lpstr>standard_sk</vt:lpstr>
      <vt:lpstr>Why was the Sun’s energy source a major mystery?</vt:lpstr>
      <vt:lpstr>PowerPoint Presentation</vt:lpstr>
      <vt:lpstr>PowerPoint Presentation</vt:lpstr>
      <vt:lpstr>PowerPoint Presentation</vt:lpstr>
      <vt:lpstr>Why does the Sun shine?</vt:lpstr>
      <vt:lpstr>PowerPoint Presentation</vt:lpstr>
      <vt:lpstr>PowerPoint Presentation</vt:lpstr>
      <vt:lpstr>PowerPoint Presentation</vt:lpstr>
      <vt:lpstr>What is the Sun’s structure?</vt:lpstr>
      <vt:lpstr>The Layers of the Solar Atmosphere</vt:lpstr>
      <vt:lpstr>PowerPoint Presentation</vt:lpstr>
      <vt:lpstr>PowerPoint Presentation</vt:lpstr>
      <vt:lpstr>PowerPoint Presentation</vt:lpstr>
      <vt:lpstr>The Chromosphere</vt:lpstr>
      <vt:lpstr>PowerPoint Presentation</vt:lpstr>
      <vt:lpstr>PowerPoint Presentation</vt:lpstr>
      <vt:lpstr>The Photosphere</vt:lpstr>
      <vt:lpstr>Sun Spots</vt:lpstr>
      <vt:lpstr>Sun Spots (2)</vt:lpstr>
      <vt:lpstr>Magnetic Fields in Sun Spots</vt:lpstr>
      <vt:lpstr>Sun Spots (3)</vt:lpstr>
      <vt:lpstr>PowerPoint Presentation</vt:lpstr>
      <vt:lpstr>PowerPoint Presentation</vt:lpstr>
      <vt:lpstr>PowerPoint Presentation</vt:lpstr>
      <vt:lpstr>14.2 The Cosmic Crucible</vt:lpstr>
      <vt:lpstr>PowerPoint Presentation</vt:lpstr>
      <vt:lpstr>PowerPoint Presentation</vt:lpstr>
      <vt:lpstr>PowerPoint Presentation</vt:lpstr>
      <vt:lpstr>Thought Question</vt:lpstr>
      <vt:lpstr>Thought Question</vt:lpstr>
      <vt:lpstr>PowerPoint Presentation</vt:lpstr>
      <vt:lpstr>Energy Transport in the Photosphere</vt:lpstr>
      <vt:lpstr>PowerPoint Presentation</vt:lpstr>
      <vt:lpstr>PowerPoint Presentation</vt:lpstr>
      <vt:lpstr>14.3 The Sun–Earth Connection</vt:lpstr>
      <vt:lpstr>What causes solar activity?</vt:lpstr>
      <vt:lpstr>Solar activity is like “weather”.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solar activity vary with time?</vt:lpstr>
      <vt:lpstr>PowerPoint Presentation</vt:lpstr>
    </vt:vector>
  </TitlesOfParts>
  <Company>STScI/OPO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Mark Voit</dc:creator>
  <cp:lastModifiedBy>James Sy</cp:lastModifiedBy>
  <cp:revision>564</cp:revision>
  <dcterms:created xsi:type="dcterms:W3CDTF">1999-09-29T14:52:42Z</dcterms:created>
  <dcterms:modified xsi:type="dcterms:W3CDTF">2022-01-19T22:46:32Z</dcterms:modified>
</cp:coreProperties>
</file>